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s/slide79.xml" ContentType="application/vnd.openxmlformats-officedocument.presentationml.slide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s/slide98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  <p:sldMasterId id="2147483699" r:id="rId3"/>
    <p:sldMasterId id="2147483711" r:id="rId4"/>
    <p:sldMasterId id="2147483723" r:id="rId5"/>
    <p:sldMasterId id="2147483727" r:id="rId6"/>
    <p:sldMasterId id="2147483731" r:id="rId7"/>
  </p:sldMasterIdLst>
  <p:notesMasterIdLst>
    <p:notesMasterId r:id="rId108"/>
  </p:notesMasterIdLst>
  <p:sldIdLst>
    <p:sldId id="400" r:id="rId8"/>
    <p:sldId id="399" r:id="rId9"/>
    <p:sldId id="401" r:id="rId10"/>
    <p:sldId id="371" r:id="rId11"/>
    <p:sldId id="372" r:id="rId12"/>
    <p:sldId id="373" r:id="rId13"/>
    <p:sldId id="374" r:id="rId14"/>
    <p:sldId id="375" r:id="rId15"/>
    <p:sldId id="376" r:id="rId16"/>
    <p:sldId id="377" r:id="rId17"/>
    <p:sldId id="378" r:id="rId18"/>
    <p:sldId id="379" r:id="rId19"/>
    <p:sldId id="380" r:id="rId20"/>
    <p:sldId id="381" r:id="rId21"/>
    <p:sldId id="382" r:id="rId22"/>
    <p:sldId id="383" r:id="rId23"/>
    <p:sldId id="384" r:id="rId24"/>
    <p:sldId id="385" r:id="rId25"/>
    <p:sldId id="386" r:id="rId26"/>
    <p:sldId id="387" r:id="rId27"/>
    <p:sldId id="388" r:id="rId28"/>
    <p:sldId id="389" r:id="rId29"/>
    <p:sldId id="390" r:id="rId30"/>
    <p:sldId id="391" r:id="rId31"/>
    <p:sldId id="392" r:id="rId32"/>
    <p:sldId id="393" r:id="rId33"/>
    <p:sldId id="394" r:id="rId34"/>
    <p:sldId id="395" r:id="rId35"/>
    <p:sldId id="396" r:id="rId36"/>
    <p:sldId id="397" r:id="rId37"/>
    <p:sldId id="398" r:id="rId38"/>
    <p:sldId id="282" r:id="rId39"/>
    <p:sldId id="320" r:id="rId40"/>
    <p:sldId id="368" r:id="rId41"/>
    <p:sldId id="322" r:id="rId42"/>
    <p:sldId id="323" r:id="rId43"/>
    <p:sldId id="403" r:id="rId44"/>
    <p:sldId id="402" r:id="rId45"/>
    <p:sldId id="325" r:id="rId46"/>
    <p:sldId id="326" r:id="rId47"/>
    <p:sldId id="327" r:id="rId48"/>
    <p:sldId id="328" r:id="rId49"/>
    <p:sldId id="329" r:id="rId50"/>
    <p:sldId id="330" r:id="rId51"/>
    <p:sldId id="331" r:id="rId52"/>
    <p:sldId id="332" r:id="rId53"/>
    <p:sldId id="333" r:id="rId54"/>
    <p:sldId id="334" r:id="rId55"/>
    <p:sldId id="335" r:id="rId56"/>
    <p:sldId id="336" r:id="rId57"/>
    <p:sldId id="337" r:id="rId58"/>
    <p:sldId id="338" r:id="rId59"/>
    <p:sldId id="339" r:id="rId60"/>
    <p:sldId id="340" r:id="rId61"/>
    <p:sldId id="341" r:id="rId62"/>
    <p:sldId id="342" r:id="rId63"/>
    <p:sldId id="343" r:id="rId64"/>
    <p:sldId id="344" r:id="rId65"/>
    <p:sldId id="345" r:id="rId66"/>
    <p:sldId id="346" r:id="rId67"/>
    <p:sldId id="347" r:id="rId68"/>
    <p:sldId id="366" r:id="rId69"/>
    <p:sldId id="349" r:id="rId70"/>
    <p:sldId id="350" r:id="rId71"/>
    <p:sldId id="351" r:id="rId72"/>
    <p:sldId id="352" r:id="rId73"/>
    <p:sldId id="353" r:id="rId74"/>
    <p:sldId id="361" r:id="rId75"/>
    <p:sldId id="362" r:id="rId76"/>
    <p:sldId id="363" r:id="rId77"/>
    <p:sldId id="364" r:id="rId78"/>
    <p:sldId id="359" r:id="rId79"/>
    <p:sldId id="360" r:id="rId80"/>
    <p:sldId id="303" r:id="rId81"/>
    <p:sldId id="318" r:id="rId82"/>
    <p:sldId id="260" r:id="rId83"/>
    <p:sldId id="261" r:id="rId84"/>
    <p:sldId id="262" r:id="rId85"/>
    <p:sldId id="263" r:id="rId86"/>
    <p:sldId id="266" r:id="rId87"/>
    <p:sldId id="267" r:id="rId88"/>
    <p:sldId id="268" r:id="rId89"/>
    <p:sldId id="269" r:id="rId90"/>
    <p:sldId id="270" r:id="rId91"/>
    <p:sldId id="271" r:id="rId92"/>
    <p:sldId id="272" r:id="rId93"/>
    <p:sldId id="273" r:id="rId94"/>
    <p:sldId id="274" r:id="rId95"/>
    <p:sldId id="304" r:id="rId96"/>
    <p:sldId id="319" r:id="rId97"/>
    <p:sldId id="305" r:id="rId98"/>
    <p:sldId id="309" r:id="rId99"/>
    <p:sldId id="307" r:id="rId100"/>
    <p:sldId id="308" r:id="rId101"/>
    <p:sldId id="311" r:id="rId102"/>
    <p:sldId id="312" r:id="rId103"/>
    <p:sldId id="313" r:id="rId104"/>
    <p:sldId id="314" r:id="rId105"/>
    <p:sldId id="315" r:id="rId106"/>
    <p:sldId id="370" r:id="rId10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F1CB"/>
    <a:srgbClr val="FFFFCC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910" y="-1038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87" Type="http://schemas.openxmlformats.org/officeDocument/2006/relationships/slide" Target="slides/slide80.xml"/><Relationship Id="rId102" Type="http://schemas.openxmlformats.org/officeDocument/2006/relationships/slide" Target="slides/slide95.xml"/><Relationship Id="rId11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103" Type="http://schemas.openxmlformats.org/officeDocument/2006/relationships/slide" Target="slides/slide96.xml"/><Relationship Id="rId108" Type="http://schemas.openxmlformats.org/officeDocument/2006/relationships/notesMaster" Target="notesMasters/notesMaster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1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presProps" Target="presProps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slide" Target="slides/slide8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2292F-CF6E-49F3-BA78-C5664AEAF6B1}" type="datetimeFigureOut">
              <a:rPr lang="ko-KR" altLang="en-US" smtClean="0"/>
              <a:pPr/>
              <a:t>2014-09-01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8FBD6-000E-4478-B1B4-A024A39C1EE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0E0DE7B-8C13-49E5-875F-7E51D110AFED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43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44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45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46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47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48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49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50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51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52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DE55CE-F2E9-41AD-8458-5DA758546D19}" type="slidenum">
              <a:rPr lang="ko-KR" alt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53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54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55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56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57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58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59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60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61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63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35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64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65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66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67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68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69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70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71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72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73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36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37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39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40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41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8FBD6-000E-4478-B1B4-A024A39C1EE7}" type="slidenum">
              <a:rPr lang="ko-KR" altLang="en-US" smtClean="0">
                <a:solidFill>
                  <a:prstClr val="black"/>
                </a:solidFill>
              </a:rPr>
              <a:pPr/>
              <a:t>42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gif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12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1.png"/><Relationship Id="rId11" Type="http://schemas.openxmlformats.org/officeDocument/2006/relationships/image" Target="../media/image18.png"/><Relationship Id="rId5" Type="http://schemas.openxmlformats.org/officeDocument/2006/relationships/image" Target="../media/image10.png"/><Relationship Id="rId10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13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gif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12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png"/><Relationship Id="rId11" Type="http://schemas.openxmlformats.org/officeDocument/2006/relationships/image" Target="../media/image18.png"/><Relationship Id="rId5" Type="http://schemas.openxmlformats.org/officeDocument/2006/relationships/image" Target="../media/image10.png"/><Relationship Id="rId10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9.gif"/><Relationship Id="rId3" Type="http://schemas.openxmlformats.org/officeDocument/2006/relationships/image" Target="../media/image14.png"/><Relationship Id="rId7" Type="http://schemas.openxmlformats.org/officeDocument/2006/relationships/image" Target="../media/image12.png"/><Relationship Id="rId12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1.png"/><Relationship Id="rId11" Type="http://schemas.openxmlformats.org/officeDocument/2006/relationships/image" Target="../media/image18.png"/><Relationship Id="rId5" Type="http://schemas.openxmlformats.org/officeDocument/2006/relationships/image" Target="../media/image10.png"/><Relationship Id="rId10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13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fld id="{066B3889-4DBA-4918-9685-088F62EA6B3B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fld id="{1C916941-0E4F-4E66-BB76-B926586168C1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fld id="{59D87C00-B87A-4E3D-B7CB-459922141C2C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fld id="{7E600B9F-E229-4A8A-8115-B7E0A4055279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189FD-643B-4E42-923F-818491919B31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E0286-7EC0-4901-A6E2-D9D42A5FF3C9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089838-2397-4552-92F6-6AD4C535545E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68313" y="1052513"/>
            <a:ext cx="40386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59313" y="1052513"/>
            <a:ext cx="40386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7B6FE6-D6D6-4170-892C-DF8C2CCA2E0F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AB494-64EE-4889-B0F9-F51B71628760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CB3856-8096-40A7-9F3D-70C68587325C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5AC98-1129-45C8-AD64-AE6A3EFAFAB3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fld id="{A543F87E-C42F-4F13-B4E8-770C6B350419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2014-09-01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fld id="{754DC29D-7649-44C3-9F5E-C31BE97DBA74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648B8-FB5B-41B3-A785-89A3E466C2D6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C02E01-9F42-44B7-8AA6-3697B7342E9B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E4362-401E-4103-8638-2696A5368D33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05588" y="60325"/>
            <a:ext cx="2092325" cy="59928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23850" y="60325"/>
            <a:ext cx="6129338" cy="59928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5473A3-D0C7-4D62-B782-F1FA8F0A74DD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96BA3D-4074-4EC4-8CD3-99B3675370C9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C3677-4C61-4944-99A9-C7DB2654FA91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6188E-45FB-49F4-B12B-1FFAC9A294CA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86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386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BB09FE-4A56-4D1D-A527-5A2C99FD92D2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0AB6B-1F25-4B04-BFA6-1D04B412CC7E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05D48-96C0-4F61-9A2E-21D8AC542FD7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fld id="{07565526-6B44-450D-B7C5-82CA82F9A88C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4EC92E-ED8C-44FD-B1DA-53C7F54C8D18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2D9529-C8C8-4802-B480-D2F5A908E6D4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B8E88-BCB4-4B88-886C-A1CFC4A3ADCF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F1E28-29D8-4F1F-91CA-D47D0EFA3FF1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7813" y="44450"/>
            <a:ext cx="2058987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46088" y="44450"/>
            <a:ext cx="6029325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22D719-C858-4B21-AC00-746C77E7B380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08725"/>
            <a:ext cx="21336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08725"/>
            <a:ext cx="28956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231900"/>
            <a:ext cx="9144000" cy="906463"/>
          </a:xfrm>
        </p:spPr>
        <p:txBody>
          <a:bodyPr/>
          <a:lstStyle>
            <a:lvl1pPr>
              <a:lnSpc>
                <a:spcPct val="75000"/>
              </a:lnSpc>
              <a:defRPr sz="5000">
                <a:ea typeface="Arial Unicode MS" pitchFamily="50" charset="-127"/>
                <a:cs typeface="Arial Unicode MS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altLang="ko-K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987550"/>
            <a:ext cx="9144000" cy="720725"/>
          </a:xfrm>
        </p:spPr>
        <p:txBody>
          <a:bodyPr/>
          <a:lstStyle>
            <a:lvl1pPr marL="0" indent="0">
              <a:buFontTx/>
              <a:buNone/>
              <a:defRPr sz="2200" i="1">
                <a:solidFill>
                  <a:schemeClr val="bg2"/>
                </a:solidFill>
                <a:latin typeface="Times New Roman" pitchFamily="18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en-US" altLang="ko-KR"/>
          </a:p>
        </p:txBody>
      </p:sp>
      <p:sp>
        <p:nvSpPr>
          <p:cNvPr id="3184" name="Rectangle 11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325398-59FD-4C20-9ED3-C27D919BB596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0AFB0-97C6-4B9D-AB15-88F2515C682C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6E924-6CA6-407D-A099-14102DB366F3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0386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59313" y="1125538"/>
            <a:ext cx="40386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ED828-1706-4943-811B-9A541AEF96B3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C33100-82A9-468B-B38C-D3FAD83AD033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fld id="{4B95760C-7696-4732-BDC7-2BD33335C7D7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65527-CFAB-4692-BA31-88F1C90A2273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99F807-1744-448E-9CDF-D31D2E50AE4F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22B300-4780-4A9B-8342-D8286E1B5310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C1F514-4D03-4F88-84DC-8CDCC5EFF46D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36FE3D-B2A8-4679-A2A8-EC2884AD813B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32563" y="44450"/>
            <a:ext cx="2165350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925" y="44450"/>
            <a:ext cx="6345238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8B7B81-09BB-4DBE-8FB8-6A8F7D4B05AB}" type="slidenum">
              <a:rPr lang="en-US" altLang="ko-KR">
                <a:solidFill>
                  <a:srgbClr val="000000"/>
                </a:solidFill>
              </a:rPr>
              <a:pPr/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D:\데이터작업\고가\비지니스\b_034\png\sky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66888"/>
            <a:ext cx="91440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8" descr="D:\데이터작업\고가\비지니스\b_034\png\cloud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50900"/>
            <a:ext cx="9144000" cy="379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D:\데이터작업\고가\비지니스\b_034\png\ground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9144000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D:\데이터작업\고가\비지니스\b_034\png\building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75" y="2700338"/>
            <a:ext cx="3643313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D:\데이터작업\고가\비지니스\b_034\png\tree2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813" y="3019425"/>
            <a:ext cx="2693987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D:\데이터작업\고가\비지니스\b_034\png\tree.pn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3313" y="2914650"/>
            <a:ext cx="48006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 descr="D:\데이터작업\고가\비지니스\b_034\png\circle.pn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50" y="357188"/>
            <a:ext cx="8501063" cy="850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 descr="D:\데이터작업\고가\비지니스\b_034\png\balloon.pn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00688" y="1785938"/>
            <a:ext cx="833437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그룹 23"/>
          <p:cNvGrpSpPr>
            <a:grpSpLocks/>
          </p:cNvGrpSpPr>
          <p:nvPr userDrawn="1"/>
        </p:nvGrpSpPr>
        <p:grpSpPr bwMode="auto">
          <a:xfrm>
            <a:off x="-606425" y="3876675"/>
            <a:ext cx="10401300" cy="3698875"/>
            <a:chOff x="-606187" y="3571876"/>
            <a:chExt cx="11257174" cy="4003841"/>
          </a:xfrm>
        </p:grpSpPr>
        <p:pic>
          <p:nvPicPr>
            <p:cNvPr id="13" name="Picture 2" descr="D:\데이터작업\고가\비지니스\b_034\png\pattern2.png"/>
            <p:cNvPicPr>
              <a:picLocks noChangeAspect="1" noChangeArrowheads="1"/>
            </p:cNvPicPr>
            <p:nvPr userDrawn="1"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704786" y="3860942"/>
              <a:ext cx="2946201" cy="371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 descr="D:\데이터작업\고가\비지니스\b_034\png\pattern.png"/>
            <p:cNvPicPr>
              <a:picLocks noChangeAspect="1" noChangeArrowheads="1"/>
            </p:cNvPicPr>
            <p:nvPr userDrawn="1"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-606187" y="3571876"/>
              <a:ext cx="2233669" cy="3050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타원 14"/>
            <p:cNvSpPr/>
            <p:nvPr userDrawn="1"/>
          </p:nvSpPr>
          <p:spPr>
            <a:xfrm>
              <a:off x="8491301" y="4860666"/>
              <a:ext cx="142604" cy="142627"/>
            </a:xfrm>
            <a:prstGeom prst="ellipse">
              <a:avLst/>
            </a:prstGeom>
            <a:solidFill>
              <a:srgbClr val="2E93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>
                <a:solidFill>
                  <a:srgbClr val="FFFFFF"/>
                </a:solidFill>
              </a:endParaRPr>
            </a:p>
          </p:txBody>
        </p:sp>
        <p:sp>
          <p:nvSpPr>
            <p:cNvPr id="16" name="타원 15"/>
            <p:cNvSpPr/>
            <p:nvPr userDrawn="1"/>
          </p:nvSpPr>
          <p:spPr>
            <a:xfrm>
              <a:off x="7419189" y="5718142"/>
              <a:ext cx="142604" cy="142626"/>
            </a:xfrm>
            <a:prstGeom prst="ellipse">
              <a:avLst/>
            </a:prstGeom>
            <a:solidFill>
              <a:srgbClr val="2E93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>
                <a:solidFill>
                  <a:srgbClr val="FFFFFF"/>
                </a:solidFill>
              </a:endParaRPr>
            </a:p>
          </p:txBody>
        </p:sp>
        <p:sp>
          <p:nvSpPr>
            <p:cNvPr id="17" name="타원 16"/>
            <p:cNvSpPr/>
            <p:nvPr userDrawn="1"/>
          </p:nvSpPr>
          <p:spPr>
            <a:xfrm>
              <a:off x="1715004" y="5572078"/>
              <a:ext cx="142604" cy="142627"/>
            </a:xfrm>
            <a:prstGeom prst="ellipse">
              <a:avLst/>
            </a:prstGeom>
            <a:solidFill>
              <a:srgbClr val="2E93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>
                <a:solidFill>
                  <a:srgbClr val="FFFFFF"/>
                </a:solidFill>
              </a:endParaRPr>
            </a:p>
          </p:txBody>
        </p:sp>
      </p:grpSp>
      <p:pic>
        <p:nvPicPr>
          <p:cNvPr id="18" name="Picture 15" descr="D:\데이터작업\고가\비지니스\b_034\png\bar.png"/>
          <p:cNvPicPr>
            <a:picLocks noChangeAspect="1" noChangeArrowheads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6086475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4"/>
          <p:cNvGrpSpPr>
            <a:grpSpLocks/>
          </p:cNvGrpSpPr>
          <p:nvPr userDrawn="1"/>
        </p:nvGrpSpPr>
        <p:grpSpPr bwMode="auto">
          <a:xfrm>
            <a:off x="179512" y="6381328"/>
            <a:ext cx="2519363" cy="288925"/>
            <a:chOff x="6827" y="4020"/>
            <a:chExt cx="1587" cy="182"/>
          </a:xfrm>
        </p:grpSpPr>
        <p:sp>
          <p:nvSpPr>
            <p:cNvPr id="20" name="WordArt 25"/>
            <p:cNvSpPr>
              <a:spLocks noChangeArrowheads="1" noChangeShapeType="1" noTextEdit="1"/>
            </p:cNvSpPr>
            <p:nvPr/>
          </p:nvSpPr>
          <p:spPr bwMode="auto">
            <a:xfrm>
              <a:off x="6827" y="4020"/>
              <a:ext cx="726" cy="18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1400" kern="10" spc="-70" dirty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Impact"/>
              </a:endParaRPr>
            </a:p>
          </p:txBody>
        </p:sp>
        <p:sp>
          <p:nvSpPr>
            <p:cNvPr id="21" name="WordArt 26"/>
            <p:cNvSpPr>
              <a:spLocks noChangeArrowheads="1" noChangeShapeType="1" noTextEdit="1"/>
            </p:cNvSpPr>
            <p:nvPr/>
          </p:nvSpPr>
          <p:spPr bwMode="auto">
            <a:xfrm>
              <a:off x="7506" y="4156"/>
              <a:ext cx="908" cy="4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800" b="1" kern="10" spc="-40" dirty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857628"/>
            <a:ext cx="9144000" cy="815975"/>
          </a:xfrm>
        </p:spPr>
        <p:txBody>
          <a:bodyPr/>
          <a:lstStyle>
            <a:lvl1pPr marL="0" marR="0" indent="0" algn="ctr" defTabSz="914400" rtl="0" eaLnBrk="0" fontAlgn="base" latinLnBrk="1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ru-RU" sz="4600" b="1" i="1" smtClean="0">
                <a:solidFill>
                  <a:srgbClr val="24727A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altLang="ko-KR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422" y="4708539"/>
            <a:ext cx="8209442" cy="649287"/>
          </a:xfrm>
        </p:spPr>
        <p:txBody>
          <a:bodyPr/>
          <a:lstStyle>
            <a:lvl1pPr marL="0" marR="0" indent="0" algn="ctr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ru-RU" sz="2000" b="1" i="1">
                <a:solidFill>
                  <a:srgbClr val="24727A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ko-KR" altLang="en-US" dirty="0" smtClean="0"/>
              <a:t>마스터 부제목 스타일 편집</a:t>
            </a:r>
            <a:endParaRPr lang="en-US" altLang="ko-KR" dirty="0" smtClean="0"/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24328" y="6381750"/>
            <a:ext cx="2133600" cy="476250"/>
          </a:xfrm>
        </p:spPr>
        <p:txBody>
          <a:bodyPr/>
          <a:lstStyle>
            <a:lvl1pPr algn="l" eaLnBrk="1" hangingPunct="1">
              <a:defRPr sz="1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3" name="Rectangle 18"/>
          <p:cNvSpPr>
            <a:spLocks noGrp="1" noChangeArrowheads="1"/>
          </p:cNvSpPr>
          <p:nvPr>
            <p:ph type="dt" sz="half" idx="11"/>
          </p:nvPr>
        </p:nvSpPr>
        <p:spPr>
          <a:xfrm>
            <a:off x="419100" y="6226175"/>
            <a:ext cx="21336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ko-KR" dirty="0">
              <a:solidFill>
                <a:srgbClr val="FFFFFF"/>
              </a:solidFill>
            </a:endParaRPr>
          </a:p>
        </p:txBody>
      </p:sp>
      <p:sp>
        <p:nvSpPr>
          <p:cNvPr id="24" name="Rectangle 19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25" name="그림 24" descr="ci명칭.gif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127776" y="6252170"/>
            <a:ext cx="2016224" cy="50405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altLang="ko-KR" dirty="0" smtClean="0"/>
          </a:p>
        </p:txBody>
      </p:sp>
    </p:spTree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D:\데이터작업\고가\비지니스\b_034\png\sky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66888"/>
            <a:ext cx="91440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8" descr="D:\데이터작업\고가\비지니스\b_034\png\cloud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50900"/>
            <a:ext cx="9144000" cy="379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D:\데이터작업\고가\비지니스\b_034\png\ground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9144000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D:\데이터작업\고가\비지니스\b_034\png\building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75" y="2700338"/>
            <a:ext cx="3643313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D:\데이터작업\고가\비지니스\b_034\png\tree2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813" y="3019425"/>
            <a:ext cx="2693987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D:\데이터작업\고가\비지니스\b_034\png\tree.pn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3313" y="2914650"/>
            <a:ext cx="48006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 descr="D:\데이터작업\고가\비지니스\b_034\png\circle.pn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50" y="357188"/>
            <a:ext cx="8501063" cy="850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 descr="D:\데이터작업\고가\비지니스\b_034\png\balloon.pn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00688" y="1785938"/>
            <a:ext cx="833437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그룹 23"/>
          <p:cNvGrpSpPr>
            <a:grpSpLocks/>
          </p:cNvGrpSpPr>
          <p:nvPr userDrawn="1"/>
        </p:nvGrpSpPr>
        <p:grpSpPr bwMode="auto">
          <a:xfrm>
            <a:off x="-606425" y="3876675"/>
            <a:ext cx="10401300" cy="3698875"/>
            <a:chOff x="-606187" y="3571876"/>
            <a:chExt cx="11257174" cy="4003841"/>
          </a:xfrm>
        </p:grpSpPr>
        <p:pic>
          <p:nvPicPr>
            <p:cNvPr id="13" name="Picture 2" descr="D:\데이터작업\고가\비지니스\b_034\png\pattern2.png"/>
            <p:cNvPicPr>
              <a:picLocks noChangeAspect="1" noChangeArrowheads="1"/>
            </p:cNvPicPr>
            <p:nvPr userDrawn="1"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704786" y="3860942"/>
              <a:ext cx="2946201" cy="371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 descr="D:\데이터작업\고가\비지니스\b_034\png\pattern.png"/>
            <p:cNvPicPr>
              <a:picLocks noChangeAspect="1" noChangeArrowheads="1"/>
            </p:cNvPicPr>
            <p:nvPr userDrawn="1"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-606187" y="3571876"/>
              <a:ext cx="2233669" cy="3050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타원 14"/>
            <p:cNvSpPr/>
            <p:nvPr userDrawn="1"/>
          </p:nvSpPr>
          <p:spPr>
            <a:xfrm>
              <a:off x="8491301" y="4860666"/>
              <a:ext cx="142604" cy="142627"/>
            </a:xfrm>
            <a:prstGeom prst="ellipse">
              <a:avLst/>
            </a:prstGeom>
            <a:solidFill>
              <a:srgbClr val="2E93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>
                <a:solidFill>
                  <a:srgbClr val="FFFFFF"/>
                </a:solidFill>
              </a:endParaRPr>
            </a:p>
          </p:txBody>
        </p:sp>
        <p:sp>
          <p:nvSpPr>
            <p:cNvPr id="16" name="타원 15"/>
            <p:cNvSpPr/>
            <p:nvPr userDrawn="1"/>
          </p:nvSpPr>
          <p:spPr>
            <a:xfrm>
              <a:off x="7419189" y="5718142"/>
              <a:ext cx="142604" cy="142626"/>
            </a:xfrm>
            <a:prstGeom prst="ellipse">
              <a:avLst/>
            </a:prstGeom>
            <a:solidFill>
              <a:srgbClr val="2E93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>
                <a:solidFill>
                  <a:srgbClr val="FFFFFF"/>
                </a:solidFill>
              </a:endParaRPr>
            </a:p>
          </p:txBody>
        </p:sp>
        <p:sp>
          <p:nvSpPr>
            <p:cNvPr id="17" name="타원 16"/>
            <p:cNvSpPr/>
            <p:nvPr userDrawn="1"/>
          </p:nvSpPr>
          <p:spPr>
            <a:xfrm>
              <a:off x="1715004" y="5572078"/>
              <a:ext cx="142604" cy="142627"/>
            </a:xfrm>
            <a:prstGeom prst="ellipse">
              <a:avLst/>
            </a:prstGeom>
            <a:solidFill>
              <a:srgbClr val="2E93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>
                <a:solidFill>
                  <a:srgbClr val="FFFFFF"/>
                </a:solidFill>
              </a:endParaRPr>
            </a:p>
          </p:txBody>
        </p:sp>
      </p:grpSp>
      <p:pic>
        <p:nvPicPr>
          <p:cNvPr id="18" name="Picture 15" descr="D:\데이터작업\고가\비지니스\b_034\png\bar.png"/>
          <p:cNvPicPr>
            <a:picLocks noChangeAspect="1" noChangeArrowheads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6086475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4"/>
          <p:cNvGrpSpPr>
            <a:grpSpLocks/>
          </p:cNvGrpSpPr>
          <p:nvPr userDrawn="1"/>
        </p:nvGrpSpPr>
        <p:grpSpPr bwMode="auto">
          <a:xfrm>
            <a:off x="179512" y="6381328"/>
            <a:ext cx="2519363" cy="288925"/>
            <a:chOff x="6827" y="4020"/>
            <a:chExt cx="1587" cy="182"/>
          </a:xfrm>
        </p:grpSpPr>
        <p:sp>
          <p:nvSpPr>
            <p:cNvPr id="20" name="WordArt 25"/>
            <p:cNvSpPr>
              <a:spLocks noChangeArrowheads="1" noChangeShapeType="1" noTextEdit="1"/>
            </p:cNvSpPr>
            <p:nvPr/>
          </p:nvSpPr>
          <p:spPr bwMode="auto">
            <a:xfrm>
              <a:off x="6827" y="4020"/>
              <a:ext cx="726" cy="18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1400" kern="10" spc="-70" dirty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Impact"/>
              </a:endParaRPr>
            </a:p>
          </p:txBody>
        </p:sp>
        <p:sp>
          <p:nvSpPr>
            <p:cNvPr id="21" name="WordArt 26"/>
            <p:cNvSpPr>
              <a:spLocks noChangeArrowheads="1" noChangeShapeType="1" noTextEdit="1"/>
            </p:cNvSpPr>
            <p:nvPr/>
          </p:nvSpPr>
          <p:spPr bwMode="auto">
            <a:xfrm>
              <a:off x="7506" y="4156"/>
              <a:ext cx="908" cy="4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800" b="1" kern="10" spc="-40" dirty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857628"/>
            <a:ext cx="9144000" cy="815975"/>
          </a:xfrm>
        </p:spPr>
        <p:txBody>
          <a:bodyPr/>
          <a:lstStyle>
            <a:lvl1pPr marL="0" marR="0" indent="0" algn="ctr" defTabSz="914400" rtl="0" eaLnBrk="0" fontAlgn="base" latinLnBrk="1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ru-RU" sz="4600" b="1" i="1" smtClean="0">
                <a:solidFill>
                  <a:srgbClr val="24727A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altLang="ko-KR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422" y="4708539"/>
            <a:ext cx="8209442" cy="649287"/>
          </a:xfrm>
        </p:spPr>
        <p:txBody>
          <a:bodyPr/>
          <a:lstStyle>
            <a:lvl1pPr marL="0" marR="0" indent="0" algn="ctr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ru-RU" sz="2000" b="1" i="1">
                <a:solidFill>
                  <a:srgbClr val="24727A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ko-KR" altLang="en-US" dirty="0" smtClean="0"/>
              <a:t>마스터 부제목 스타일 편집</a:t>
            </a:r>
            <a:endParaRPr lang="en-US" altLang="ko-KR" dirty="0" smtClean="0"/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24328" y="6381750"/>
            <a:ext cx="2133600" cy="476250"/>
          </a:xfrm>
        </p:spPr>
        <p:txBody>
          <a:bodyPr/>
          <a:lstStyle>
            <a:lvl1pPr algn="l" eaLnBrk="1" hangingPunct="1">
              <a:defRPr sz="1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3" name="Rectangle 18"/>
          <p:cNvSpPr>
            <a:spLocks noGrp="1" noChangeArrowheads="1"/>
          </p:cNvSpPr>
          <p:nvPr>
            <p:ph type="dt" sz="half" idx="11"/>
          </p:nvPr>
        </p:nvSpPr>
        <p:spPr>
          <a:xfrm>
            <a:off x="419100" y="6226175"/>
            <a:ext cx="21336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ko-KR" dirty="0">
              <a:solidFill>
                <a:srgbClr val="FFFFFF"/>
              </a:solidFill>
            </a:endParaRPr>
          </a:p>
        </p:txBody>
      </p:sp>
      <p:sp>
        <p:nvSpPr>
          <p:cNvPr id="24" name="Rectangle 19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25" name="그림 24" descr="ci명칭.gif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127776" y="6252170"/>
            <a:ext cx="2016224" cy="50405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fld id="{10EA5B3D-0C8C-41C4-A8C2-EB26D3C465D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altLang="ko-KR" dirty="0" smtClean="0"/>
          </a:p>
        </p:txBody>
      </p:sp>
    </p:spTree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D:\데이터작업\고가\비지니스\b_034\png\sky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66888"/>
            <a:ext cx="91440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8" descr="D:\데이터작업\고가\비지니스\b_034\png\cloud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50900"/>
            <a:ext cx="9144000" cy="379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D:\데이터작업\고가\비지니스\b_034\png\ground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9144000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D:\데이터작업\고가\비지니스\b_034\png\building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75" y="2700338"/>
            <a:ext cx="3643313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" descr="D:\데이터작업\고가\비지니스\b_034\png\tree2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813" y="3019425"/>
            <a:ext cx="2693987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D:\데이터작업\고가\비지니스\b_034\png\tree.pn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3313" y="2914650"/>
            <a:ext cx="4800600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 descr="D:\데이터작업\고가\비지니스\b_034\png\circle.pn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50" y="357188"/>
            <a:ext cx="8501063" cy="850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6" descr="D:\데이터작업\고가\비지니스\b_034\png\balloon.pn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00688" y="1785938"/>
            <a:ext cx="833437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그룹 23"/>
          <p:cNvGrpSpPr>
            <a:grpSpLocks/>
          </p:cNvGrpSpPr>
          <p:nvPr userDrawn="1"/>
        </p:nvGrpSpPr>
        <p:grpSpPr bwMode="auto">
          <a:xfrm>
            <a:off x="-606425" y="3876675"/>
            <a:ext cx="10401300" cy="3698875"/>
            <a:chOff x="-606187" y="3571876"/>
            <a:chExt cx="11257174" cy="4003841"/>
          </a:xfrm>
        </p:grpSpPr>
        <p:pic>
          <p:nvPicPr>
            <p:cNvPr id="13" name="Picture 2" descr="D:\데이터작업\고가\비지니스\b_034\png\pattern2.png"/>
            <p:cNvPicPr>
              <a:picLocks noChangeAspect="1" noChangeArrowheads="1"/>
            </p:cNvPicPr>
            <p:nvPr userDrawn="1"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704786" y="3860942"/>
              <a:ext cx="2946201" cy="371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 descr="D:\데이터작업\고가\비지니스\b_034\png\pattern.png"/>
            <p:cNvPicPr>
              <a:picLocks noChangeAspect="1" noChangeArrowheads="1"/>
            </p:cNvPicPr>
            <p:nvPr userDrawn="1"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-606187" y="3571876"/>
              <a:ext cx="2233669" cy="3050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타원 14"/>
            <p:cNvSpPr/>
            <p:nvPr userDrawn="1"/>
          </p:nvSpPr>
          <p:spPr>
            <a:xfrm>
              <a:off x="8491301" y="4860666"/>
              <a:ext cx="142604" cy="142627"/>
            </a:xfrm>
            <a:prstGeom prst="ellipse">
              <a:avLst/>
            </a:prstGeom>
            <a:solidFill>
              <a:srgbClr val="2E93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>
                <a:solidFill>
                  <a:srgbClr val="FFFFFF"/>
                </a:solidFill>
              </a:endParaRPr>
            </a:p>
          </p:txBody>
        </p:sp>
        <p:sp>
          <p:nvSpPr>
            <p:cNvPr id="16" name="타원 15"/>
            <p:cNvSpPr/>
            <p:nvPr userDrawn="1"/>
          </p:nvSpPr>
          <p:spPr>
            <a:xfrm>
              <a:off x="7419189" y="5718142"/>
              <a:ext cx="142604" cy="142626"/>
            </a:xfrm>
            <a:prstGeom prst="ellipse">
              <a:avLst/>
            </a:prstGeom>
            <a:solidFill>
              <a:srgbClr val="2E93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>
                <a:solidFill>
                  <a:srgbClr val="FFFFFF"/>
                </a:solidFill>
              </a:endParaRPr>
            </a:p>
          </p:txBody>
        </p:sp>
        <p:sp>
          <p:nvSpPr>
            <p:cNvPr id="17" name="타원 16"/>
            <p:cNvSpPr/>
            <p:nvPr userDrawn="1"/>
          </p:nvSpPr>
          <p:spPr>
            <a:xfrm>
              <a:off x="1715004" y="5572078"/>
              <a:ext cx="142604" cy="142627"/>
            </a:xfrm>
            <a:prstGeom prst="ellipse">
              <a:avLst/>
            </a:prstGeom>
            <a:solidFill>
              <a:srgbClr val="2E93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>
                <a:solidFill>
                  <a:srgbClr val="FFFFFF"/>
                </a:solidFill>
              </a:endParaRPr>
            </a:p>
          </p:txBody>
        </p:sp>
      </p:grpSp>
      <p:pic>
        <p:nvPicPr>
          <p:cNvPr id="18" name="Picture 15" descr="D:\데이터작업\고가\비지니스\b_034\png\bar.png"/>
          <p:cNvPicPr>
            <a:picLocks noChangeAspect="1" noChangeArrowheads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6086475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4"/>
          <p:cNvGrpSpPr>
            <a:grpSpLocks/>
          </p:cNvGrpSpPr>
          <p:nvPr userDrawn="1"/>
        </p:nvGrpSpPr>
        <p:grpSpPr bwMode="auto">
          <a:xfrm>
            <a:off x="179512" y="6381328"/>
            <a:ext cx="2519363" cy="288925"/>
            <a:chOff x="6827" y="4020"/>
            <a:chExt cx="1587" cy="182"/>
          </a:xfrm>
        </p:grpSpPr>
        <p:sp>
          <p:nvSpPr>
            <p:cNvPr id="20" name="WordArt 25"/>
            <p:cNvSpPr>
              <a:spLocks noChangeArrowheads="1" noChangeShapeType="1" noTextEdit="1"/>
            </p:cNvSpPr>
            <p:nvPr/>
          </p:nvSpPr>
          <p:spPr bwMode="auto">
            <a:xfrm>
              <a:off x="6827" y="4020"/>
              <a:ext cx="726" cy="18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1400" kern="10" spc="-70" dirty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Impact"/>
              </a:endParaRPr>
            </a:p>
          </p:txBody>
        </p:sp>
        <p:sp>
          <p:nvSpPr>
            <p:cNvPr id="21" name="WordArt 26"/>
            <p:cNvSpPr>
              <a:spLocks noChangeArrowheads="1" noChangeShapeType="1" noTextEdit="1"/>
            </p:cNvSpPr>
            <p:nvPr/>
          </p:nvSpPr>
          <p:spPr bwMode="auto">
            <a:xfrm>
              <a:off x="7506" y="4156"/>
              <a:ext cx="908" cy="4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800" b="1" kern="10" spc="-40" dirty="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857628"/>
            <a:ext cx="9144000" cy="815975"/>
          </a:xfrm>
        </p:spPr>
        <p:txBody>
          <a:bodyPr/>
          <a:lstStyle>
            <a:lvl1pPr marL="0" marR="0" indent="0" algn="ctr" defTabSz="914400" rtl="0" eaLnBrk="0" fontAlgn="base" latinLnBrk="1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ru-RU" sz="4600" b="1" i="1" smtClean="0">
                <a:solidFill>
                  <a:srgbClr val="24727A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altLang="ko-KR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422" y="4708539"/>
            <a:ext cx="8209442" cy="649287"/>
          </a:xfrm>
        </p:spPr>
        <p:txBody>
          <a:bodyPr/>
          <a:lstStyle>
            <a:lvl1pPr marL="0" marR="0" indent="0" algn="ctr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ru-RU" sz="2000" b="1" i="1">
                <a:solidFill>
                  <a:srgbClr val="24727A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ko-KR" altLang="en-US" dirty="0" smtClean="0"/>
              <a:t>마스터 부제목 스타일 편집</a:t>
            </a:r>
            <a:endParaRPr lang="en-US" altLang="ko-KR" dirty="0" smtClean="0"/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524328" y="6381750"/>
            <a:ext cx="2133600" cy="476250"/>
          </a:xfrm>
        </p:spPr>
        <p:txBody>
          <a:bodyPr/>
          <a:lstStyle>
            <a:lvl1pPr algn="l" eaLnBrk="1" hangingPunct="1">
              <a:defRPr sz="1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ko-KR" dirty="0">
              <a:solidFill>
                <a:srgbClr val="000000"/>
              </a:solidFill>
            </a:endParaRPr>
          </a:p>
        </p:txBody>
      </p:sp>
      <p:sp>
        <p:nvSpPr>
          <p:cNvPr id="23" name="Rectangle 18"/>
          <p:cNvSpPr>
            <a:spLocks noGrp="1" noChangeArrowheads="1"/>
          </p:cNvSpPr>
          <p:nvPr>
            <p:ph type="dt" sz="half" idx="11"/>
          </p:nvPr>
        </p:nvSpPr>
        <p:spPr>
          <a:xfrm>
            <a:off x="419100" y="6226175"/>
            <a:ext cx="21336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ko-KR" dirty="0">
              <a:solidFill>
                <a:srgbClr val="FFFFFF"/>
              </a:solidFill>
            </a:endParaRPr>
          </a:p>
        </p:txBody>
      </p:sp>
      <p:sp>
        <p:nvSpPr>
          <p:cNvPr id="24" name="Rectangle 19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25" name="그림 24" descr="ci명칭.gif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127776" y="6252170"/>
            <a:ext cx="2016224" cy="50405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altLang="ko-KR" dirty="0" smtClean="0"/>
          </a:p>
        </p:txBody>
      </p:sp>
    </p:spTree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fld id="{CA751159-A57A-4540-9C1B-A43CEED0EC57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fld id="{8790DB51-D51A-4350-8185-4540F469C72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fld id="{031DBE08-9F7B-4566-A756-9C11D049D6F4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</a:defRPr>
            </a:lvl1pPr>
          </a:lstStyle>
          <a:p>
            <a:fld id="{D9997440-44B3-491E-9156-34F37175C5A4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48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theme" Target="../theme/theme5.xml"/><Relationship Id="rId9" Type="http://schemas.openxmlformats.org/officeDocument/2006/relationships/image" Target="../media/image1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theme" Target="../theme/theme6.xml"/><Relationship Id="rId9" Type="http://schemas.openxmlformats.org/officeDocument/2006/relationships/image" Target="../media/image1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5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theme" Target="../theme/theme7.xml"/><Relationship Id="rId9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prstClr val="black">
                  <a:tint val="75000"/>
                </a:prstClr>
              </a:solidFill>
              <a:latin typeface="굴림" charset="-127"/>
              <a:ea typeface="굴림" charset="-127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prstClr val="black">
                  <a:tint val="75000"/>
                </a:prstClr>
              </a:solidFill>
              <a:latin typeface="굴림" charset="-127"/>
              <a:ea typeface="굴림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BA2F56F-FF1D-4DE6-BE59-54F470BA3C67}" type="slidenum">
              <a:rPr kumimoji="1" lang="en-US" altLang="ko-KR" smtClean="0">
                <a:solidFill>
                  <a:prstClr val="black">
                    <a:tint val="75000"/>
                  </a:prstClr>
                </a:solidFill>
                <a:latin typeface="굴림" charset="-127"/>
                <a:ea typeface="굴림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prstClr val="black">
                  <a:tint val="75000"/>
                </a:prstClr>
              </a:solidFill>
              <a:latin typeface="굴림" charset="-127"/>
              <a:ea typeface="굴림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Arial Unicode MS" pitchFamily="50" charset="-127"/>
          <a:ea typeface="Arial Unicode MS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 Unicode MS" pitchFamily="50" charset="-127"/>
          <a:ea typeface="Arial Unicode MS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 Unicode MS" pitchFamily="50" charset="-127"/>
          <a:ea typeface="Arial Unicode MS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 Unicode MS" pitchFamily="50" charset="-127"/>
          <a:ea typeface="Arial Unicode MS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 Unicode MS" pitchFamily="50" charset="-127"/>
          <a:ea typeface="Arial Unicode MS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 Unicode MS" pitchFamily="50" charset="-127"/>
          <a:ea typeface="Arial Unicode MS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052513"/>
            <a:ext cx="82296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8313" y="61722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5313" y="61722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</a:endParaRP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64313" y="61722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9E06994-F939-4841-A2AB-51A0E3E0845F}" type="slidenum">
              <a:rPr kumimoji="1" lang="en-US" altLang="ko-K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000000"/>
              </a:solidFill>
            </a:endParaRPr>
          </a:p>
        </p:txBody>
      </p:sp>
      <p:pic>
        <p:nvPicPr>
          <p:cNvPr id="71708" name="Picture 28" descr="서브3-베이스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9" name="Picture 29" descr="서브3-밑에바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1057275"/>
          </a:xfrm>
          <a:prstGeom prst="rect">
            <a:avLst/>
          </a:prstGeom>
          <a:noFill/>
        </p:spPr>
      </p:pic>
      <p:pic>
        <p:nvPicPr>
          <p:cNvPr id="71710" name="Picture 30" descr="서브3-맨위바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928688"/>
          </a:xfrm>
          <a:prstGeom prst="rect">
            <a:avLst/>
          </a:prstGeom>
          <a:noFill/>
        </p:spPr>
      </p:pic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60325"/>
            <a:ext cx="59769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71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" dur="500"/>
                                        <p:tgtEl>
                                          <p:spTgt spid="71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6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6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6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6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6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71682" grpId="0"/>
    </p:bldLst>
  </p:timing>
  <p:txStyles>
    <p:titleStyle>
      <a:lvl1pPr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tx1"/>
          </a:solidFill>
          <a:latin typeface="굴림" pitchFamily="50" charset="-127"/>
          <a:ea typeface="굴림" pitchFamily="50" charset="-127"/>
        </a:defRPr>
      </a:lvl2pPr>
      <a:lvl3pPr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tx1"/>
          </a:solidFill>
          <a:latin typeface="굴림" pitchFamily="50" charset="-127"/>
          <a:ea typeface="굴림" pitchFamily="50" charset="-127"/>
        </a:defRPr>
      </a:lvl3pPr>
      <a:lvl4pPr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tx1"/>
          </a:solidFill>
          <a:latin typeface="굴림" pitchFamily="50" charset="-127"/>
          <a:ea typeface="굴림" pitchFamily="50" charset="-127"/>
        </a:defRPr>
      </a:lvl4pPr>
      <a:lvl5pPr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tx1"/>
          </a:solidFill>
          <a:latin typeface="굴림" pitchFamily="50" charset="-127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tx1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tx1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tx1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tx1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67" name="Picture 151" descr="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2205038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25538"/>
            <a:ext cx="82296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ko-KR" smtClean="0"/>
              <a:t>Click to edit Master text styles</a:t>
            </a:r>
          </a:p>
          <a:p>
            <a:pPr lvl="1"/>
            <a:r>
              <a:rPr lang="ru-RU" altLang="ko-KR" smtClean="0"/>
              <a:t>Second level</a:t>
            </a:r>
          </a:p>
          <a:p>
            <a:pPr lvl="2"/>
            <a:r>
              <a:rPr lang="ru-RU" altLang="ko-KR" smtClean="0"/>
              <a:t>Third level</a:t>
            </a:r>
          </a:p>
          <a:p>
            <a:pPr lvl="3"/>
            <a:r>
              <a:rPr lang="ru-RU" altLang="ko-KR" smtClean="0"/>
              <a:t>Fourth level</a:t>
            </a:r>
          </a:p>
          <a:p>
            <a:pPr lvl="4"/>
            <a:r>
              <a:rPr lang="ru-RU" altLang="ko-KR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B57F004-E902-42BB-9AAB-BED31F002074}" type="slidenum">
              <a:rPr kumimoji="1" lang="en-US" altLang="ko-KR">
                <a:solidFill>
                  <a:srgbClr val="000000"/>
                </a:solidFill>
                <a:latin typeface="굴림" charset="-127"/>
                <a:ea typeface="굴림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000000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9368" name="Rectangle 152"/>
          <p:cNvSpPr>
            <a:spLocks noGrp="1" noChangeArrowheads="1"/>
          </p:cNvSpPr>
          <p:nvPr>
            <p:ph type="title"/>
          </p:nvPr>
        </p:nvSpPr>
        <p:spPr bwMode="auto">
          <a:xfrm>
            <a:off x="446088" y="44450"/>
            <a:ext cx="8229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Type Slide 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Times New Roman" pitchFamily="18" charset="0"/>
          <a:ea typeface="굴림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Times New Roman" pitchFamily="18" charset="0"/>
          <a:ea typeface="굴림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Times New Roman" pitchFamily="18" charset="0"/>
          <a:ea typeface="굴림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Times New Roman" pitchFamily="18" charset="0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Times New Roman" pitchFamily="18" charset="0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Times New Roman" pitchFamily="18" charset="0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Times New Roman" pitchFamily="18" charset="0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Times New Roman" pitchFamily="18" charset="0"/>
          <a:ea typeface="굴림" charset="-127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2296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ru-RU" altLang="ko-KR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>
              <a:solidFill>
                <a:srgbClr val="000000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EE3C34-8FDA-44A0-ABE2-A2DB9EAD91E7}" type="slidenum">
              <a:rPr kumimoji="1" lang="en-US" altLang="ko-KR">
                <a:solidFill>
                  <a:srgbClr val="000000"/>
                </a:solidFill>
                <a:latin typeface="굴림" charset="-127"/>
                <a:ea typeface="굴림" charset="-127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000000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1150" name="Rectangle 126"/>
          <p:cNvSpPr>
            <a:spLocks noGrp="1" noChangeArrowheads="1"/>
          </p:cNvSpPr>
          <p:nvPr>
            <p:ph type="title"/>
          </p:nvPr>
        </p:nvSpPr>
        <p:spPr bwMode="auto">
          <a:xfrm>
            <a:off x="34925" y="44450"/>
            <a:ext cx="709295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Type Slide 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Times New Roman" pitchFamily="18" charset="0"/>
          <a:ea typeface="굴림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Times New Roman" pitchFamily="18" charset="0"/>
          <a:ea typeface="굴림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Times New Roman" pitchFamily="18" charset="0"/>
          <a:ea typeface="굴림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Times New Roman" pitchFamily="18" charset="0"/>
          <a:ea typeface="굴림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Times New Roman" pitchFamily="18" charset="0"/>
          <a:ea typeface="굴림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Times New Roman" pitchFamily="18" charset="0"/>
          <a:ea typeface="굴림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Times New Roman" pitchFamily="18" charset="0"/>
          <a:ea typeface="굴림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kumimoji="1" sz="3000" b="1" i="1">
          <a:solidFill>
            <a:schemeClr val="accent2"/>
          </a:solidFill>
          <a:latin typeface="Times New Roman" pitchFamily="18" charset="0"/>
          <a:ea typeface="굴림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5" descr="D:\데이터작업\고가\비지니스\b_034\png\bar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직사각형 13"/>
          <p:cNvSpPr/>
          <p:nvPr userDrawn="1"/>
        </p:nvSpPr>
        <p:spPr>
          <a:xfrm>
            <a:off x="0" y="1143000"/>
            <a:ext cx="9144000" cy="285750"/>
          </a:xfrm>
          <a:prstGeom prst="rect">
            <a:avLst/>
          </a:prstGeom>
          <a:gradFill>
            <a:gsLst>
              <a:gs pos="0">
                <a:schemeClr val="tx1">
                  <a:alpha val="3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srgbClr val="FFFFFF"/>
              </a:solidFill>
            </a:endParaRP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57188"/>
            <a:ext cx="87153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1766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ko-KR" smtClean="0"/>
              <a:t>Click to edit Master text styles</a:t>
            </a:r>
          </a:p>
          <a:p>
            <a:pPr lvl="1"/>
            <a:r>
              <a:rPr lang="ru-RU" altLang="ko-KR" smtClean="0"/>
              <a:t>Second level</a:t>
            </a:r>
          </a:p>
          <a:p>
            <a:pPr lvl="2"/>
            <a:r>
              <a:rPr lang="ru-RU" altLang="ko-KR" smtClean="0"/>
              <a:t>Third level</a:t>
            </a:r>
          </a:p>
          <a:p>
            <a:pPr lvl="3"/>
            <a:r>
              <a:rPr lang="ru-RU" altLang="ko-KR" smtClean="0"/>
              <a:t>Fourth level</a:t>
            </a:r>
          </a:p>
          <a:p>
            <a:pPr lvl="4"/>
            <a:r>
              <a:rPr lang="ru-RU" altLang="ko-KR" smtClean="0"/>
              <a:t>Fifth level</a:t>
            </a:r>
            <a:endParaRPr lang="en-US" altLang="ko-KR" smtClean="0"/>
          </a:p>
        </p:txBody>
      </p:sp>
      <p:pic>
        <p:nvPicPr>
          <p:cNvPr id="2054" name="Picture 17" descr="D:\데이터작업\고가\비지니스\b_034\png\sky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200650"/>
            <a:ext cx="91440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그룹 23"/>
          <p:cNvGrpSpPr>
            <a:grpSpLocks/>
          </p:cNvGrpSpPr>
          <p:nvPr userDrawn="1"/>
        </p:nvGrpSpPr>
        <p:grpSpPr bwMode="auto">
          <a:xfrm>
            <a:off x="0" y="5700713"/>
            <a:ext cx="10086975" cy="1443037"/>
            <a:chOff x="0" y="6133717"/>
            <a:chExt cx="10086999" cy="1443441"/>
          </a:xfrm>
        </p:grpSpPr>
        <p:pic>
          <p:nvPicPr>
            <p:cNvPr id="2064" name="Picture 10" descr="D:\데이터작업\고가\비지니스\b_034\png\building.png"/>
            <p:cNvPicPr>
              <a:picLocks noChangeAspect="1" noChangeArrowheads="1"/>
            </p:cNvPicPr>
            <p:nvPr userDrawn="1"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500662" y="6133717"/>
              <a:ext cx="3643338" cy="1443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5" name="Picture 11" descr="D:\데이터작업\고가\비지니스\b_034\png\tree2.png"/>
            <p:cNvPicPr>
              <a:picLocks noChangeAspect="1" noChangeArrowheads="1"/>
            </p:cNvPicPr>
            <p:nvPr userDrawn="1"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6452807"/>
              <a:ext cx="2693392" cy="408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6" name="Picture 12" descr="D:\데이터작업\고가\비지니스\b_034\png\tree.png"/>
            <p:cNvPicPr>
              <a:picLocks noChangeAspect="1" noChangeArrowheads="1"/>
            </p:cNvPicPr>
            <p:nvPr userDrawn="1"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286380" y="6348031"/>
              <a:ext cx="4800619" cy="526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6" name="Picture 16" descr="D:\데이터작업\고가\비지니스\b_034\png\balloon.png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72438" y="4281488"/>
            <a:ext cx="833437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5" descr="D:\데이터작업\고가\비지니스\b_034\png\bar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57938"/>
            <a:ext cx="9144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날짜 개체 틀 26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8" name="바닥글 개체 틀 27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013330-F48E-41C7-B328-B39CA3B496AB}" type="slidenum">
              <a:rPr kumimoji="1" lang="ko-KR" altLang="en-US">
                <a:solidFill>
                  <a:srgbClr val="000000">
                    <a:tint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ko-KR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</p:sldLayoutIdLst>
  <p:transition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itchFamily="18" charset="0"/>
          <a:ea typeface="MS PGothic" pitchFamily="34" charset="-128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itchFamily="18" charset="0"/>
          <a:ea typeface="MS PGothic" pitchFamily="34" charset="-128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itchFamily="18" charset="0"/>
          <a:ea typeface="MS PGothic" pitchFamily="34" charset="-128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itchFamily="18" charset="0"/>
          <a:ea typeface="MS PGothic" pitchFamily="34" charset="-128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itchFamily="18" charset="0"/>
          <a:ea typeface="MS PGothic" pitchFamily="34" charset="-128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bg1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bg1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bg1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bg1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HY울릉도M" pitchFamily="18" charset="-127"/>
          <a:ea typeface="HY울릉도M" pitchFamily="18" charset="-127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HY울릉도M" pitchFamily="18" charset="-127"/>
          <a:ea typeface="HY울릉도M" pitchFamily="18" charset="-127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HY울릉도M" pitchFamily="18" charset="-127"/>
          <a:ea typeface="HY울릉도M" pitchFamily="18" charset="-127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HY울릉도M" pitchFamily="18" charset="-127"/>
          <a:ea typeface="HY울릉도M" pitchFamily="18" charset="-127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HY울릉도M" pitchFamily="18" charset="-127"/>
          <a:ea typeface="HY울릉도M" pitchFamily="18" charset="-127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5" descr="D:\데이터작업\고가\비지니스\b_034\png\bar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직사각형 13"/>
          <p:cNvSpPr/>
          <p:nvPr userDrawn="1"/>
        </p:nvSpPr>
        <p:spPr>
          <a:xfrm>
            <a:off x="0" y="1143000"/>
            <a:ext cx="9144000" cy="285750"/>
          </a:xfrm>
          <a:prstGeom prst="rect">
            <a:avLst/>
          </a:prstGeom>
          <a:gradFill>
            <a:gsLst>
              <a:gs pos="0">
                <a:schemeClr val="tx1">
                  <a:alpha val="3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srgbClr val="FFFFFF"/>
              </a:solidFill>
            </a:endParaRP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57188"/>
            <a:ext cx="87153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1766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ko-KR" smtClean="0"/>
              <a:t>Click to edit Master text styles</a:t>
            </a:r>
          </a:p>
          <a:p>
            <a:pPr lvl="1"/>
            <a:r>
              <a:rPr lang="ru-RU" altLang="ko-KR" smtClean="0"/>
              <a:t>Second level</a:t>
            </a:r>
          </a:p>
          <a:p>
            <a:pPr lvl="2"/>
            <a:r>
              <a:rPr lang="ru-RU" altLang="ko-KR" smtClean="0"/>
              <a:t>Third level</a:t>
            </a:r>
          </a:p>
          <a:p>
            <a:pPr lvl="3"/>
            <a:r>
              <a:rPr lang="ru-RU" altLang="ko-KR" smtClean="0"/>
              <a:t>Fourth level</a:t>
            </a:r>
          </a:p>
          <a:p>
            <a:pPr lvl="4"/>
            <a:r>
              <a:rPr lang="ru-RU" altLang="ko-KR" smtClean="0"/>
              <a:t>Fifth level</a:t>
            </a:r>
            <a:endParaRPr lang="en-US" altLang="ko-KR" smtClean="0"/>
          </a:p>
        </p:txBody>
      </p:sp>
      <p:pic>
        <p:nvPicPr>
          <p:cNvPr id="2054" name="Picture 17" descr="D:\데이터작업\고가\비지니스\b_034\png\sky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200650"/>
            <a:ext cx="91440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그룹 23"/>
          <p:cNvGrpSpPr>
            <a:grpSpLocks/>
          </p:cNvGrpSpPr>
          <p:nvPr userDrawn="1"/>
        </p:nvGrpSpPr>
        <p:grpSpPr bwMode="auto">
          <a:xfrm>
            <a:off x="0" y="5700713"/>
            <a:ext cx="10086975" cy="1443037"/>
            <a:chOff x="0" y="6133717"/>
            <a:chExt cx="10086999" cy="1443441"/>
          </a:xfrm>
        </p:grpSpPr>
        <p:pic>
          <p:nvPicPr>
            <p:cNvPr id="2064" name="Picture 10" descr="D:\데이터작업\고가\비지니스\b_034\png\building.png"/>
            <p:cNvPicPr>
              <a:picLocks noChangeAspect="1" noChangeArrowheads="1"/>
            </p:cNvPicPr>
            <p:nvPr userDrawn="1"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500662" y="6133717"/>
              <a:ext cx="3643338" cy="1443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5" name="Picture 11" descr="D:\데이터작업\고가\비지니스\b_034\png\tree2.png"/>
            <p:cNvPicPr>
              <a:picLocks noChangeAspect="1" noChangeArrowheads="1"/>
            </p:cNvPicPr>
            <p:nvPr userDrawn="1"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6452807"/>
              <a:ext cx="2693392" cy="408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6" name="Picture 12" descr="D:\데이터작업\고가\비지니스\b_034\png\tree.png"/>
            <p:cNvPicPr>
              <a:picLocks noChangeAspect="1" noChangeArrowheads="1"/>
            </p:cNvPicPr>
            <p:nvPr userDrawn="1"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286380" y="6348031"/>
              <a:ext cx="4800619" cy="526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6" name="Picture 16" descr="D:\데이터작업\고가\비지니스\b_034\png\balloon.png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72438" y="4281488"/>
            <a:ext cx="833437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5" descr="D:\데이터작업\고가\비지니스\b_034\png\bar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57938"/>
            <a:ext cx="9144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날짜 개체 틀 26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8" name="바닥글 개체 틀 27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013330-F48E-41C7-B328-B39CA3B496AB}" type="slidenum">
              <a:rPr kumimoji="1" lang="ko-KR" altLang="en-US">
                <a:solidFill>
                  <a:srgbClr val="000000">
                    <a:tint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ko-KR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</p:sldLayoutIdLst>
  <p:transition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itchFamily="18" charset="0"/>
          <a:ea typeface="MS PGothic" pitchFamily="34" charset="-128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itchFamily="18" charset="0"/>
          <a:ea typeface="MS PGothic" pitchFamily="34" charset="-128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itchFamily="18" charset="0"/>
          <a:ea typeface="MS PGothic" pitchFamily="34" charset="-128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itchFamily="18" charset="0"/>
          <a:ea typeface="MS PGothic" pitchFamily="34" charset="-128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itchFamily="18" charset="0"/>
          <a:ea typeface="MS PGothic" pitchFamily="34" charset="-128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bg1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bg1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bg1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bg1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HY울릉도M" pitchFamily="18" charset="-127"/>
          <a:ea typeface="HY울릉도M" pitchFamily="18" charset="-127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HY울릉도M" pitchFamily="18" charset="-127"/>
          <a:ea typeface="HY울릉도M" pitchFamily="18" charset="-127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HY울릉도M" pitchFamily="18" charset="-127"/>
          <a:ea typeface="HY울릉도M" pitchFamily="18" charset="-127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HY울릉도M" pitchFamily="18" charset="-127"/>
          <a:ea typeface="HY울릉도M" pitchFamily="18" charset="-127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HY울릉도M" pitchFamily="18" charset="-127"/>
          <a:ea typeface="HY울릉도M" pitchFamily="18" charset="-127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5" descr="D:\데이터작업\고가\비지니스\b_034\png\bar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직사각형 13"/>
          <p:cNvSpPr/>
          <p:nvPr userDrawn="1"/>
        </p:nvSpPr>
        <p:spPr>
          <a:xfrm>
            <a:off x="0" y="1143000"/>
            <a:ext cx="9144000" cy="285750"/>
          </a:xfrm>
          <a:prstGeom prst="rect">
            <a:avLst/>
          </a:prstGeom>
          <a:gradFill>
            <a:gsLst>
              <a:gs pos="0">
                <a:schemeClr val="tx1">
                  <a:alpha val="3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srgbClr val="FFFFFF"/>
              </a:solidFill>
            </a:endParaRP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57188"/>
            <a:ext cx="871537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1766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ko-KR" smtClean="0"/>
              <a:t>Click to edit Master text styles</a:t>
            </a:r>
          </a:p>
          <a:p>
            <a:pPr lvl="1"/>
            <a:r>
              <a:rPr lang="ru-RU" altLang="ko-KR" smtClean="0"/>
              <a:t>Second level</a:t>
            </a:r>
          </a:p>
          <a:p>
            <a:pPr lvl="2"/>
            <a:r>
              <a:rPr lang="ru-RU" altLang="ko-KR" smtClean="0"/>
              <a:t>Third level</a:t>
            </a:r>
          </a:p>
          <a:p>
            <a:pPr lvl="3"/>
            <a:r>
              <a:rPr lang="ru-RU" altLang="ko-KR" smtClean="0"/>
              <a:t>Fourth level</a:t>
            </a:r>
          </a:p>
          <a:p>
            <a:pPr lvl="4"/>
            <a:r>
              <a:rPr lang="ru-RU" altLang="ko-KR" smtClean="0"/>
              <a:t>Fifth level</a:t>
            </a:r>
            <a:endParaRPr lang="en-US" altLang="ko-KR" smtClean="0"/>
          </a:p>
        </p:txBody>
      </p:sp>
      <p:pic>
        <p:nvPicPr>
          <p:cNvPr id="2054" name="Picture 17" descr="D:\데이터작업\고가\비지니스\b_034\png\sky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200650"/>
            <a:ext cx="91440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그룹 23"/>
          <p:cNvGrpSpPr>
            <a:grpSpLocks/>
          </p:cNvGrpSpPr>
          <p:nvPr userDrawn="1"/>
        </p:nvGrpSpPr>
        <p:grpSpPr bwMode="auto">
          <a:xfrm>
            <a:off x="0" y="5700713"/>
            <a:ext cx="10086975" cy="1443037"/>
            <a:chOff x="0" y="6133717"/>
            <a:chExt cx="10086999" cy="1443441"/>
          </a:xfrm>
        </p:grpSpPr>
        <p:pic>
          <p:nvPicPr>
            <p:cNvPr id="2064" name="Picture 10" descr="D:\데이터작업\고가\비지니스\b_034\png\building.png"/>
            <p:cNvPicPr>
              <a:picLocks noChangeAspect="1" noChangeArrowheads="1"/>
            </p:cNvPicPr>
            <p:nvPr userDrawn="1"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500662" y="6133717"/>
              <a:ext cx="3643338" cy="1443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5" name="Picture 11" descr="D:\데이터작업\고가\비지니스\b_034\png\tree2.png"/>
            <p:cNvPicPr>
              <a:picLocks noChangeAspect="1" noChangeArrowheads="1"/>
            </p:cNvPicPr>
            <p:nvPr userDrawn="1"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6452807"/>
              <a:ext cx="2693392" cy="4080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6" name="Picture 12" descr="D:\데이터작업\고가\비지니스\b_034\png\tree.png"/>
            <p:cNvPicPr>
              <a:picLocks noChangeAspect="1" noChangeArrowheads="1"/>
            </p:cNvPicPr>
            <p:nvPr userDrawn="1"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286380" y="6348031"/>
              <a:ext cx="4800619" cy="526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6" name="Picture 16" descr="D:\데이터작업\고가\비지니스\b_034\png\balloon.png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72438" y="4281488"/>
            <a:ext cx="833437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5" descr="D:\데이터작업\고가\비지니스\b_034\png\bar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357938"/>
            <a:ext cx="914400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날짜 개체 틀 26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8" name="바닥글 개체 틀 27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굴림" charset="-127"/>
                <a:ea typeface="굴림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013330-F48E-41C7-B328-B39CA3B496AB}" type="slidenum">
              <a:rPr kumimoji="1" lang="ko-KR" altLang="en-US">
                <a:solidFill>
                  <a:srgbClr val="000000">
                    <a:tint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ko-KR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</p:sldLayoutIdLst>
  <p:transition>
    <p:fade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itchFamily="18" charset="0"/>
          <a:ea typeface="MS PGothic" pitchFamily="34" charset="-128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itchFamily="18" charset="0"/>
          <a:ea typeface="MS PGothic" pitchFamily="34" charset="-128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itchFamily="18" charset="0"/>
          <a:ea typeface="MS PGothic" pitchFamily="34" charset="-128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itchFamily="18" charset="0"/>
          <a:ea typeface="MS PGothic" pitchFamily="34" charset="-128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bg1"/>
          </a:solidFill>
          <a:latin typeface="Times New Roman" pitchFamily="18" charset="0"/>
          <a:ea typeface="MS PGothic" pitchFamily="34" charset="-128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bg1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bg1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bg1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000" b="1" i="1">
          <a:solidFill>
            <a:schemeClr val="bg1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HY울릉도M" pitchFamily="18" charset="-127"/>
          <a:ea typeface="HY울릉도M" pitchFamily="18" charset="-127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HY울릉도M" pitchFamily="18" charset="-127"/>
          <a:ea typeface="HY울릉도M" pitchFamily="18" charset="-127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HY울릉도M" pitchFamily="18" charset="-127"/>
          <a:ea typeface="HY울릉도M" pitchFamily="18" charset="-127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HY울릉도M" pitchFamily="18" charset="-127"/>
          <a:ea typeface="HY울릉도M" pitchFamily="18" charset="-127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HY울릉도M" pitchFamily="18" charset="-127"/>
          <a:ea typeface="HY울릉도M" pitchFamily="18" charset="-127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m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9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2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제목 4"/>
          <p:cNvSpPr>
            <a:spLocks noGrp="1"/>
          </p:cNvSpPr>
          <p:nvPr>
            <p:ph type="ctrTitle"/>
          </p:nvPr>
        </p:nvSpPr>
        <p:spPr>
          <a:xfrm>
            <a:off x="252536" y="3933056"/>
            <a:ext cx="9144000" cy="11521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2800" i="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「</a:t>
            </a:r>
            <a:r>
              <a:rPr lang="ko-KR" altLang="en-US" sz="2800" i="0" dirty="0" smtClean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건설기술진흥법  시행관련」</a:t>
            </a:r>
            <a:r>
              <a:rPr lang="ko-KR" altLang="en-US" sz="2400" i="0" dirty="0" smtClean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400" i="0" dirty="0" smtClean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/>
            </a:r>
            <a:br>
              <a:rPr lang="en-US" altLang="ko-KR" sz="2400" i="0" dirty="0" smtClean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4400" i="0" dirty="0" smtClean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업 무  설 명 회</a:t>
            </a:r>
            <a:endParaRPr lang="ko-KR" altLang="en-US" i="0" dirty="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161231" y="4123977"/>
            <a:ext cx="21606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2014</a:t>
            </a:r>
            <a:r>
              <a:rPr kumimoji="1" lang="ko-KR" altLang="en-US" sz="200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년도</a:t>
            </a:r>
            <a:r>
              <a:rPr kumimoji="1" lang="ko-KR" altLang="en-US" sz="2000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  </a:t>
            </a:r>
            <a:endParaRPr kumimoji="1" lang="ko-KR" altLang="en-US" sz="2000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12"/>
          <p:cNvSpPr>
            <a:spLocks noChangeArrowheads="1"/>
          </p:cNvSpPr>
          <p:nvPr/>
        </p:nvSpPr>
        <p:spPr bwMode="auto">
          <a:xfrm>
            <a:off x="250825" y="836613"/>
            <a:ext cx="8642350" cy="53990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8436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06388" y="1182688"/>
            <a:ext cx="6788150" cy="590550"/>
            <a:chOff x="101" y="570"/>
            <a:chExt cx="4276" cy="372"/>
          </a:xfrm>
        </p:grpSpPr>
        <p:pic>
          <p:nvPicPr>
            <p:cNvPr id="18442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18445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46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160" name="Text Box 18"/>
              <p:cNvSpPr txBox="1">
                <a:spLocks noChangeArrowheads="1"/>
              </p:cNvSpPr>
              <p:nvPr/>
            </p:nvSpPr>
            <p:spPr bwMode="auto">
              <a:xfrm>
                <a:off x="181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2</a:t>
                </a:r>
              </a:p>
            </p:txBody>
          </p:sp>
        </p:grpSp>
        <p:sp>
          <p:nvSpPr>
            <p:cNvPr id="18444" name="Text Box 19"/>
            <p:cNvSpPr txBox="1">
              <a:spLocks noChangeArrowheads="1"/>
            </p:cNvSpPr>
            <p:nvPr/>
          </p:nvSpPr>
          <p:spPr bwMode="auto">
            <a:xfrm>
              <a:off x="431" y="630"/>
              <a:ext cx="228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건설기술용역업 실적관리 통합</a:t>
              </a:r>
            </a:p>
          </p:txBody>
        </p:sp>
      </p:grpSp>
      <p:pic>
        <p:nvPicPr>
          <p:cNvPr id="18438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35"/>
          <p:cNvSpPr txBox="1">
            <a:spLocks noChangeArrowheads="1"/>
          </p:cNvSpPr>
          <p:nvPr/>
        </p:nvSpPr>
        <p:spPr bwMode="auto">
          <a:xfrm>
            <a:off x="527050" y="1988840"/>
            <a:ext cx="8653463" cy="3327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  </a:t>
            </a:r>
            <a:r>
              <a:rPr kumimoji="1" lang="ko-KR" altLang="en-US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업역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통합에 따라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공공공사의 설계용역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건설사업관리용역의 계약내용을</a:t>
            </a:r>
            <a:endParaRPr kumimoji="1" lang="en-US" altLang="ko-KR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kumimoji="1" lang="ko-KR" altLang="en-US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발주청에서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국토부장관에게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직접 통보토록 규정</a:t>
            </a:r>
            <a:endParaRPr kumimoji="1" lang="en-US" altLang="ko-KR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     -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민간감리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dirty="0" err="1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주택법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∙건축법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실적도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현행과 같이 해당 건설공사의 인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∙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허가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기관에서</a:t>
            </a:r>
            <a:endParaRPr kumimoji="1" lang="en-US" altLang="ko-KR" sz="1600" dirty="0" smtClean="0">
              <a:solidFill>
                <a:srgbClr val="000099"/>
              </a:solidFill>
              <a:latin typeface="맑은 고딕"/>
              <a:ea typeface="맑은 고딕"/>
            </a:endParaRPr>
          </a:p>
          <a:p>
            <a:pPr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       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계약내용 통보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영 제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45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조제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항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-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건설기술용역업자의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현황 및 실적내용 등을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건설기술정보체계를 통하여 공개할</a:t>
            </a:r>
            <a:endParaRPr kumimoji="1" lang="en-US" altLang="ko-KR" sz="1600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 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수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있도록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규정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영 제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45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조제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항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5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kumimoji="1" lang="en-US" altLang="ko-KR" sz="15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* </a:t>
            </a:r>
            <a:r>
              <a:rPr kumimoji="1" lang="ko-KR" altLang="en-US" sz="1500" dirty="0" err="1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국토부에서</a:t>
            </a:r>
            <a:r>
              <a:rPr kumimoji="1" lang="ko-KR" altLang="en-US" sz="15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건설기술용역 실적을 통합 관리하기 위해 </a:t>
            </a:r>
            <a:r>
              <a:rPr kumimoji="1" lang="ko-KR" altLang="en-US" sz="15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실적관리시스템</a:t>
            </a:r>
            <a:r>
              <a:rPr kumimoji="1" lang="en-US" altLang="ko-KR" sz="15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(CEMS)</a:t>
            </a:r>
            <a:r>
              <a:rPr kumimoji="1" lang="ko-KR" altLang="en-US" sz="15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개발</a:t>
            </a:r>
            <a:r>
              <a:rPr kumimoji="1" lang="en-US" altLang="ko-KR" sz="15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,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5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1" lang="en-US" altLang="ko-KR" sz="15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        9</a:t>
            </a:r>
            <a:r>
              <a:rPr kumimoji="1" lang="ko-KR" altLang="en-US" sz="15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월부터  통합 </a:t>
            </a:r>
            <a:r>
              <a:rPr kumimoji="1" lang="ko-KR" altLang="en-US" sz="1500" dirty="0" smtClean="0">
                <a:solidFill>
                  <a:srgbClr val="000099"/>
                </a:solidFill>
                <a:latin typeface="맑은 고딕"/>
                <a:ea typeface="맑은 고딕"/>
              </a:rPr>
              <a:t>「</a:t>
            </a:r>
            <a:r>
              <a:rPr kumimoji="1" lang="ko-KR" altLang="en-US" sz="1500" dirty="0" smtClean="0">
                <a:solidFill>
                  <a:srgbClr val="000099"/>
                </a:solidFill>
                <a:latin typeface="HY견고딕" pitchFamily="18" charset="-127"/>
                <a:ea typeface="HY견고딕" pitchFamily="18" charset="-127"/>
              </a:rPr>
              <a:t>건설기술용역정보관리시스템</a:t>
            </a:r>
            <a:r>
              <a:rPr kumimoji="1" lang="ko-KR" altLang="en-US" sz="1500" dirty="0" smtClean="0">
                <a:solidFill>
                  <a:srgbClr val="000099"/>
                </a:solidFill>
                <a:latin typeface="맑은 고딕"/>
                <a:ea typeface="맑은 고딕"/>
              </a:rPr>
              <a:t>」</a:t>
            </a:r>
            <a:r>
              <a:rPr kumimoji="1" lang="en-US" altLang="ko-KR" sz="15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(CIMS)</a:t>
            </a:r>
            <a:r>
              <a:rPr kumimoji="1" lang="ko-KR" altLang="en-US" sz="15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을 통한 온라인  운영</a:t>
            </a:r>
            <a:r>
              <a:rPr kumimoji="1" lang="en-US" altLang="ko-KR" sz="15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·</a:t>
            </a:r>
            <a:r>
              <a:rPr kumimoji="1" lang="ko-KR" altLang="en-US" sz="15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활용</a:t>
            </a:r>
            <a:endParaRPr kumimoji="1" lang="en-US" altLang="ko-KR" sz="15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440" name="AutoShape 179" descr="박스_orange"/>
          <p:cNvSpPr>
            <a:spLocks noChangeArrowheads="1"/>
          </p:cNvSpPr>
          <p:nvPr/>
        </p:nvSpPr>
        <p:spPr bwMode="auto">
          <a:xfrm>
            <a:off x="989013" y="5588471"/>
            <a:ext cx="7327900" cy="504825"/>
          </a:xfrm>
          <a:prstGeom prst="roundRect">
            <a:avLst>
              <a:gd name="adj" fmla="val 0"/>
            </a:avLst>
          </a:prstGeom>
          <a:blipFill dpi="0" rotWithShape="1">
            <a:blip r:embed="rId7" cstate="print"/>
            <a:srcRect/>
            <a:stretch>
              <a:fillRect/>
            </a:stretch>
          </a:blipFill>
          <a:ln w="38100" algn="ctr">
            <a:noFill/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☞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관리절차 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용역업체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입력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→관리협회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입력내용 확인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→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발주청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승인 및 조회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ko-KR" altLang="en-US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4296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Ⅰ</a:t>
            </a:r>
            <a:r>
              <a:rPr kumimoji="1" lang="en-US" altLang="ko-KR" sz="2800" dirty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err="1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건기법</a:t>
            </a:r>
            <a:r>
              <a:rPr kumimoji="1" lang="ko-KR" altLang="en-US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 개정 주요내용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12"/>
          <p:cNvSpPr>
            <a:spLocks noChangeArrowheads="1"/>
          </p:cNvSpPr>
          <p:nvPr/>
        </p:nvSpPr>
        <p:spPr bwMode="auto">
          <a:xfrm>
            <a:off x="0" y="1341438"/>
            <a:ext cx="9144000" cy="1943100"/>
          </a:xfrm>
          <a:prstGeom prst="rect">
            <a:avLst/>
          </a:prstGeom>
          <a:gradFill rotWithShape="0">
            <a:gsLst>
              <a:gs pos="0">
                <a:srgbClr val="E5ECF5"/>
              </a:gs>
              <a:gs pos="100000">
                <a:srgbClr val="94B2D4"/>
              </a:gs>
            </a:gsLst>
            <a:lin ang="2700000" scaled="1"/>
          </a:gra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3316" name="Rectangle 13" descr="좁은 수평선"/>
          <p:cNvSpPr>
            <a:spLocks noChangeArrowheads="1"/>
          </p:cNvSpPr>
          <p:nvPr/>
        </p:nvSpPr>
        <p:spPr bwMode="auto">
          <a:xfrm>
            <a:off x="0" y="3284538"/>
            <a:ext cx="9144000" cy="288925"/>
          </a:xfrm>
          <a:prstGeom prst="rect">
            <a:avLst/>
          </a:prstGeom>
          <a:pattFill prst="narHorz">
            <a:fgClr>
              <a:schemeClr val="bg1"/>
            </a:fgClr>
            <a:bgClr>
              <a:srgbClr val="8CB2F0"/>
            </a:bgClr>
          </a:patt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0" y="2133600"/>
            <a:ext cx="9144000" cy="1150938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dirty="0">
              <a:solidFill>
                <a:srgbClr val="FFFFFF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9" name="제목 2"/>
          <p:cNvSpPr txBox="1">
            <a:spLocks/>
          </p:cNvSpPr>
          <p:nvPr/>
        </p:nvSpPr>
        <p:spPr>
          <a:xfrm>
            <a:off x="-180975" y="2116138"/>
            <a:ext cx="9509125" cy="131286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4000" dirty="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                   감사합니다</a:t>
            </a:r>
            <a:r>
              <a:rPr kumimoji="1" lang="en-US" altLang="ko-KR" sz="4000" dirty="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!!</a:t>
            </a:r>
            <a:r>
              <a:rPr kumimoji="1" lang="ko-KR" altLang="en-US" sz="4000" dirty="0" smtClean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kumimoji="1" lang="en-US" altLang="ko-KR" sz="2800" dirty="0">
              <a:solidFill>
                <a:srgbClr val="FFFFF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3" name="그림 9" descr="한국건설관리협회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83651" y="6362278"/>
            <a:ext cx="1943903" cy="386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12"/>
          <p:cNvSpPr>
            <a:spLocks noChangeArrowheads="1"/>
          </p:cNvSpPr>
          <p:nvPr/>
        </p:nvSpPr>
        <p:spPr bwMode="auto">
          <a:xfrm>
            <a:off x="250825" y="836613"/>
            <a:ext cx="8642350" cy="53990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9460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95275" y="1171575"/>
            <a:ext cx="6788150" cy="590550"/>
            <a:chOff x="101" y="570"/>
            <a:chExt cx="4276" cy="372"/>
          </a:xfrm>
        </p:grpSpPr>
        <p:pic>
          <p:nvPicPr>
            <p:cNvPr id="19486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19489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90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166" name="Text Box 18"/>
              <p:cNvSpPr txBox="1">
                <a:spLocks noChangeArrowheads="1"/>
              </p:cNvSpPr>
              <p:nvPr/>
            </p:nvSpPr>
            <p:spPr bwMode="auto">
              <a:xfrm>
                <a:off x="186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</a:t>
                </a:r>
              </a:p>
            </p:txBody>
          </p:sp>
        </p:grpSp>
        <p:sp>
          <p:nvSpPr>
            <p:cNvPr id="19488" name="Text Box 19"/>
            <p:cNvSpPr txBox="1">
              <a:spLocks noChangeArrowheads="1"/>
            </p:cNvSpPr>
            <p:nvPr/>
          </p:nvSpPr>
          <p:spPr bwMode="auto">
            <a:xfrm>
              <a:off x="448" y="630"/>
              <a:ext cx="254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건설기술자 통합 및 등급체계 개선</a:t>
              </a:r>
            </a:p>
          </p:txBody>
        </p:sp>
      </p:grpSp>
      <p:pic>
        <p:nvPicPr>
          <p:cNvPr id="19462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488950" y="1916832"/>
            <a:ext cx="8653463" cy="3582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 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체계적인 기술인력 관리를 위해 건설기술자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감리원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품질관리자로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분리된</a:t>
            </a:r>
            <a:endParaRPr kumimoji="1" lang="en-US" altLang="ko-KR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기술인력을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건설기술자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로 통합하고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등급체계 개선</a:t>
            </a:r>
            <a:endParaRPr kumimoji="1" lang="ko-KR" altLang="en-US" b="1" dirty="0" smtClean="0">
              <a:gradFill flip="none" rotWithShape="1">
                <a:gsLst>
                  <a:gs pos="0">
                    <a:srgbClr val="000000">
                      <a:lumMod val="75000"/>
                      <a:lumOff val="25000"/>
                      <a:shade val="30000"/>
                      <a:satMod val="115000"/>
                    </a:srgbClr>
                  </a:gs>
                  <a:gs pos="50000">
                    <a:srgbClr val="000000">
                      <a:lumMod val="75000"/>
                      <a:lumOff val="25000"/>
                      <a:shade val="67500"/>
                      <a:satMod val="115000"/>
                    </a:srgbClr>
                  </a:gs>
                  <a:gs pos="100000">
                    <a:srgbClr val="000000">
                      <a:lumMod val="75000"/>
                      <a:lumOff val="25000"/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     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건설기술자 역량지수</a:t>
            </a:r>
            <a:r>
              <a:rPr kumimoji="1" lang="en-US" altLang="ko-KR" sz="1600" dirty="0" smtClean="0">
                <a:solidFill>
                  <a:srgbClr val="C00000"/>
                </a:solidFill>
                <a:latin typeface="맑은 고딕"/>
                <a:ea typeface="맑은 고딕"/>
              </a:rPr>
              <a:t>(*ICEC)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를 활용하여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경력∙자격∙학력의 종합평가로 등급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산정</a:t>
            </a:r>
            <a:endParaRPr kumimoji="1" lang="en-US" altLang="ko-KR" sz="1600" dirty="0">
              <a:solidFill>
                <a:srgbClr val="000099"/>
              </a:solidFill>
              <a:latin typeface="맑은 고딕"/>
              <a:ea typeface="맑은 고딕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99"/>
              </a:solidFill>
              <a:latin typeface="맑은 고딕"/>
              <a:ea typeface="맑은 고딕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-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건설기술자로의 통합에 따라</a:t>
            </a: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기술자 등급 재산정시 등급이 하향 조정되는 </a:t>
            </a: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 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경우에는 기존 등급을 인정토록 경과규정 마련</a:t>
            </a: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-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기술자 직무분야 중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활용도가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낮은 분야는 폐지 또는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통합</a:t>
            </a:r>
            <a:r>
              <a:rPr kumimoji="1" lang="en-US" altLang="ko-KR" sz="1500" spc="-15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spc="-15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직무 </a:t>
            </a:r>
            <a:r>
              <a:rPr kumimoji="1" lang="en-US" altLang="ko-KR" sz="1500" spc="-15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15</a:t>
            </a:r>
            <a:r>
              <a:rPr kumimoji="1" lang="ko-KR" altLang="en-US" sz="1500" spc="-15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→</a:t>
            </a:r>
            <a:r>
              <a:rPr kumimoji="1" lang="en-US" altLang="ko-KR" sz="1500" spc="-15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10, </a:t>
            </a:r>
            <a:r>
              <a:rPr kumimoji="1" lang="ko-KR" altLang="en-US" sz="1500" spc="-15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전문 </a:t>
            </a:r>
            <a:r>
              <a:rPr kumimoji="1" lang="en-US" altLang="ko-KR" sz="1500" spc="-15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55</a:t>
            </a:r>
            <a:r>
              <a:rPr kumimoji="1" lang="ko-KR" altLang="en-US" sz="1500" spc="-15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→</a:t>
            </a:r>
            <a:r>
              <a:rPr kumimoji="1" lang="en-US" altLang="ko-KR" sz="1500" spc="-15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44)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 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금융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∙기획∙마케팅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및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정보처리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등의 분야를 신설하여 기술분야 확대</a:t>
            </a: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6" name="표 25"/>
          <p:cNvGraphicFramePr>
            <a:graphicFrameLocks noGrp="1"/>
          </p:cNvGraphicFramePr>
          <p:nvPr/>
        </p:nvGraphicFramePr>
        <p:xfrm>
          <a:off x="1116013" y="4005064"/>
          <a:ext cx="7200800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/>
                <a:gridCol w="1440160"/>
                <a:gridCol w="1440160"/>
                <a:gridCol w="1440160"/>
                <a:gridCol w="1440160"/>
              </a:tblGrid>
              <a:tr h="3240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기    존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수석감리사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감리사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감리사보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dirty="0" err="1" smtClean="0">
                          <a:solidFill>
                            <a:schemeClr val="tx1"/>
                          </a:solidFill>
                        </a:rPr>
                        <a:t>검측감리원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dirty="0" smtClean="0">
                          <a:solidFill>
                            <a:srgbClr val="FF0000"/>
                          </a:solidFill>
                        </a:rPr>
                        <a:t>현    행</a:t>
                      </a:r>
                      <a:endParaRPr lang="ko-KR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특급기술자</a:t>
                      </a:r>
                      <a:endParaRPr lang="ko-KR" altLang="en-US" sz="13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고급기술자</a:t>
                      </a:r>
                      <a:endParaRPr lang="ko-KR" altLang="en-US" sz="13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중급기술자</a:t>
                      </a:r>
                      <a:endParaRPr lang="ko-KR" altLang="en-US" sz="13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초급기술자</a:t>
                      </a:r>
                      <a:endParaRPr lang="ko-KR" altLang="en-US" sz="13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4296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Ⅰ</a:t>
            </a:r>
            <a:r>
              <a:rPr kumimoji="1" lang="en-US" altLang="ko-KR" sz="2800" dirty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err="1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건기법</a:t>
            </a:r>
            <a:r>
              <a:rPr kumimoji="1" lang="ko-KR" altLang="en-US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 개정 주요내용</a:t>
            </a:r>
          </a:p>
        </p:txBody>
      </p:sp>
      <p:sp>
        <p:nvSpPr>
          <p:cNvPr id="19485" name="AutoShape 179" descr="박스_orange"/>
          <p:cNvSpPr>
            <a:spLocks noChangeArrowheads="1"/>
          </p:cNvSpPr>
          <p:nvPr/>
        </p:nvSpPr>
        <p:spPr bwMode="auto">
          <a:xfrm>
            <a:off x="989012" y="5776689"/>
            <a:ext cx="7399411" cy="504825"/>
          </a:xfrm>
          <a:prstGeom prst="roundRect">
            <a:avLst>
              <a:gd name="adj" fmla="val 0"/>
            </a:avLst>
          </a:prstGeom>
          <a:blipFill dpi="0" rotWithShape="1">
            <a:blip r:embed="rId7" cstate="print"/>
            <a:srcRect/>
            <a:stretch>
              <a:fillRect/>
            </a:stretch>
          </a:blipFill>
          <a:ln w="38100" algn="ctr">
            <a:noFill/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☞ 영 제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조 별표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1,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부칙 제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9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조</a:t>
            </a:r>
            <a:endParaRPr kumimoji="1" lang="ko-KR" altLang="en-US" sz="1500" dirty="0">
              <a:solidFill>
                <a:srgbClr val="C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12"/>
          <p:cNvSpPr>
            <a:spLocks noChangeArrowheads="1"/>
          </p:cNvSpPr>
          <p:nvPr/>
        </p:nvSpPr>
        <p:spPr bwMode="auto">
          <a:xfrm>
            <a:off x="250825" y="836613"/>
            <a:ext cx="8642350" cy="53990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0484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06388" y="1196975"/>
            <a:ext cx="6788150" cy="590550"/>
            <a:chOff x="101" y="570"/>
            <a:chExt cx="4276" cy="372"/>
          </a:xfrm>
        </p:grpSpPr>
        <p:pic>
          <p:nvPicPr>
            <p:cNvPr id="20490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20493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494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160" name="Text Box 18"/>
              <p:cNvSpPr txBox="1">
                <a:spLocks noChangeArrowheads="1"/>
              </p:cNvSpPr>
              <p:nvPr/>
            </p:nvSpPr>
            <p:spPr bwMode="auto">
              <a:xfrm>
                <a:off x="181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4</a:t>
                </a:r>
              </a:p>
            </p:txBody>
          </p:sp>
        </p:grpSp>
        <p:sp>
          <p:nvSpPr>
            <p:cNvPr id="20492" name="Text Box 19"/>
            <p:cNvSpPr txBox="1">
              <a:spLocks noChangeArrowheads="1"/>
            </p:cNvSpPr>
            <p:nvPr/>
          </p:nvSpPr>
          <p:spPr bwMode="auto">
            <a:xfrm>
              <a:off x="431" y="630"/>
              <a:ext cx="302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건설기술자 교육훈련 및 행정제재 단일화</a:t>
              </a:r>
            </a:p>
          </p:txBody>
        </p:sp>
      </p:grpSp>
      <p:pic>
        <p:nvPicPr>
          <p:cNvPr id="20486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35"/>
          <p:cNvSpPr txBox="1">
            <a:spLocks noChangeArrowheads="1"/>
          </p:cNvSpPr>
          <p:nvPr/>
        </p:nvSpPr>
        <p:spPr bwMode="auto">
          <a:xfrm>
            <a:off x="527050" y="1988840"/>
            <a:ext cx="8653463" cy="2834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 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건설기술자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감리원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등으로 구분된 교육을 건설기술자 체계로 단일화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업무분야별 행정제재도 건설기술자 체계로 단일화</a:t>
            </a: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5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5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  </a:t>
            </a:r>
          </a:p>
          <a:p>
            <a:pPr marL="7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-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교육의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전문화를 위해 건설기술자가 건설사업관리 또는 품질검사 업무를 </a:t>
            </a: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 수행하는 경우에는 해당분야의 교육을 이수토록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규정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영 제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42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조제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항 별표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3)</a:t>
            </a:r>
          </a:p>
          <a:p>
            <a:pPr marL="720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5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kumimoji="1" lang="en-US" altLang="ko-KR" sz="15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en-US" altLang="ko-KR" sz="15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1" lang="ko-KR" altLang="en-US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최초교육을 업무수행 前 이수하도록 내실화</a:t>
            </a:r>
            <a:r>
              <a:rPr kumimoji="1" lang="en-US" altLang="ko-KR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종전</a:t>
            </a:r>
            <a:r>
              <a:rPr kumimoji="1" lang="en-US" altLang="ko-KR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기술자 최초 </a:t>
            </a:r>
            <a:r>
              <a:rPr kumimoji="1" lang="en-US" altLang="ko-KR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1" lang="ko-KR" altLang="en-US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년 이내</a:t>
            </a:r>
            <a:r>
              <a:rPr kumimoji="1" lang="en-US" altLang="ko-KR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건설기술자와 </a:t>
            </a:r>
            <a:r>
              <a:rPr kumimoji="1" lang="ko-KR" altLang="en-US" sz="1600" dirty="0" err="1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감리원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등 개별적으로 규정된 업무정지 처분기준도 건설기술자</a:t>
            </a: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  체계로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단일화하되</a:t>
            </a: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위반행위는 </a:t>
            </a:r>
            <a:r>
              <a:rPr kumimoji="1" lang="ko-KR" altLang="en-US" sz="1600" dirty="0" err="1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경력증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대여 및 명령불응 등으로 최소화</a:t>
            </a: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488" name="AutoShape 179" descr="박스_orange"/>
          <p:cNvSpPr>
            <a:spLocks noChangeArrowheads="1"/>
          </p:cNvSpPr>
          <p:nvPr/>
        </p:nvSpPr>
        <p:spPr bwMode="auto">
          <a:xfrm>
            <a:off x="1043608" y="5084415"/>
            <a:ext cx="7327900" cy="504825"/>
          </a:xfrm>
          <a:prstGeom prst="roundRect">
            <a:avLst>
              <a:gd name="adj" fmla="val 0"/>
            </a:avLst>
          </a:prstGeom>
          <a:blipFill dpi="0" rotWithShape="1">
            <a:blip r:embed="rId7" cstate="print"/>
            <a:srcRect/>
            <a:stretch>
              <a:fillRect/>
            </a:stretch>
          </a:blipFill>
          <a:ln w="38100" algn="ctr">
            <a:noFill/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☞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관리협회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건설사업관리기술자 및 안전관리 전문교육 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실시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중</a:t>
            </a:r>
            <a:endParaRPr kumimoji="1" lang="ko-KR" altLang="en-US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4296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Ⅰ</a:t>
            </a:r>
            <a:r>
              <a:rPr kumimoji="1" lang="en-US" altLang="ko-KR" sz="2800" dirty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err="1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건기법</a:t>
            </a:r>
            <a:r>
              <a:rPr kumimoji="1" lang="ko-KR" altLang="en-US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 개정 주요내용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12"/>
          <p:cNvSpPr>
            <a:spLocks noChangeArrowheads="1"/>
          </p:cNvSpPr>
          <p:nvPr/>
        </p:nvSpPr>
        <p:spPr bwMode="auto">
          <a:xfrm>
            <a:off x="251520" y="836712"/>
            <a:ext cx="8642350" cy="53990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9460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pic>
        <p:nvPicPr>
          <p:cNvPr id="19462" name="Picture 365" descr="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488950" y="1734716"/>
            <a:ext cx="8653463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 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건설기술자 교육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훈련의 종류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이수 시간 등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영 별표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3)</a:t>
            </a:r>
            <a:endParaRPr kumimoji="1" lang="en-US" altLang="ko-KR" sz="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2" name="표 21"/>
          <p:cNvGraphicFramePr>
            <a:graphicFrameLocks noGrp="1"/>
          </p:cNvGraphicFramePr>
          <p:nvPr/>
        </p:nvGraphicFramePr>
        <p:xfrm>
          <a:off x="683568" y="2248297"/>
          <a:ext cx="7632849" cy="2785675"/>
        </p:xfrm>
        <a:graphic>
          <a:graphicData uri="http://schemas.openxmlformats.org/drawingml/2006/table">
            <a:tbl>
              <a:tblPr/>
              <a:tblGrid>
                <a:gridCol w="1728192"/>
                <a:gridCol w="3168352"/>
                <a:gridCol w="2736305"/>
              </a:tblGrid>
              <a:tr h="216024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Y헤드라인M" pitchFamily="18" charset="-127"/>
                        </a:rPr>
                        <a:t>교육종류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FF">
                        <a:alpha val="47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기술자 구분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FF">
                        <a:alpha val="47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ko-KR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FF"/>
                    </a:solidFill>
                  </a:tcPr>
                </a:tc>
              </a:tr>
              <a:tr h="2556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건설사업관리기술자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FF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설계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·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시공</a:t>
                      </a:r>
                      <a:r>
                        <a:rPr kumimoji="1" lang="en-US" altLang="ko-K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 </a:t>
                      </a:r>
                      <a:r>
                        <a:rPr kumimoji="1" lang="ko-K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품질관리기술자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FF">
                        <a:alpha val="47000"/>
                      </a:srgbClr>
                    </a:solidFill>
                  </a:tcPr>
                </a:tc>
              </a:tr>
              <a:tr h="216024">
                <a:tc rowSpan="2">
                  <a:txBody>
                    <a:bodyPr/>
                    <a:lstStyle/>
                    <a:p>
                      <a:pPr marL="342900" marR="0" lvl="0" indent="-342900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  <a:defRPr/>
                      </a:pP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1) 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최초교육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기본교육 </a:t>
                      </a:r>
                      <a:r>
                        <a:rPr lang="en-US" altLang="ko-KR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: 70</a:t>
                      </a:r>
                      <a:r>
                        <a:rPr lang="ko-KR" altLang="en-US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시간 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기본교육 </a:t>
                      </a:r>
                      <a:r>
                        <a:rPr lang="en-US" altLang="ko-KR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: 35</a:t>
                      </a:r>
                      <a:r>
                        <a:rPr lang="ko-KR" altLang="en-US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시간 이상</a:t>
                      </a:r>
                      <a:endParaRPr lang="en-US" altLang="ko-KR" sz="135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37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전문교육 </a:t>
                      </a:r>
                      <a:endParaRPr lang="en-US" altLang="ko-KR" sz="135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350" kern="1200" spc="-150" dirty="0" err="1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특</a:t>
                      </a:r>
                      <a:r>
                        <a:rPr lang="en-US" altLang="ko-KR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ㆍ</a:t>
                      </a:r>
                      <a:r>
                        <a:rPr lang="ko-KR" altLang="en-US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고급 </a:t>
                      </a:r>
                      <a:r>
                        <a:rPr lang="en-US" altLang="ko-KR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70</a:t>
                      </a:r>
                      <a:r>
                        <a:rPr lang="ko-KR" altLang="en-US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시간</a:t>
                      </a:r>
                      <a:r>
                        <a:rPr lang="en-US" altLang="ko-KR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 </a:t>
                      </a:r>
                      <a:r>
                        <a:rPr lang="ko-KR" altLang="en-US" sz="1350" kern="1200" spc="-150" dirty="0" err="1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중ㆍ초급</a:t>
                      </a:r>
                      <a:r>
                        <a:rPr lang="ko-KR" altLang="en-US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35</a:t>
                      </a:r>
                      <a:r>
                        <a:rPr lang="ko-KR" altLang="en-US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시간 이상</a:t>
                      </a:r>
                      <a:endParaRPr lang="en-US" altLang="ko-KR" sz="1350" kern="1200" spc="-150" dirty="0" smtClean="0">
                        <a:solidFill>
                          <a:srgbClr val="003399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전문교육 </a:t>
                      </a:r>
                      <a:r>
                        <a:rPr lang="en-US" altLang="ko-KR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: 35</a:t>
                      </a:r>
                      <a:r>
                        <a:rPr lang="ko-KR" altLang="en-US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시간 이상</a:t>
                      </a:r>
                      <a:endParaRPr kumimoji="1" lang="ko-KR" altLang="en-US" sz="13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4036"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  <a:defRPr/>
                      </a:pP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2) 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승급교육</a:t>
                      </a:r>
                      <a:endParaRPr lang="en-US" altLang="ko-KR" sz="14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350" kern="120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전문교육</a:t>
                      </a:r>
                      <a:endParaRPr lang="en-US" altLang="ko-KR" sz="1350" kern="120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fontAlgn="base" latinLnBrk="1">
                        <a:buFontTx/>
                        <a:buNone/>
                      </a:pPr>
                      <a:r>
                        <a:rPr lang="ko-KR" altLang="en-US" sz="1350" kern="1200" spc="-15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350" kern="1200" spc="-15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350" kern="1200" spc="-15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특</a:t>
                      </a:r>
                      <a:r>
                        <a:rPr lang="en-US" altLang="ko-KR" sz="1350" kern="1200" spc="-15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ㆍ</a:t>
                      </a:r>
                      <a:r>
                        <a:rPr lang="ko-KR" altLang="en-US" sz="1350" kern="1200" spc="-15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고급 </a:t>
                      </a:r>
                      <a:r>
                        <a:rPr lang="en-US" altLang="ko-KR" sz="1350" kern="1200" spc="-15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70</a:t>
                      </a:r>
                      <a:r>
                        <a:rPr lang="ko-KR" altLang="en-US" sz="1350" kern="1200" spc="-15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시간</a:t>
                      </a:r>
                      <a:r>
                        <a:rPr lang="en-US" altLang="ko-KR" sz="1350" kern="1200" spc="-15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 </a:t>
                      </a:r>
                      <a:r>
                        <a:rPr lang="ko-KR" altLang="en-US" sz="1350" kern="1200" spc="-15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중ㆍ초급 </a:t>
                      </a:r>
                      <a:r>
                        <a:rPr lang="en-US" altLang="ko-KR" sz="1350" kern="1200" spc="-15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35</a:t>
                      </a:r>
                      <a:r>
                        <a:rPr lang="ko-KR" altLang="en-US" sz="1350" kern="1200" spc="-15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시간 이상</a:t>
                      </a:r>
                      <a:endParaRPr lang="en-US" altLang="ko-KR" sz="1350" kern="1200" spc="-150" dirty="0" smtClean="0">
                        <a:solidFill>
                          <a:srgbClr val="003399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전문교육 </a:t>
                      </a:r>
                      <a:r>
                        <a:rPr lang="en-US" altLang="ko-KR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: 35</a:t>
                      </a:r>
                      <a:r>
                        <a:rPr lang="ko-KR" altLang="en-US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시간 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172"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  <a:defRPr/>
                      </a:pP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3) </a:t>
                      </a:r>
                      <a:r>
                        <a:rPr lang="ko-KR" altLang="en-US" sz="1400" kern="120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계속교육</a:t>
                      </a:r>
                      <a:endParaRPr lang="ko-KR" altLang="en-US" sz="140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전문교육 </a:t>
                      </a:r>
                      <a:endParaRPr lang="en-US" altLang="ko-KR" sz="135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fontAlgn="base" latinLnBrk="1">
                        <a:buFontTx/>
                        <a:buNone/>
                      </a:pPr>
                      <a:r>
                        <a:rPr lang="en-US" altLang="ko-KR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350" kern="1200" spc="-150" dirty="0" err="1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특</a:t>
                      </a:r>
                      <a:r>
                        <a:rPr lang="en-US" altLang="ko-KR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ㆍ</a:t>
                      </a:r>
                      <a:r>
                        <a:rPr lang="ko-KR" altLang="en-US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고급 </a:t>
                      </a:r>
                      <a:r>
                        <a:rPr lang="en-US" altLang="ko-KR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70</a:t>
                      </a:r>
                      <a:r>
                        <a:rPr lang="ko-KR" altLang="en-US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시간</a:t>
                      </a:r>
                      <a:r>
                        <a:rPr lang="en-US" altLang="ko-KR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 </a:t>
                      </a:r>
                      <a:r>
                        <a:rPr lang="ko-KR" altLang="en-US" sz="1350" kern="1200" spc="-150" dirty="0" err="1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중ㆍ초급</a:t>
                      </a:r>
                      <a:r>
                        <a:rPr lang="ko-KR" altLang="en-US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35</a:t>
                      </a:r>
                      <a:r>
                        <a:rPr lang="ko-KR" altLang="en-US" sz="1350" kern="1200" spc="-150" dirty="0" smtClean="0">
                          <a:solidFill>
                            <a:srgbClr val="003399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시간 이상</a:t>
                      </a:r>
                      <a:endParaRPr lang="en-US" altLang="ko-KR" sz="1350" kern="1200" spc="-150" dirty="0" smtClean="0">
                        <a:solidFill>
                          <a:srgbClr val="003399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전문교육 </a:t>
                      </a:r>
                      <a:r>
                        <a:rPr lang="en-US" altLang="ko-KR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: 35</a:t>
                      </a:r>
                      <a:r>
                        <a:rPr lang="ko-KR" altLang="en-US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시간 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0135"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  <a:defRPr/>
                      </a:pP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4) 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안전관리교육</a:t>
                      </a:r>
                    </a:p>
                  </a:txBody>
                  <a:tcPr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  <a:defRPr/>
                      </a:pPr>
                      <a:r>
                        <a:rPr lang="ko-KR" altLang="en-US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전문교육 </a:t>
                      </a:r>
                      <a:r>
                        <a:rPr lang="en-US" altLang="ko-KR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: 16</a:t>
                      </a:r>
                      <a:r>
                        <a:rPr lang="ko-KR" altLang="en-US" sz="1350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시간 이상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Tx/>
                        <a:buNone/>
                        <a:tabLst/>
                        <a:defRPr/>
                      </a:pPr>
                      <a:endParaRPr lang="ko-KR" altLang="en-US" sz="1350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06388" y="1086644"/>
            <a:ext cx="6788150" cy="590550"/>
            <a:chOff x="101" y="570"/>
            <a:chExt cx="4276" cy="372"/>
          </a:xfrm>
        </p:grpSpPr>
        <p:pic>
          <p:nvPicPr>
            <p:cNvPr id="25" name="Picture 14" descr="body0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30" name="Picture 16" descr="4-6"/>
              <p:cNvPicPr>
                <a:picLocks noChangeAspect="1" noChangeArrowheads="1"/>
              </p:cNvPicPr>
              <p:nvPr/>
            </p:nvPicPr>
            <p:blipFill>
              <a:blip r:embed="rId5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" name="Picture 17" descr="cover0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3" name="Text Box 18"/>
              <p:cNvSpPr txBox="1">
                <a:spLocks noChangeArrowheads="1"/>
              </p:cNvSpPr>
              <p:nvPr/>
            </p:nvSpPr>
            <p:spPr bwMode="auto">
              <a:xfrm>
                <a:off x="193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5</a:t>
                </a:r>
                <a:endParaRPr kumimoji="1" lang="en-US" altLang="ko-KR" sz="22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431" y="630"/>
              <a:ext cx="167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건설기술자 교육훈련 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611560" y="5060801"/>
            <a:ext cx="7992888" cy="150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※ </a:t>
            </a:r>
            <a:r>
              <a:rPr kumimoji="1" lang="ko-KR" altLang="en-US" sz="1400" b="1" spc="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교육훈련의 면제 및 연기</a:t>
            </a:r>
            <a:endParaRPr kumimoji="1" lang="en-US" altLang="ko-KR" sz="1400" b="1" spc="2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- </a:t>
            </a:r>
            <a:r>
              <a:rPr kumimoji="1" lang="ko-KR" altLang="en-US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건설사업관리교육 이수 시 설계</a:t>
            </a:r>
            <a:r>
              <a:rPr kumimoji="1" lang="en-US" altLang="ko-KR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1" lang="ko-KR" altLang="en-US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시공 건설기술자 교육 면제</a:t>
            </a:r>
            <a:endParaRPr kumimoji="1" lang="en-US" altLang="ko-KR" sz="1400" b="1" spc="120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- </a:t>
            </a:r>
            <a:r>
              <a:rPr kumimoji="1" lang="ko-KR" altLang="en-US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기술사법 제</a:t>
            </a:r>
            <a:r>
              <a:rPr kumimoji="1" lang="en-US" altLang="ko-KR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kumimoji="1" lang="ko-KR" altLang="en-US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조의</a:t>
            </a:r>
            <a:r>
              <a:rPr kumimoji="1" lang="en-US" altLang="ko-KR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1" lang="ko-KR" altLang="en-US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kumimoji="1" lang="en-US" altLang="ko-KR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1" lang="ko-KR" altLang="en-US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항에 따른 교육 이수 시 </a:t>
            </a:r>
            <a:r>
              <a:rPr kumimoji="1" lang="ko-KR" altLang="en-US" sz="1400" b="1" spc="12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계속교육</a:t>
            </a:r>
            <a:r>
              <a:rPr kumimoji="1" lang="ko-KR" altLang="en-US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면제</a:t>
            </a:r>
            <a:endParaRPr kumimoji="1" lang="en-US" altLang="ko-KR" sz="1400" b="1" spc="120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- </a:t>
            </a:r>
            <a:r>
              <a:rPr kumimoji="1" lang="ko-KR" altLang="en-US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교육훈련의 연기는 질병</a:t>
            </a:r>
            <a:r>
              <a:rPr kumimoji="1" lang="en-US" altLang="ko-KR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1" lang="ko-KR" altLang="en-US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입대</a:t>
            </a:r>
            <a:r>
              <a:rPr kumimoji="1" lang="en-US" altLang="ko-KR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1" lang="ko-KR" altLang="en-US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해외출장 등 불가피한 사유 발생시 </a:t>
            </a:r>
            <a:r>
              <a:rPr kumimoji="1" lang="en-US" altLang="ko-KR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1" lang="ko-KR" altLang="en-US" sz="1400" b="1" spc="12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년간 유예</a:t>
            </a:r>
            <a:endParaRPr kumimoji="1" lang="en-US" altLang="ko-KR" sz="1400" b="1" spc="120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ts val="22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spc="120" dirty="0" smtClean="0">
                <a:solidFill>
                  <a:srgbClr val="000000"/>
                </a:solidFill>
                <a:latin typeface="서울남산체 B" pitchFamily="18" charset="-127"/>
                <a:ea typeface="서울남산체 B" pitchFamily="18" charset="-127"/>
              </a:rPr>
              <a:t>    (</a:t>
            </a:r>
            <a:r>
              <a:rPr kumimoji="1" lang="ko-KR" altLang="en-US" sz="1400" spc="120" dirty="0" smtClean="0">
                <a:solidFill>
                  <a:srgbClr val="000000"/>
                </a:solidFill>
                <a:latin typeface="서울남산체 B" pitchFamily="18" charset="-127"/>
                <a:ea typeface="서울남산체 B" pitchFamily="18" charset="-127"/>
              </a:rPr>
              <a:t>단</a:t>
            </a:r>
            <a:r>
              <a:rPr kumimoji="1" lang="en-US" altLang="ko-KR" sz="1400" spc="120" dirty="0" smtClean="0">
                <a:solidFill>
                  <a:srgbClr val="000000"/>
                </a:solidFill>
                <a:latin typeface="서울남산체 B" pitchFamily="18" charset="-127"/>
                <a:ea typeface="서울남산체 B" pitchFamily="18" charset="-127"/>
              </a:rPr>
              <a:t>, </a:t>
            </a:r>
            <a:r>
              <a:rPr kumimoji="1" lang="ko-KR" altLang="en-US" sz="1400" spc="120" dirty="0" smtClean="0">
                <a:solidFill>
                  <a:srgbClr val="000000"/>
                </a:solidFill>
                <a:latin typeface="서울남산체 B" pitchFamily="18" charset="-127"/>
                <a:ea typeface="서울남산체 B" pitchFamily="18" charset="-127"/>
              </a:rPr>
              <a:t>별도 사유 시 고시에서 정하는 바에 따라 연기신청 하여야 함</a:t>
            </a:r>
            <a:r>
              <a:rPr kumimoji="1" lang="en-US" altLang="ko-KR" sz="1400" spc="120" dirty="0" smtClean="0">
                <a:solidFill>
                  <a:srgbClr val="000000"/>
                </a:solidFill>
                <a:latin typeface="서울남산체 B" pitchFamily="18" charset="-127"/>
                <a:ea typeface="서울남산체 B" pitchFamily="18" charset="-127"/>
              </a:rPr>
              <a:t>)</a:t>
            </a:r>
            <a:endParaRPr kumimoji="1" lang="ko-KR" altLang="en-US" sz="1400" spc="120" dirty="0">
              <a:solidFill>
                <a:srgbClr val="000000"/>
              </a:solidFill>
              <a:latin typeface="서울남산체 B" pitchFamily="18" charset="-127"/>
              <a:ea typeface="서울남산체 B" pitchFamily="18" charset="-127"/>
            </a:endParaRPr>
          </a:p>
        </p:txBody>
      </p:sp>
      <p:sp>
        <p:nvSpPr>
          <p:cNvPr id="20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4296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Ⅰ</a:t>
            </a:r>
            <a:r>
              <a:rPr kumimoji="1" lang="en-US" altLang="ko-KR" sz="2800" dirty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err="1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건기법</a:t>
            </a:r>
            <a:r>
              <a:rPr kumimoji="1" lang="ko-KR" altLang="en-US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 개정 주요내용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12"/>
          <p:cNvSpPr>
            <a:spLocks noChangeArrowheads="1"/>
          </p:cNvSpPr>
          <p:nvPr/>
        </p:nvSpPr>
        <p:spPr bwMode="auto">
          <a:xfrm>
            <a:off x="250825" y="836613"/>
            <a:ext cx="8642350" cy="53990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1508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95275" y="1124744"/>
            <a:ext cx="6788150" cy="590550"/>
            <a:chOff x="101" y="570"/>
            <a:chExt cx="4276" cy="372"/>
          </a:xfrm>
        </p:grpSpPr>
        <p:pic>
          <p:nvPicPr>
            <p:cNvPr id="21531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21534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535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190" name="Text Box 18"/>
              <p:cNvSpPr txBox="1">
                <a:spLocks noChangeArrowheads="1"/>
              </p:cNvSpPr>
              <p:nvPr/>
            </p:nvSpPr>
            <p:spPr bwMode="auto">
              <a:xfrm>
                <a:off x="185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6</a:t>
                </a:r>
                <a:endParaRPr kumimoji="1" lang="en-US" altLang="ko-KR" sz="22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21533" name="Text Box 19"/>
            <p:cNvSpPr txBox="1">
              <a:spLocks noChangeArrowheads="1"/>
            </p:cNvSpPr>
            <p:nvPr/>
          </p:nvSpPr>
          <p:spPr bwMode="auto">
            <a:xfrm>
              <a:off x="448" y="630"/>
              <a:ext cx="28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 dirty="0" smtClean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감리와 </a:t>
              </a:r>
              <a:r>
                <a:rPr kumimoji="1" lang="en-US" altLang="ko-KR" sz="2000" dirty="0" smtClean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CM</a:t>
              </a:r>
              <a:r>
                <a:rPr kumimoji="1" lang="ko-KR" altLang="en-US" sz="2000" dirty="0" smtClean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의 건설사업관리로의 </a:t>
              </a:r>
              <a:r>
                <a:rPr kumimoji="1" lang="ko-KR" altLang="en-US" sz="2000" dirty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통합</a:t>
              </a:r>
            </a:p>
          </p:txBody>
        </p:sp>
      </p:grpSp>
      <p:pic>
        <p:nvPicPr>
          <p:cNvPr id="21510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35"/>
          <p:cNvSpPr txBox="1">
            <a:spLocks noChangeArrowheads="1"/>
          </p:cNvSpPr>
          <p:nvPr/>
        </p:nvSpPr>
        <p:spPr bwMode="auto">
          <a:xfrm>
            <a:off x="508000" y="1844824"/>
            <a:ext cx="8653463" cy="452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 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시공단계의 감리업무를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공사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전 과정에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걸쳐 적용하는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건설사업관리로</a:t>
            </a:r>
            <a:endParaRPr kumimoji="1" lang="en-US" altLang="ko-KR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통합하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업무범위는 </a:t>
            </a:r>
            <a:r>
              <a:rPr kumimoji="1" lang="ko-KR" altLang="en-US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발주청이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선택하도록 규정</a:t>
            </a:r>
            <a:endParaRPr kumimoji="1" lang="en-US" altLang="ko-KR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3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3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     </a:t>
            </a:r>
            <a:r>
              <a:rPr kumimoji="1" lang="en-US" altLang="ko-KR" sz="15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kumimoji="1" lang="ko-KR" altLang="en-US" sz="15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업무범위</a:t>
            </a:r>
            <a:r>
              <a:rPr kumimoji="1" lang="en-US" altLang="ko-KR" sz="15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(6</a:t>
            </a:r>
            <a:r>
              <a:rPr kumimoji="1" lang="ko-KR" altLang="en-US" sz="15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단계</a:t>
            </a:r>
            <a:r>
              <a:rPr kumimoji="1" lang="en-US" altLang="ko-KR" sz="15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) : </a:t>
            </a:r>
            <a:r>
              <a:rPr kumimoji="1" lang="ko-KR" altLang="en-US" sz="15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설계 전</a:t>
            </a:r>
            <a:r>
              <a:rPr kumimoji="1" lang="en-US" altLang="ko-KR" sz="15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5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기본설계</a:t>
            </a:r>
            <a:r>
              <a:rPr kumimoji="1" lang="en-US" altLang="ko-KR" sz="15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5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실시설계</a:t>
            </a:r>
            <a:r>
              <a:rPr kumimoji="1" lang="en-US" altLang="ko-KR" sz="15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5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구매조달</a:t>
            </a:r>
            <a:r>
              <a:rPr kumimoji="1" lang="en-US" altLang="ko-KR" sz="15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5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시공</a:t>
            </a:r>
            <a:r>
              <a:rPr kumimoji="1" lang="en-US" altLang="ko-KR" sz="15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5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시공 후 단계</a:t>
            </a:r>
            <a:endParaRPr kumimoji="1" lang="en-US" altLang="ko-KR" sz="1500" dirty="0">
              <a:solidFill>
                <a:srgbClr val="C0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C0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-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시공단계는 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/>
                <a:ea typeface="맑은 고딕"/>
              </a:rPr>
              <a:t>“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/>
                <a:ea typeface="맑은 고딕"/>
              </a:rPr>
              <a:t>건설사업관리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/>
                <a:ea typeface="맑은 고딕"/>
              </a:rPr>
              <a:t>”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와 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/>
                <a:ea typeface="맑은 고딕"/>
              </a:rPr>
              <a:t>“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/>
                <a:ea typeface="맑은 고딕"/>
              </a:rPr>
              <a:t>감독권한대행 건설사업관리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/>
                <a:ea typeface="맑은 고딕"/>
              </a:rPr>
              <a:t>”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로 구분하고</a:t>
            </a:r>
            <a:r>
              <a:rPr kumimoji="1" lang="en-US" altLang="ko-KR" sz="1600" dirty="0">
                <a:solidFill>
                  <a:srgbClr val="000099"/>
                </a:solidFill>
                <a:latin typeface="맑은 고딕"/>
                <a:ea typeface="맑은 고딕"/>
              </a:rPr>
              <a:t>, 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/>
                <a:ea typeface="맑은 고딕"/>
              </a:rPr>
              <a:t>         </a:t>
            </a:r>
            <a:r>
              <a:rPr kumimoji="1" lang="ko-KR" altLang="en-US" sz="1600" dirty="0" err="1">
                <a:solidFill>
                  <a:srgbClr val="000099"/>
                </a:solidFill>
                <a:latin typeface="맑은 고딕"/>
                <a:ea typeface="맑은 고딕"/>
              </a:rPr>
              <a:t>발주청이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 기본구상단계에서 사업관리방식을 검토하도록 규정</a:t>
            </a:r>
            <a:endParaRPr kumimoji="1" lang="en-US" altLang="ko-KR" sz="1600" dirty="0">
              <a:solidFill>
                <a:srgbClr val="000099"/>
              </a:solidFill>
              <a:latin typeface="맑은 고딕"/>
              <a:ea typeface="맑은 고딕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-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건설사업관리를 수행하는 기술자는 </a:t>
            </a: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건설사업관리기술자</a:t>
            </a: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로 명칭</a:t>
            </a: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-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기존 책임감리 의무대상은 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감독권한대행 건설사업관리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”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의무대상으로 규정하고</a:t>
            </a: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 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저가현장</a:t>
            </a: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기술자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추가배치를 의무화 하는 등 불합리한 부분 개정</a:t>
            </a: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5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5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512" name="AutoShape 179" descr="박스_orange"/>
          <p:cNvSpPr>
            <a:spLocks noChangeArrowheads="1"/>
          </p:cNvSpPr>
          <p:nvPr/>
        </p:nvSpPr>
        <p:spPr bwMode="auto">
          <a:xfrm>
            <a:off x="988516" y="5810597"/>
            <a:ext cx="7327900" cy="503237"/>
          </a:xfrm>
          <a:prstGeom prst="roundRect">
            <a:avLst>
              <a:gd name="adj" fmla="val 0"/>
            </a:avLst>
          </a:prstGeom>
          <a:blipFill dpi="0" rotWithShape="1">
            <a:blip r:embed="rId7" cstate="print"/>
            <a:srcRect/>
            <a:stretch>
              <a:fillRect/>
            </a:stretch>
          </a:blipFill>
          <a:ln w="38100" algn="ctr">
            <a:noFill/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☞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영 제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55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조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59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조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60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조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대상공사 및 업무 범위 등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ko-KR" altLang="en-US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4296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Ⅰ</a:t>
            </a:r>
            <a:r>
              <a:rPr kumimoji="1" lang="en-US" altLang="ko-KR" sz="2800" dirty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err="1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건기법</a:t>
            </a:r>
            <a:r>
              <a:rPr kumimoji="1" lang="ko-KR" altLang="en-US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 개정 주요내용</a:t>
            </a:r>
          </a:p>
        </p:txBody>
      </p:sp>
      <p:graphicFrame>
        <p:nvGraphicFramePr>
          <p:cNvPr id="25" name="표 24"/>
          <p:cNvGraphicFramePr>
            <a:graphicFrameLocks noGrp="1"/>
          </p:cNvGraphicFramePr>
          <p:nvPr/>
        </p:nvGraphicFramePr>
        <p:xfrm>
          <a:off x="1073150" y="4293096"/>
          <a:ext cx="7344815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2208245"/>
                <a:gridCol w="2208245"/>
                <a:gridCol w="2208245"/>
              </a:tblGrid>
              <a:tr h="3240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기존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spc="0" dirty="0" err="1" smtClean="0">
                          <a:solidFill>
                            <a:schemeClr val="tx1"/>
                          </a:solidFill>
                        </a:rPr>
                        <a:t>책임감리원</a:t>
                      </a:r>
                      <a:endParaRPr lang="ko-KR" altLang="en-US" sz="1300" b="1" spc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spc="0" dirty="0" err="1" smtClean="0">
                          <a:solidFill>
                            <a:schemeClr val="tx1"/>
                          </a:solidFill>
                        </a:rPr>
                        <a:t>보조감리원</a:t>
                      </a:r>
                      <a:endParaRPr lang="ko-KR" altLang="en-US" sz="1300" b="1" spc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spc="0" dirty="0" err="1" smtClean="0">
                          <a:solidFill>
                            <a:schemeClr val="tx1"/>
                          </a:solidFill>
                        </a:rPr>
                        <a:t>기술지원감리원</a:t>
                      </a:r>
                      <a:endParaRPr lang="ko-KR" altLang="en-US" sz="1300" b="1" spc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dirty="0" smtClean="0">
                          <a:solidFill>
                            <a:srgbClr val="FF0000"/>
                          </a:solidFill>
                        </a:rPr>
                        <a:t>현행</a:t>
                      </a:r>
                      <a:endParaRPr lang="ko-KR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spc="0" dirty="0" smtClean="0">
                          <a:solidFill>
                            <a:srgbClr val="002060"/>
                          </a:solidFill>
                        </a:rPr>
                        <a:t>책임건설사업관리기술자</a:t>
                      </a:r>
                      <a:endParaRPr lang="ko-KR" altLang="en-US" sz="1300" b="1" spc="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spc="0" dirty="0" smtClean="0">
                          <a:solidFill>
                            <a:srgbClr val="002060"/>
                          </a:solidFill>
                        </a:rPr>
                        <a:t>분야별 건설사업관리기술자</a:t>
                      </a:r>
                      <a:endParaRPr lang="ko-KR" altLang="en-US" sz="1300" b="1" spc="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spc="-150" dirty="0" smtClean="0">
                          <a:solidFill>
                            <a:srgbClr val="002060"/>
                          </a:solidFill>
                        </a:rPr>
                        <a:t>기술지원 건설사업관리기술자</a:t>
                      </a:r>
                      <a:endParaRPr lang="ko-KR" altLang="en-US" sz="1300" b="1" spc="-15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12"/>
          <p:cNvSpPr>
            <a:spLocks noChangeArrowheads="1"/>
          </p:cNvSpPr>
          <p:nvPr/>
        </p:nvSpPr>
        <p:spPr bwMode="auto">
          <a:xfrm>
            <a:off x="250825" y="836613"/>
            <a:ext cx="8642350" cy="53990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2532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06388" y="1366193"/>
            <a:ext cx="6788150" cy="590550"/>
            <a:chOff x="101" y="570"/>
            <a:chExt cx="4276" cy="372"/>
          </a:xfrm>
        </p:grpSpPr>
        <p:pic>
          <p:nvPicPr>
            <p:cNvPr id="22538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22541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542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184" name="Text Box 18"/>
              <p:cNvSpPr txBox="1">
                <a:spLocks noChangeArrowheads="1"/>
              </p:cNvSpPr>
              <p:nvPr/>
            </p:nvSpPr>
            <p:spPr bwMode="auto">
              <a:xfrm>
                <a:off x="181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7</a:t>
                </a:r>
                <a:endParaRPr kumimoji="1" lang="en-US" altLang="ko-KR" sz="22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22540" name="Text Box 19"/>
            <p:cNvSpPr txBox="1">
              <a:spLocks noChangeArrowheads="1"/>
            </p:cNvSpPr>
            <p:nvPr/>
          </p:nvSpPr>
          <p:spPr bwMode="auto">
            <a:xfrm>
              <a:off x="431" y="630"/>
              <a:ext cx="291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 dirty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건설사업관리 </a:t>
              </a:r>
              <a:r>
                <a:rPr kumimoji="1" lang="ko-KR" altLang="en-US" sz="2000" dirty="0" smtClean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용역업자 </a:t>
              </a:r>
              <a:r>
                <a:rPr kumimoji="1" lang="ko-KR" altLang="en-US" sz="2000" dirty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선정기준 개선 </a:t>
              </a:r>
            </a:p>
          </p:txBody>
        </p:sp>
      </p:grpSp>
      <p:pic>
        <p:nvPicPr>
          <p:cNvPr id="22534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 Box 35"/>
          <p:cNvSpPr txBox="1">
            <a:spLocks noChangeArrowheads="1"/>
          </p:cNvSpPr>
          <p:nvPr/>
        </p:nvSpPr>
        <p:spPr bwMode="auto">
          <a:xfrm>
            <a:off x="527050" y="2247256"/>
            <a:ext cx="8653463" cy="313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 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감리와 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CM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이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건설사업관리로 통합됨에 따라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용역업체 선정기준을 건설</a:t>
            </a:r>
            <a:endParaRPr kumimoji="1" lang="en-US" altLang="ko-KR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사업관리로 일원화하고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기술자 평가배점 상향 조정</a:t>
            </a:r>
            <a:endParaRPr kumimoji="1" lang="en-US" altLang="ko-KR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     -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업체선정은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고시금액 이상 </a:t>
            </a:r>
            <a:r>
              <a:rPr kumimoji="1" lang="en-US" altLang="ko-KR" sz="1600" dirty="0">
                <a:solidFill>
                  <a:srgbClr val="000099"/>
                </a:solidFill>
                <a:latin typeface="맑은 고딕"/>
                <a:ea typeface="맑은 고딕"/>
              </a:rPr>
              <a:t>20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억 미만은 </a:t>
            </a:r>
            <a:r>
              <a:rPr kumimoji="1" lang="en-US" altLang="ko-KR" sz="1600" dirty="0">
                <a:solidFill>
                  <a:srgbClr val="000099"/>
                </a:solidFill>
                <a:latin typeface="맑은 고딕"/>
                <a:ea typeface="맑은 고딕"/>
              </a:rPr>
              <a:t>PQ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만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평가하고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 </a:t>
            </a:r>
            <a:r>
              <a:rPr kumimoji="1" lang="en-US" altLang="ko-KR" sz="1600" dirty="0">
                <a:solidFill>
                  <a:srgbClr val="000099"/>
                </a:solidFill>
                <a:latin typeface="맑은 고딕"/>
                <a:ea typeface="맑은 고딕"/>
              </a:rPr>
              <a:t>20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억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이상은 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PQ+TP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를 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/>
            </a:r>
            <a:br>
              <a:rPr kumimoji="1" lang="en-US" altLang="ko-KR" sz="1600" dirty="0" smtClean="0">
                <a:solidFill>
                  <a:srgbClr val="000099"/>
                </a:solidFill>
                <a:latin typeface="맑은 고딕"/>
                <a:ea typeface="맑은 고딕"/>
              </a:rPr>
            </a:br>
            <a:r>
              <a:rPr kumimoji="1" lang="en-US" altLang="ko-KR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        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평가하되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,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시공단계만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발주하는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경우에는 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PQ+SOQ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평가</a:t>
            </a:r>
            <a:endParaRPr kumimoji="1" lang="en-US" altLang="ko-KR" sz="1600" dirty="0">
              <a:solidFill>
                <a:srgbClr val="000099"/>
              </a:solidFill>
              <a:latin typeface="맑은 고딕"/>
              <a:ea typeface="맑은 고딕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600" dirty="0">
              <a:solidFill>
                <a:srgbClr val="000099"/>
              </a:solidFill>
              <a:latin typeface="맑은 고딕"/>
              <a:ea typeface="맑은 고딕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C00000"/>
                </a:solidFill>
                <a:latin typeface="맑은 고딕"/>
                <a:ea typeface="맑은 고딕"/>
              </a:rPr>
              <a:t>      </a:t>
            </a:r>
            <a:r>
              <a:rPr kumimoji="1" lang="en-US" altLang="ko-KR" sz="1600" dirty="0" smtClean="0">
                <a:solidFill>
                  <a:srgbClr val="C00000"/>
                </a:solidFill>
                <a:latin typeface="맑은 고딕"/>
                <a:ea typeface="맑은 고딕"/>
              </a:rPr>
              <a:t> </a:t>
            </a:r>
            <a:r>
              <a:rPr kumimoji="1" lang="en-US" altLang="ko-KR" sz="1500" dirty="0">
                <a:solidFill>
                  <a:srgbClr val="C00000"/>
                </a:solidFill>
                <a:latin typeface="맑은 고딕"/>
                <a:ea typeface="맑은 고딕"/>
              </a:rPr>
              <a:t>* </a:t>
            </a:r>
            <a:r>
              <a:rPr kumimoji="1" lang="en-US" altLang="ko-KR" sz="1500" dirty="0" smtClean="0">
                <a:solidFill>
                  <a:srgbClr val="C00000"/>
                </a:solidFill>
                <a:latin typeface="맑은 고딕"/>
                <a:ea typeface="맑은 고딕"/>
              </a:rPr>
              <a:t>(</a:t>
            </a:r>
            <a:r>
              <a:rPr kumimoji="1" lang="ko-KR" altLang="en-US" sz="1500" dirty="0" smtClean="0">
                <a:solidFill>
                  <a:srgbClr val="C00000"/>
                </a:solidFill>
                <a:latin typeface="맑은 고딕"/>
                <a:ea typeface="맑은 고딕"/>
              </a:rPr>
              <a:t>구</a:t>
            </a:r>
            <a:r>
              <a:rPr kumimoji="1" lang="en-US" altLang="ko-KR" sz="1500" dirty="0" smtClean="0">
                <a:solidFill>
                  <a:srgbClr val="C00000"/>
                </a:solidFill>
                <a:latin typeface="맑은 고딕"/>
                <a:ea typeface="맑은 고딕"/>
              </a:rPr>
              <a:t>, </a:t>
            </a:r>
            <a:r>
              <a:rPr kumimoji="1" lang="ko-KR" altLang="en-US" sz="1500" dirty="0" smtClean="0">
                <a:solidFill>
                  <a:srgbClr val="C00000"/>
                </a:solidFill>
                <a:latin typeface="맑은 고딕"/>
                <a:ea typeface="맑은 고딕"/>
              </a:rPr>
              <a:t>평가방법</a:t>
            </a:r>
            <a:r>
              <a:rPr kumimoji="1" lang="en-US" altLang="ko-KR" sz="1500" dirty="0" smtClean="0">
                <a:solidFill>
                  <a:srgbClr val="C00000"/>
                </a:solidFill>
                <a:latin typeface="맑은 고딕"/>
                <a:ea typeface="맑은 고딕"/>
              </a:rPr>
              <a:t>) </a:t>
            </a:r>
            <a:r>
              <a:rPr kumimoji="1" lang="en-US" altLang="ko-KR" sz="1500" dirty="0">
                <a:solidFill>
                  <a:srgbClr val="C00000"/>
                </a:solidFill>
                <a:latin typeface="맑은 고딕"/>
                <a:ea typeface="맑은 고딕"/>
              </a:rPr>
              <a:t>20</a:t>
            </a:r>
            <a:r>
              <a:rPr kumimoji="1" lang="ko-KR" altLang="en-US" sz="1500" dirty="0" smtClean="0">
                <a:solidFill>
                  <a:srgbClr val="C00000"/>
                </a:solidFill>
                <a:latin typeface="맑은 고딕"/>
                <a:ea typeface="맑은 고딕"/>
              </a:rPr>
              <a:t>억 이상 </a:t>
            </a:r>
            <a:r>
              <a:rPr kumimoji="1" lang="ko-KR" altLang="en-US" sz="1500" dirty="0">
                <a:solidFill>
                  <a:srgbClr val="C00000"/>
                </a:solidFill>
                <a:latin typeface="맑은 고딕"/>
                <a:ea typeface="맑은 고딕"/>
              </a:rPr>
              <a:t>용역에 대하여 </a:t>
            </a:r>
            <a:r>
              <a:rPr kumimoji="1" lang="en-US" altLang="ko-KR" sz="1500" dirty="0">
                <a:solidFill>
                  <a:srgbClr val="C00000"/>
                </a:solidFill>
                <a:latin typeface="맑은 고딕"/>
                <a:ea typeface="맑은 고딕"/>
              </a:rPr>
              <a:t>PQ</a:t>
            </a:r>
            <a:r>
              <a:rPr kumimoji="1" lang="ko-KR" altLang="en-US" sz="1500" dirty="0">
                <a:solidFill>
                  <a:srgbClr val="C00000"/>
                </a:solidFill>
                <a:latin typeface="맑은 고딕"/>
                <a:ea typeface="맑은 고딕"/>
              </a:rPr>
              <a:t>평가 후</a:t>
            </a:r>
            <a:r>
              <a:rPr kumimoji="1" lang="en-US" altLang="ko-KR" sz="1500" dirty="0">
                <a:solidFill>
                  <a:srgbClr val="C00000"/>
                </a:solidFill>
                <a:latin typeface="맑은 고딕"/>
                <a:ea typeface="맑은 고딕"/>
              </a:rPr>
              <a:t>, CM</a:t>
            </a:r>
            <a:r>
              <a:rPr kumimoji="1" lang="ko-KR" altLang="en-US" sz="1500" dirty="0">
                <a:solidFill>
                  <a:srgbClr val="C00000"/>
                </a:solidFill>
                <a:latin typeface="맑은 고딕"/>
                <a:ea typeface="맑은 고딕"/>
              </a:rPr>
              <a:t>은 </a:t>
            </a:r>
            <a:r>
              <a:rPr kumimoji="1" lang="en-US" altLang="ko-KR" sz="1500" dirty="0">
                <a:solidFill>
                  <a:srgbClr val="C00000"/>
                </a:solidFill>
                <a:latin typeface="맑은 고딕"/>
                <a:ea typeface="맑은 고딕"/>
              </a:rPr>
              <a:t>TP</a:t>
            </a:r>
            <a:r>
              <a:rPr kumimoji="1" lang="ko-KR" altLang="en-US" sz="1500" dirty="0">
                <a:solidFill>
                  <a:srgbClr val="C00000"/>
                </a:solidFill>
                <a:latin typeface="맑은 고딕"/>
                <a:ea typeface="맑은 고딕"/>
              </a:rPr>
              <a:t>평가</a:t>
            </a:r>
            <a:r>
              <a:rPr kumimoji="1" lang="en-US" altLang="ko-KR" sz="1500" dirty="0">
                <a:solidFill>
                  <a:srgbClr val="C00000"/>
                </a:solidFill>
                <a:latin typeface="맑은 고딕"/>
                <a:ea typeface="맑은 고딕"/>
              </a:rPr>
              <a:t>, </a:t>
            </a:r>
            <a:r>
              <a:rPr kumimoji="1" lang="ko-KR" altLang="en-US" sz="1500" dirty="0">
                <a:solidFill>
                  <a:srgbClr val="C00000"/>
                </a:solidFill>
                <a:latin typeface="맑은 고딕"/>
                <a:ea typeface="맑은 고딕"/>
              </a:rPr>
              <a:t>감리는 </a:t>
            </a:r>
            <a:r>
              <a:rPr kumimoji="1" lang="en-US" altLang="ko-KR" sz="1500" dirty="0">
                <a:solidFill>
                  <a:srgbClr val="C00000"/>
                </a:solidFill>
                <a:latin typeface="맑은 고딕"/>
                <a:ea typeface="맑은 고딕"/>
              </a:rPr>
              <a:t>SOQ </a:t>
            </a:r>
            <a:r>
              <a:rPr kumimoji="1" lang="ko-KR" altLang="en-US" sz="1500" dirty="0">
                <a:solidFill>
                  <a:srgbClr val="C00000"/>
                </a:solidFill>
                <a:latin typeface="맑은 고딕"/>
                <a:ea typeface="맑은 고딕"/>
              </a:rPr>
              <a:t>평가</a:t>
            </a:r>
            <a:endParaRPr kumimoji="1" lang="en-US" altLang="ko-KR" sz="1500" dirty="0">
              <a:solidFill>
                <a:srgbClr val="C00000"/>
              </a:solidFill>
              <a:latin typeface="맑은 고딕"/>
              <a:ea typeface="맑은 고딕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C00000"/>
              </a:solidFill>
              <a:latin typeface="맑은 고딕"/>
              <a:ea typeface="맑은 고딕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-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건설사업관리의 경우</a:t>
            </a: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참여기술자의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역량이 중요함에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따라 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PQ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평가 시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 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기술자의 평가배점을 </a:t>
            </a:r>
            <a:r>
              <a:rPr kumimoji="1" lang="en-US" altLang="ko-KR" sz="16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50</a:t>
            </a:r>
            <a:r>
              <a:rPr kumimoji="1" lang="ko-KR" altLang="en-US" sz="16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점</a:t>
            </a:r>
            <a:r>
              <a:rPr kumimoji="1" lang="en-US" altLang="ko-KR" sz="1600" dirty="0" smtClean="0">
                <a:solidFill>
                  <a:srgbClr val="FF0000"/>
                </a:solidFill>
                <a:latin typeface="맑은 고딕"/>
                <a:ea typeface="맑은 고딕"/>
              </a:rPr>
              <a:t>→60</a:t>
            </a:r>
            <a:r>
              <a:rPr kumimoji="1" lang="ko-KR" altLang="en-US" sz="1600" dirty="0" smtClean="0">
                <a:solidFill>
                  <a:srgbClr val="FF0000"/>
                </a:solidFill>
                <a:latin typeface="맑은 고딕"/>
                <a:ea typeface="맑은 고딕"/>
              </a:rPr>
              <a:t>점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으로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상</a:t>
            </a:r>
            <a:r>
              <a:rPr kumimoji="1" lang="ko-KR" altLang="en-US" sz="1400" dirty="0">
                <a:solidFill>
                  <a:srgbClr val="000099"/>
                </a:solidFill>
                <a:latin typeface="맑은 고딕"/>
                <a:ea typeface="맑은 고딕"/>
              </a:rPr>
              <a:t>향 </a:t>
            </a:r>
            <a:r>
              <a:rPr kumimoji="1" lang="ko-KR" altLang="en-US" sz="1400" dirty="0" smtClean="0">
                <a:solidFill>
                  <a:srgbClr val="000099"/>
                </a:solidFill>
                <a:latin typeface="맑은 고딕"/>
                <a:ea typeface="맑은 고딕"/>
              </a:rPr>
              <a:t>조정</a:t>
            </a:r>
            <a:endParaRPr kumimoji="1" lang="en-US" altLang="ko-KR" sz="15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5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536" name="AutoShape 179" descr="박스_orange"/>
          <p:cNvSpPr>
            <a:spLocks noChangeArrowheads="1"/>
          </p:cNvSpPr>
          <p:nvPr/>
        </p:nvSpPr>
        <p:spPr bwMode="auto">
          <a:xfrm>
            <a:off x="989013" y="5518051"/>
            <a:ext cx="7327900" cy="503237"/>
          </a:xfrm>
          <a:prstGeom prst="roundRect">
            <a:avLst>
              <a:gd name="adj" fmla="val 0"/>
            </a:avLst>
          </a:prstGeom>
          <a:blipFill dpi="0" rotWithShape="1">
            <a:blip r:embed="rId7" cstate="print"/>
            <a:srcRect/>
            <a:stretch>
              <a:fillRect/>
            </a:stretch>
          </a:blipFill>
          <a:ln w="38100" algn="ctr">
            <a:noFill/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☞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영 제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52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조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규칙 제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28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조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용역업자 등의 선정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ko-KR" altLang="en-US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4296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Ⅰ</a:t>
            </a:r>
            <a:r>
              <a:rPr kumimoji="1" lang="en-US" altLang="ko-KR" sz="2800" dirty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err="1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건기법</a:t>
            </a:r>
            <a:r>
              <a:rPr kumimoji="1" lang="ko-KR" altLang="en-US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 개정 주요내용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12"/>
          <p:cNvSpPr>
            <a:spLocks noChangeArrowheads="1"/>
          </p:cNvSpPr>
          <p:nvPr/>
        </p:nvSpPr>
        <p:spPr bwMode="auto">
          <a:xfrm>
            <a:off x="250825" y="836613"/>
            <a:ext cx="8642350" cy="53990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3556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95275" y="1255713"/>
            <a:ext cx="6788150" cy="590550"/>
            <a:chOff x="101" y="570"/>
            <a:chExt cx="4276" cy="372"/>
          </a:xfrm>
        </p:grpSpPr>
        <p:pic>
          <p:nvPicPr>
            <p:cNvPr id="23562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23565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566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214" name="Text Box 18"/>
              <p:cNvSpPr txBox="1">
                <a:spLocks noChangeArrowheads="1"/>
              </p:cNvSpPr>
              <p:nvPr/>
            </p:nvSpPr>
            <p:spPr bwMode="auto">
              <a:xfrm>
                <a:off x="182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8</a:t>
                </a:r>
                <a:endParaRPr kumimoji="1" lang="en-US" altLang="ko-KR" sz="22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23564" name="Text Box 19"/>
            <p:cNvSpPr txBox="1">
              <a:spLocks noChangeArrowheads="1"/>
            </p:cNvSpPr>
            <p:nvPr/>
          </p:nvSpPr>
          <p:spPr bwMode="auto">
            <a:xfrm>
              <a:off x="448" y="630"/>
              <a:ext cx="355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건설기술용역 하도급 양성화 및 종합평가제 도입</a:t>
              </a:r>
            </a:p>
          </p:txBody>
        </p:sp>
      </p:grpSp>
      <p:pic>
        <p:nvPicPr>
          <p:cNvPr id="23558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35"/>
          <p:cNvSpPr txBox="1">
            <a:spLocks noChangeArrowheads="1"/>
          </p:cNvSpPr>
          <p:nvPr/>
        </p:nvSpPr>
        <p:spPr bwMode="auto">
          <a:xfrm>
            <a:off x="527050" y="2052340"/>
            <a:ext cx="8653463" cy="342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 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건설기술용역업의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대∙중소업체 공생협력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강화 및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경쟁력 확보를 위해 </a:t>
            </a:r>
            <a:endParaRPr kumimoji="1" lang="en-US" altLang="ko-KR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건설기술용역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하도급 양성화 및 종합평가제도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도입</a:t>
            </a:r>
            <a:endParaRPr kumimoji="1" lang="en-US" altLang="ko-KR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   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(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하도급 관리지침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r>
              <a:rPr kumimoji="1" lang="ko-KR" altLang="en-US" sz="1600" dirty="0" smtClean="0">
                <a:latin typeface="맑은 고딕" pitchFamily="50" charset="-127"/>
                <a:ea typeface="맑은 고딕" pitchFamily="50" charset="-127"/>
              </a:rPr>
              <a:t>정부의 국정목표인 중소업체 진흥책의 하나로</a:t>
            </a:r>
            <a:r>
              <a:rPr kumimoji="1" lang="en-US" altLang="ko-KR" sz="16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1" lang="ko-KR" altLang="en-US" sz="1600" dirty="0" smtClean="0">
                <a:latin typeface="맑은 고딕" pitchFamily="50" charset="-127"/>
                <a:ea typeface="맑은 고딕" pitchFamily="50" charset="-127"/>
              </a:rPr>
              <a:t> 하도급업체의 실적 및 기술자 경력을</a:t>
            </a:r>
            <a:endParaRPr kumimoji="1"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latin typeface="맑은 고딕" pitchFamily="50" charset="-127"/>
                <a:ea typeface="맑은 고딕" pitchFamily="50" charset="-127"/>
              </a:rPr>
              <a:t>        </a:t>
            </a:r>
            <a:r>
              <a:rPr kumimoji="1" lang="ko-KR" altLang="en-US" sz="1600" dirty="0" smtClean="0">
                <a:latin typeface="맑은 고딕" pitchFamily="50" charset="-127"/>
                <a:ea typeface="맑은 고딕" pitchFamily="50" charset="-127"/>
              </a:rPr>
              <a:t>제대로 관리하여 견실한 용역업체로 육성하고자 함</a:t>
            </a:r>
            <a:endParaRPr kumimoji="1"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       (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종합평가 시행지침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  </a:t>
            </a:r>
            <a:r>
              <a:rPr kumimoji="1" lang="ko-KR" altLang="en-US" sz="1600" dirty="0" err="1" smtClean="0">
                <a:latin typeface="맑은 고딕" pitchFamily="50" charset="-127"/>
                <a:ea typeface="맑은 고딕" pitchFamily="50" charset="-127"/>
              </a:rPr>
              <a:t>건진법</a:t>
            </a:r>
            <a:r>
              <a:rPr kumimoji="1" lang="ko-KR" altLang="en-US" sz="1600" dirty="0" smtClean="0">
                <a:latin typeface="맑은 고딕" pitchFamily="50" charset="-127"/>
                <a:ea typeface="맑은 고딕" pitchFamily="50" charset="-127"/>
              </a:rPr>
              <a:t> 개정에 따른 용역업체를 </a:t>
            </a:r>
            <a:r>
              <a:rPr kumimoji="1" lang="ko-KR" altLang="en-US" sz="1600" dirty="0" err="1" smtClean="0">
                <a:latin typeface="맑은 고딕" pitchFamily="50" charset="-127"/>
                <a:ea typeface="맑은 고딕" pitchFamily="50" charset="-127"/>
              </a:rPr>
              <a:t>육성지원하여</a:t>
            </a:r>
            <a:r>
              <a:rPr kumimoji="1" lang="ko-KR" altLang="en-US" sz="1600" dirty="0" smtClean="0">
                <a:latin typeface="맑은 고딕" pitchFamily="50" charset="-127"/>
                <a:ea typeface="맑은 고딕" pitchFamily="50" charset="-127"/>
              </a:rPr>
              <a:t> 우수용역업체 양성 및 고품질</a:t>
            </a:r>
            <a:endParaRPr kumimoji="1"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latin typeface="맑은 고딕" pitchFamily="50" charset="-127"/>
                <a:ea typeface="맑은 고딕" pitchFamily="50" charset="-127"/>
              </a:rPr>
              <a:t>        </a:t>
            </a:r>
            <a:r>
              <a:rPr kumimoji="1" lang="ko-KR" altLang="en-US" sz="1600" dirty="0" smtClean="0">
                <a:latin typeface="맑은 고딕" pitchFamily="50" charset="-127"/>
                <a:ea typeface="맑은 고딕" pitchFamily="50" charset="-127"/>
              </a:rPr>
              <a:t> 용역서비스를 제공하고자 함</a:t>
            </a:r>
            <a:r>
              <a:rPr kumimoji="1" lang="en-US" altLang="ko-KR" sz="1600" dirty="0" smtClean="0">
                <a:latin typeface="맑은 고딕" pitchFamily="50" charset="-127"/>
                <a:ea typeface="맑은 고딕" pitchFamily="50" charset="-127"/>
              </a:rPr>
              <a:t>. </a:t>
            </a:r>
            <a:endParaRPr kumimoji="1" lang="en-US" altLang="ko-KR" sz="1600" dirty="0"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5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560" name="AutoShape 179" descr="박스_orange"/>
          <p:cNvSpPr>
            <a:spLocks noChangeArrowheads="1"/>
          </p:cNvSpPr>
          <p:nvPr/>
        </p:nvSpPr>
        <p:spPr bwMode="auto">
          <a:xfrm>
            <a:off x="988516" y="5470624"/>
            <a:ext cx="7327900" cy="504825"/>
          </a:xfrm>
          <a:prstGeom prst="roundRect">
            <a:avLst>
              <a:gd name="adj" fmla="val 0"/>
            </a:avLst>
          </a:prstGeom>
          <a:blipFill dpi="0" rotWithShape="1">
            <a:blip r:embed="rId7" cstate="print"/>
            <a:srcRect/>
            <a:stretch>
              <a:fillRect/>
            </a:stretch>
          </a:blipFill>
          <a:ln w="38100" algn="ctr">
            <a:noFill/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☞ 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하도급 관리지침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” 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및 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종합평가 시행지침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”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제정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시행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(’14.5.23)</a:t>
            </a:r>
            <a:endParaRPr kumimoji="1" lang="ko-KR" altLang="en-US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4296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Ⅰ</a:t>
            </a:r>
            <a:r>
              <a:rPr kumimoji="1" lang="en-US" altLang="ko-KR" sz="2800" dirty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err="1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건기법</a:t>
            </a:r>
            <a:r>
              <a:rPr kumimoji="1" lang="ko-KR" altLang="en-US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 개정 주요내용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12"/>
          <p:cNvSpPr>
            <a:spLocks noChangeArrowheads="1"/>
          </p:cNvSpPr>
          <p:nvPr/>
        </p:nvSpPr>
        <p:spPr bwMode="auto">
          <a:xfrm>
            <a:off x="250825" y="836613"/>
            <a:ext cx="8642350" cy="53990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4580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06388" y="1196975"/>
            <a:ext cx="6788150" cy="590550"/>
            <a:chOff x="101" y="570"/>
            <a:chExt cx="4276" cy="372"/>
          </a:xfrm>
        </p:grpSpPr>
        <p:pic>
          <p:nvPicPr>
            <p:cNvPr id="24607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24610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611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208" name="Text Box 18"/>
              <p:cNvSpPr txBox="1">
                <a:spLocks noChangeArrowheads="1"/>
              </p:cNvSpPr>
              <p:nvPr/>
            </p:nvSpPr>
            <p:spPr bwMode="auto">
              <a:xfrm>
                <a:off x="187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9</a:t>
                </a:r>
                <a:endParaRPr kumimoji="1" lang="en-US" altLang="ko-KR" sz="22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24609" name="Text Box 19"/>
            <p:cNvSpPr txBox="1">
              <a:spLocks noChangeArrowheads="1"/>
            </p:cNvSpPr>
            <p:nvPr/>
          </p:nvSpPr>
          <p:spPr bwMode="auto">
            <a:xfrm>
              <a:off x="431" y="630"/>
              <a:ext cx="360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등록업무 및 종합평가 등 위탁업무 수행근거 마련</a:t>
              </a:r>
            </a:p>
          </p:txBody>
        </p:sp>
      </p:grpSp>
      <p:pic>
        <p:nvPicPr>
          <p:cNvPr id="24582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35"/>
          <p:cNvSpPr txBox="1">
            <a:spLocks noChangeArrowheads="1"/>
          </p:cNvSpPr>
          <p:nvPr/>
        </p:nvSpPr>
        <p:spPr bwMode="auto">
          <a:xfrm>
            <a:off x="525463" y="1988840"/>
            <a:ext cx="8653462" cy="2748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 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실적∙경력관리 및 종합평가 등은 </a:t>
            </a:r>
            <a:r>
              <a:rPr kumimoji="1" lang="ko-KR" altLang="en-US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국토부장관의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권한으로 규정하고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건설기술용역업체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등록 및 행정제재는 시∙도지사의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업무로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규정</a:t>
            </a:r>
            <a:endParaRPr kumimoji="1" lang="en-US" altLang="ko-KR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8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     </a:t>
            </a:r>
            <a:br>
              <a:rPr kumimoji="1" lang="en-US" altLang="ko-KR" sz="8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1" lang="en-US" altLang="ko-KR" sz="8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r>
              <a:rPr kumimoji="1" lang="en-US" altLang="ko-KR" sz="8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1" lang="en-US" altLang="ko-KR" sz="15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* (</a:t>
            </a:r>
            <a:r>
              <a:rPr kumimoji="1" lang="ko-KR" altLang="en-US" sz="15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기존</a:t>
            </a:r>
            <a:r>
              <a:rPr kumimoji="1" lang="en-US" altLang="ko-KR" sz="15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1" lang="ko-KR" altLang="en-US" sz="15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감리회사 </a:t>
            </a:r>
            <a:r>
              <a:rPr kumimoji="1" lang="ko-KR" altLang="en-US" sz="15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등록업무 및 관리</a:t>
            </a:r>
            <a:r>
              <a:rPr kumimoji="1" lang="en-US" altLang="ko-KR" sz="15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행정제재 등</a:t>
            </a:r>
            <a:r>
              <a:rPr kumimoji="1" lang="en-US" altLang="ko-KR" sz="15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), </a:t>
            </a:r>
            <a:r>
              <a:rPr kumimoji="1" lang="ko-KR" altLang="en-US" sz="1500" dirty="0" smtClean="0">
                <a:solidFill>
                  <a:srgbClr val="C00000"/>
                </a:solidFill>
                <a:latin typeface="맑은 고딕"/>
                <a:ea typeface="맑은 고딕"/>
              </a:rPr>
              <a:t>시</a:t>
            </a:r>
            <a:r>
              <a:rPr kumimoji="1" lang="ko-KR" altLang="en-US" sz="1500" dirty="0">
                <a:solidFill>
                  <a:srgbClr val="C00000"/>
                </a:solidFill>
                <a:latin typeface="맑은 고딕"/>
                <a:ea typeface="맑은 고딕"/>
              </a:rPr>
              <a:t>∙도지사의 권한</a:t>
            </a:r>
            <a:endParaRPr kumimoji="1" lang="en-US" altLang="ko-KR" sz="1500" dirty="0">
              <a:solidFill>
                <a:srgbClr val="C0000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300" dirty="0">
              <a:solidFill>
                <a:srgbClr val="000000"/>
              </a:solidFill>
              <a:latin typeface="HY견고딕" pitchFamily="18" charset="-127"/>
              <a:ea typeface="HY견고딕" pitchFamily="18" charset="-127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     - </a:t>
            </a:r>
            <a:r>
              <a:rPr kumimoji="1" lang="ko-KR" altLang="en-US" sz="1600" dirty="0" err="1">
                <a:solidFill>
                  <a:srgbClr val="000099"/>
                </a:solidFill>
                <a:latin typeface="맑은 고딕"/>
                <a:ea typeface="맑은 고딕"/>
              </a:rPr>
              <a:t>국토부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 장관 및 시∙도지사의 업무를 관련 단체에 위탁하기 위한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근거규정 마련</a:t>
            </a:r>
            <a:endParaRPr kumimoji="1" lang="en-US" altLang="ko-KR" sz="1600" dirty="0" smtClean="0">
              <a:solidFill>
                <a:srgbClr val="000099"/>
              </a:solidFill>
              <a:latin typeface="맑은 고딕"/>
              <a:ea typeface="맑은 고딕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         (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영 제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117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조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),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위탁업무</a:t>
            </a:r>
            <a:r>
              <a:rPr kumimoji="1" lang="en-US" altLang="ko-KR" sz="1600" dirty="0">
                <a:solidFill>
                  <a:srgbClr val="000099"/>
                </a:solidFill>
                <a:latin typeface="맑은 고딕"/>
                <a:ea typeface="맑은 고딕"/>
              </a:rPr>
              <a:t> </a:t>
            </a:r>
            <a:r>
              <a:rPr kumimoji="1" lang="ko-KR" altLang="en-US" sz="1600" dirty="0">
                <a:solidFill>
                  <a:srgbClr val="000099"/>
                </a:solidFill>
                <a:latin typeface="맑은 고딕"/>
                <a:ea typeface="맑은 고딕"/>
              </a:rPr>
              <a:t>수수료 부과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/>
                <a:ea typeface="맑은 고딕"/>
              </a:rPr>
              <a:t>근거 명시</a:t>
            </a:r>
            <a:endParaRPr kumimoji="1" lang="en-US" altLang="ko-KR" sz="1600" dirty="0" smtClean="0">
              <a:solidFill>
                <a:srgbClr val="000099"/>
              </a:solidFill>
              <a:latin typeface="맑은 고딕"/>
              <a:ea typeface="맑은 고딕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003399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endParaRPr kumimoji="1" lang="en-US" altLang="ko-KR" dirty="0">
              <a:solidFill>
                <a:srgbClr val="000099"/>
              </a:solidFill>
              <a:latin typeface="맑은 고딕"/>
              <a:ea typeface="맑은 고딕"/>
            </a:endParaRPr>
          </a:p>
        </p:txBody>
      </p:sp>
      <p:sp>
        <p:nvSpPr>
          <p:cNvPr id="24584" name="AutoShape 179" descr="박스_orange"/>
          <p:cNvSpPr>
            <a:spLocks noChangeArrowheads="1"/>
          </p:cNvSpPr>
          <p:nvPr/>
        </p:nvSpPr>
        <p:spPr bwMode="auto">
          <a:xfrm>
            <a:off x="988516" y="5771356"/>
            <a:ext cx="7327900" cy="504825"/>
          </a:xfrm>
          <a:prstGeom prst="roundRect">
            <a:avLst>
              <a:gd name="adj" fmla="val 0"/>
            </a:avLst>
          </a:prstGeom>
          <a:blipFill dpi="0" rotWithShape="1">
            <a:blip r:embed="rId7" cstate="print"/>
            <a:srcRect/>
            <a:stretch>
              <a:fillRect/>
            </a:stretch>
          </a:blipFill>
          <a:ln w="38100" algn="ctr">
            <a:noFill/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☞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국토부장관 위탁업무 수행기관 등 지정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고시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2014-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호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’14.5.23)</a:t>
            </a:r>
            <a:endParaRPr kumimoji="1" lang="ko-KR" altLang="en-US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4296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Ⅰ</a:t>
            </a:r>
            <a:r>
              <a:rPr kumimoji="1" lang="en-US" altLang="ko-KR" sz="2800" dirty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err="1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건기법</a:t>
            </a:r>
            <a:r>
              <a:rPr kumimoji="1" lang="ko-KR" altLang="en-US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 개정 주요내용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616" y="4221088"/>
            <a:ext cx="6840760" cy="1200329"/>
          </a:xfrm>
          <a:prstGeom prst="rect">
            <a:avLst/>
          </a:prstGeom>
          <a:solidFill>
            <a:srgbClr val="FFFF00">
              <a:alpha val="16000"/>
            </a:srgbClr>
          </a:solidFill>
          <a:ln>
            <a:solidFill>
              <a:schemeClr val="accent1">
                <a:lumMod val="75000"/>
                <a:alpha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b="1" spc="-150" dirty="0" err="1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ㅇ</a:t>
            </a:r>
            <a:r>
              <a:rPr kumimoji="1" lang="ko-KR" altLang="en-US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용역업체 등록 및 변경등록 </a:t>
            </a:r>
            <a:r>
              <a:rPr kumimoji="1" lang="en-US" altLang="ko-KR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1" lang="ko-KR" altLang="en-US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시</a:t>
            </a:r>
            <a:r>
              <a:rPr kumimoji="1" lang="en-US" altLang="ko-KR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kumimoji="1" lang="ko-KR" altLang="en-US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도시자 →</a:t>
            </a:r>
            <a:r>
              <a:rPr kumimoji="1" lang="en-US" altLang="ko-KR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관리협회 위탁</a:t>
            </a:r>
            <a:endParaRPr kumimoji="1" lang="en-US" altLang="ko-KR" sz="1600" b="1" spc="-150" dirty="0" smtClean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b="1" spc="-150" dirty="0" err="1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ㅇ</a:t>
            </a:r>
            <a:r>
              <a:rPr kumimoji="1" lang="ko-KR" altLang="en-US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용역실적 및 기술자 경력 ∙ 보유증명 발급 등 </a:t>
            </a:r>
            <a:r>
              <a:rPr kumimoji="1" lang="en-US" altLang="ko-KR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1" lang="ko-KR" altLang="en-US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국토교통부 →</a:t>
            </a:r>
            <a:r>
              <a:rPr kumimoji="1" lang="en-US" altLang="ko-KR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관리협회 위탁</a:t>
            </a:r>
            <a:endParaRPr kumimoji="1" lang="en-US" altLang="ko-KR" sz="1600" b="1" spc="-150" dirty="0" smtClean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b="1" spc="-150" dirty="0" err="1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ㅇ</a:t>
            </a:r>
            <a:r>
              <a:rPr kumimoji="1" lang="ko-KR" altLang="en-US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용역평가</a:t>
            </a:r>
            <a:r>
              <a:rPr kumimoji="1" lang="en-US" altLang="ko-KR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1" lang="ko-KR" altLang="en-US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종합평가 및 관리 </a:t>
            </a:r>
            <a:r>
              <a:rPr kumimoji="1" lang="en-US" altLang="ko-KR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1" lang="ko-KR" altLang="en-US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국토교통부 →</a:t>
            </a:r>
            <a:r>
              <a:rPr kumimoji="1" lang="en-US" altLang="ko-KR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시설안전공단 위탁 </a:t>
            </a:r>
            <a:endParaRPr kumimoji="1" lang="ko-KR" altLang="en-US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그림 9" descr="한국건설관리협회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766148" y="6329903"/>
            <a:ext cx="2339752" cy="406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Rectangle 12"/>
          <p:cNvSpPr>
            <a:spLocks noChangeArrowheads="1"/>
          </p:cNvSpPr>
          <p:nvPr/>
        </p:nvSpPr>
        <p:spPr bwMode="auto">
          <a:xfrm>
            <a:off x="0" y="1341438"/>
            <a:ext cx="9144000" cy="1943100"/>
          </a:xfrm>
          <a:prstGeom prst="rect">
            <a:avLst/>
          </a:prstGeom>
          <a:gradFill rotWithShape="0">
            <a:gsLst>
              <a:gs pos="0">
                <a:srgbClr val="E5ECF5"/>
              </a:gs>
              <a:gs pos="100000">
                <a:srgbClr val="94B2D4"/>
              </a:gs>
            </a:gsLst>
            <a:lin ang="2700000" scaled="1"/>
          </a:gra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grpSp>
        <p:nvGrpSpPr>
          <p:cNvPr id="2" name="그룹 7"/>
          <p:cNvGrpSpPr/>
          <p:nvPr/>
        </p:nvGrpSpPr>
        <p:grpSpPr>
          <a:xfrm>
            <a:off x="0" y="2420441"/>
            <a:ext cx="9144000" cy="1080567"/>
            <a:chOff x="0" y="2420441"/>
            <a:chExt cx="9144000" cy="1080567"/>
          </a:xfrm>
        </p:grpSpPr>
        <p:sp>
          <p:nvSpPr>
            <p:cNvPr id="10" name="Rectangle 13" descr="좁은 수평선"/>
            <p:cNvSpPr>
              <a:spLocks noChangeArrowheads="1"/>
            </p:cNvSpPr>
            <p:nvPr/>
          </p:nvSpPr>
          <p:spPr bwMode="auto">
            <a:xfrm>
              <a:off x="0" y="3212083"/>
              <a:ext cx="9144000" cy="288925"/>
            </a:xfrm>
            <a:prstGeom prst="rect">
              <a:avLst/>
            </a:prstGeom>
            <a:pattFill prst="narHorz">
              <a:fgClr>
                <a:schemeClr val="bg1"/>
              </a:fgClr>
              <a:bgClr>
                <a:srgbClr val="8CB2F0"/>
              </a:bgClr>
            </a:pattFill>
            <a:ln w="9525" algn="ctr">
              <a:noFill/>
              <a:miter lim="800000"/>
              <a:headEnd/>
              <a:tailEnd/>
            </a:ln>
          </p:spPr>
          <p:txBody>
            <a:bodyPr wrap="none" lIns="162000" tIns="15480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srgbClr val="000000"/>
                </a:solidFill>
                <a:latin typeface="Arial Narrow" pitchFamily="34" charset="0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0" y="2420441"/>
              <a:ext cx="9144000" cy="79164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dirty="0">
                <a:solidFill>
                  <a:srgbClr val="FFFFFF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</p:grpSp>
      <p:sp>
        <p:nvSpPr>
          <p:cNvPr id="9" name="제목 2"/>
          <p:cNvSpPr txBox="1">
            <a:spLocks/>
          </p:cNvSpPr>
          <p:nvPr/>
        </p:nvSpPr>
        <p:spPr>
          <a:xfrm>
            <a:off x="-180975" y="2116138"/>
            <a:ext cx="9509125" cy="131286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3600" kern="0" dirty="0" smtClean="0">
                <a:solidFill>
                  <a:srgbClr val="FFFFFF">
                    <a:lumMod val="95000"/>
                  </a:srgbClr>
                </a:solidFill>
                <a:latin typeface="HY견명조" pitchFamily="18" charset="-127"/>
                <a:ea typeface="HY견명조" pitchFamily="18" charset="-127"/>
              </a:rPr>
              <a:t>  Ⅱ</a:t>
            </a:r>
            <a:r>
              <a:rPr kumimoji="1" lang="en-US" altLang="ko-KR" sz="3600" kern="0" dirty="0">
                <a:solidFill>
                  <a:srgbClr val="FFFFFF">
                    <a:lumMod val="95000"/>
                  </a:srgbClr>
                </a:solidFill>
                <a:latin typeface="HY견명조" pitchFamily="18" charset="-127"/>
                <a:ea typeface="HY견명조" pitchFamily="18" charset="-127"/>
              </a:rPr>
              <a:t>.</a:t>
            </a:r>
            <a:r>
              <a:rPr kumimoji="1" lang="en-US" altLang="ko-KR" sz="3600" kern="0" dirty="0">
                <a:solidFill>
                  <a:srgbClr val="FFFFFF">
                    <a:lumMod val="95000"/>
                  </a:srgb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3600" kern="0" dirty="0" smtClean="0">
                <a:solidFill>
                  <a:srgbClr val="FFFFFF">
                    <a:lumMod val="95000"/>
                  </a:srgbClr>
                </a:solidFill>
                <a:latin typeface="HY헤드라인M" pitchFamily="18" charset="-127"/>
                <a:ea typeface="HY헤드라인M" pitchFamily="18" charset="-127"/>
              </a:rPr>
              <a:t>제</a:t>
            </a:r>
            <a:r>
              <a:rPr kumimoji="1" lang="ko-KR" altLang="en-US" sz="3600" kern="0" dirty="0" smtClean="0">
                <a:solidFill>
                  <a:srgbClr val="FFFFFF">
                    <a:lumMod val="95000"/>
                  </a:srgbClr>
                </a:solidFill>
                <a:latin typeface="맑은 고딕"/>
                <a:ea typeface="맑은 고딕"/>
              </a:rPr>
              <a:t>∙</a:t>
            </a:r>
            <a:r>
              <a:rPr kumimoji="1" lang="ko-KR" altLang="en-US" sz="3600" kern="0" dirty="0" smtClean="0">
                <a:solidFill>
                  <a:srgbClr val="FFFFFF">
                    <a:lumMod val="95000"/>
                  </a:srgbClr>
                </a:solidFill>
                <a:latin typeface="HY헤드라인M" pitchFamily="18" charset="-127"/>
                <a:ea typeface="HY헤드라인M" pitchFamily="18" charset="-127"/>
              </a:rPr>
              <a:t>개정 고시</a:t>
            </a:r>
            <a:r>
              <a:rPr kumimoji="1" lang="en-US" altLang="ko-KR" sz="3600" kern="0" dirty="0">
                <a:solidFill>
                  <a:srgbClr val="FFFFFF">
                    <a:lumMod val="95000"/>
                  </a:srgbClr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3600" kern="0" dirty="0">
                <a:solidFill>
                  <a:srgbClr val="FFC000"/>
                </a:solidFill>
                <a:latin typeface="HY헤드라인M" pitchFamily="18" charset="-127"/>
                <a:ea typeface="HY헤드라인M" pitchFamily="18" charset="-127"/>
              </a:rPr>
              <a:t>행정규칙</a:t>
            </a:r>
            <a:r>
              <a:rPr kumimoji="1" lang="en-US" altLang="ko-KR" sz="3600" kern="0" dirty="0">
                <a:solidFill>
                  <a:srgbClr val="FFFFFF">
                    <a:lumMod val="95000"/>
                  </a:srgbClr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kumimoji="1" lang="ko-KR" altLang="en-US" sz="3600" kern="0" dirty="0" smtClean="0">
                <a:solidFill>
                  <a:srgbClr val="FFFFFF">
                    <a:lumMod val="95000"/>
                  </a:srgbClr>
                </a:solidFill>
                <a:latin typeface="HY헤드라인M" pitchFamily="18" charset="-127"/>
                <a:ea typeface="HY헤드라인M" pitchFamily="18" charset="-127"/>
              </a:rPr>
              <a:t>주요내용</a:t>
            </a:r>
            <a:endParaRPr kumimoji="1" lang="ko-KR" altLang="en-US" sz="3600" kern="0" dirty="0">
              <a:solidFill>
                <a:srgbClr val="FFFFFF">
                  <a:lumMod val="95000"/>
                </a:srgb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36662" y="836712"/>
            <a:ext cx="8642350" cy="5616624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6628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pic>
        <p:nvPicPr>
          <p:cNvPr id="26629" name="Picture 365" descr="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323850" y="927770"/>
            <a:ext cx="8653463" cy="321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1800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2000" dirty="0" smtClean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▣</a:t>
            </a:r>
            <a:r>
              <a:rPr kumimoji="1" lang="en-US" altLang="ko-KR" sz="2000" dirty="0" smtClean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1" lang="ko-KR" altLang="en-US" sz="2000" dirty="0" smtClean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제</a:t>
            </a:r>
            <a:r>
              <a:rPr kumimoji="1" lang="ko-KR" altLang="en-US" sz="2000" dirty="0" smtClean="0">
                <a:solidFill>
                  <a:srgbClr val="002060"/>
                </a:solidFill>
                <a:latin typeface="맑은 고딕"/>
                <a:ea typeface="맑은 고딕"/>
              </a:rPr>
              <a:t>∙</a:t>
            </a:r>
            <a:r>
              <a:rPr kumimoji="1" lang="ko-KR" altLang="en-US" sz="2000" dirty="0" smtClean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개정 배경</a:t>
            </a:r>
            <a:endParaRPr kumimoji="1" lang="en-US" altLang="ko-KR" sz="2000" dirty="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1800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▶  </a:t>
            </a:r>
            <a:r>
              <a:rPr kumimoji="1" lang="ko-KR" altLang="en-US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건진법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개정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시행에 따라 건설기술용역업으로 통합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kumimoji="1" lang="en-US" altLang="ko-KR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7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1" lang="ko-KR" altLang="en-US" sz="17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업역</a:t>
            </a:r>
            <a:r>
              <a:rPr kumimoji="1" lang="ko-KR" altLang="en-US" sz="17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체계 및 법령통합의 취지에 맞는 세부기준</a:t>
            </a:r>
            <a:r>
              <a:rPr kumimoji="1" lang="en-US" altLang="ko-KR" sz="17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7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공공공사의 설계 등 용역 및</a:t>
            </a:r>
            <a:endParaRPr kumimoji="1" lang="en-US" altLang="ko-KR" sz="17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7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1" lang="ko-KR" altLang="en-US" sz="17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건설사업관리 용역관련 등 행정규칙</a:t>
            </a:r>
            <a:r>
              <a:rPr kumimoji="1" lang="en-US" altLang="ko-KR" sz="17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ko-KR" altLang="en-US" sz="17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7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마련</a:t>
            </a:r>
            <a:r>
              <a:rPr kumimoji="1" lang="en-US" altLang="ko-KR" sz="1700" spc="-150" dirty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   </a:t>
            </a:r>
            <a:endParaRPr kumimoji="1" lang="en-US" altLang="ko-KR" sz="1700" spc="-150" dirty="0" smtClean="0">
              <a:solidFill>
                <a:srgbClr val="0070C0"/>
              </a:solidFill>
              <a:latin typeface="HY견고딕" pitchFamily="18" charset="-127"/>
              <a:ea typeface="HY견고딕" pitchFamily="18" charset="-127"/>
            </a:endParaRPr>
          </a:p>
          <a:p>
            <a:pPr marL="180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pc="-150" dirty="0">
              <a:solidFill>
                <a:srgbClr val="0070C0"/>
              </a:solidFill>
              <a:latin typeface="HY견고딕" pitchFamily="18" charset="-127"/>
              <a:ea typeface="HY견고딕" pitchFamily="18" charset="-127"/>
            </a:endParaRPr>
          </a:p>
          <a:p>
            <a:pPr marL="18000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400" spc="-150" dirty="0">
              <a:solidFill>
                <a:srgbClr val="0070C0"/>
              </a:solidFill>
              <a:latin typeface="HY견고딕" pitchFamily="18" charset="-127"/>
              <a:ea typeface="HY견고딕" pitchFamily="18" charset="-127"/>
            </a:endParaRPr>
          </a:p>
          <a:p>
            <a:pPr marL="18000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spc="-150" dirty="0">
              <a:solidFill>
                <a:srgbClr val="0070C0"/>
              </a:solidFill>
              <a:latin typeface="HY견고딕" pitchFamily="18" charset="-127"/>
              <a:ea typeface="HY견고딕" pitchFamily="18" charset="-127"/>
            </a:endParaRPr>
          </a:p>
          <a:p>
            <a:pPr marL="18000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spc="-150" dirty="0">
              <a:solidFill>
                <a:srgbClr val="0070C0"/>
              </a:solidFill>
              <a:latin typeface="HY견고딕" pitchFamily="18" charset="-127"/>
              <a:ea typeface="HY견고딕" pitchFamily="18" charset="-127"/>
            </a:endParaRPr>
          </a:p>
          <a:p>
            <a:pPr marL="18000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500" spc="-150" dirty="0" smtClean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837109" y="3134442"/>
            <a:ext cx="7560840" cy="3100849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pPr marL="18000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7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kumimoji="1" lang="ko-KR" altLang="en-US" sz="17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kumimoji="1" lang="en-US" altLang="ko-KR" sz="17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1" lang="ko-KR" altLang="en-US" sz="17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개정된 주요 행정규칙</a:t>
            </a:r>
            <a:endParaRPr kumimoji="1" lang="en-US" altLang="ko-KR" sz="1700" dirty="0" smtClean="0">
              <a:solidFill>
                <a:srgbClr val="C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000" algn="just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700" dirty="0" smtClean="0">
                <a:solidFill>
                  <a:srgbClr val="000000"/>
                </a:solidFill>
                <a:latin typeface="맑은 고딕"/>
                <a:ea typeface="맑은 고딕"/>
              </a:rPr>
              <a:t> ① 설계 및 건설사업관리 </a:t>
            </a:r>
            <a:r>
              <a:rPr kumimoji="1" lang="en-US" altLang="ko-KR" sz="1700" dirty="0" smtClean="0">
                <a:solidFill>
                  <a:srgbClr val="000000"/>
                </a:solidFill>
                <a:latin typeface="맑은 고딕"/>
                <a:ea typeface="맑은 고딕"/>
              </a:rPr>
              <a:t>PQ</a:t>
            </a:r>
            <a:r>
              <a:rPr kumimoji="1" lang="ko-KR" altLang="en-US" sz="1700" dirty="0" smtClean="0">
                <a:solidFill>
                  <a:srgbClr val="000000"/>
                </a:solidFill>
                <a:latin typeface="맑은 고딕"/>
                <a:ea typeface="맑은 고딕"/>
              </a:rPr>
              <a:t>기준</a:t>
            </a:r>
            <a:endParaRPr kumimoji="1" lang="en-US" altLang="ko-KR" sz="1700" dirty="0" smtClean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marL="180000" algn="just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700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1" lang="ko-KR" altLang="en-US" sz="1700" dirty="0" smtClean="0">
                <a:solidFill>
                  <a:srgbClr val="000000"/>
                </a:solidFill>
                <a:latin typeface="맑은 고딕"/>
                <a:ea typeface="맑은 고딕"/>
              </a:rPr>
              <a:t>② 건설사업관리 대가기준 및 업무지침서</a:t>
            </a:r>
            <a:endParaRPr kumimoji="1" lang="en-US" altLang="ko-KR" sz="1700" dirty="0" smtClean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marL="180000" algn="just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700" dirty="0" smtClean="0">
                <a:solidFill>
                  <a:srgbClr val="000000"/>
                </a:solidFill>
                <a:latin typeface="맑은 고딕"/>
                <a:ea typeface="맑은 고딕"/>
              </a:rPr>
              <a:t> ③ 건설사업관리 적정성 검토기준</a:t>
            </a:r>
            <a:r>
              <a:rPr kumimoji="1" lang="en-US" altLang="ko-KR" sz="1700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1" lang="ko-KR" altLang="en-US" sz="1700" dirty="0" smtClean="0">
                <a:solidFill>
                  <a:srgbClr val="000000"/>
                </a:solidFill>
                <a:latin typeface="맑은 고딕"/>
                <a:ea typeface="맑은 고딕"/>
              </a:rPr>
              <a:t>및 용역평가 시행지침</a:t>
            </a:r>
            <a:endParaRPr kumimoji="1" lang="en-US" altLang="ko-KR" sz="1700" dirty="0" smtClean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marL="180000" algn="just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700" dirty="0" smtClean="0">
                <a:solidFill>
                  <a:srgbClr val="000000"/>
                </a:solidFill>
                <a:latin typeface="맑은 고딕"/>
                <a:ea typeface="맑은 고딕"/>
              </a:rPr>
              <a:t> ④ 건설기술용역 하도급 관리지침 및</a:t>
            </a:r>
            <a:r>
              <a:rPr kumimoji="1" lang="en-US" altLang="ko-KR" sz="1700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1" lang="ko-KR" altLang="en-US" sz="1700" dirty="0" smtClean="0">
                <a:solidFill>
                  <a:srgbClr val="000000"/>
                </a:solidFill>
                <a:latin typeface="맑은 고딕"/>
                <a:ea typeface="맑은 고딕"/>
              </a:rPr>
              <a:t>종합평가 시행지침</a:t>
            </a:r>
            <a:endParaRPr kumimoji="1" lang="en-US" altLang="ko-KR" sz="1700" dirty="0" smtClean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marL="180000" algn="just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700" dirty="0" smtClean="0">
                <a:solidFill>
                  <a:srgbClr val="000000"/>
                </a:solidFill>
                <a:latin typeface="맑은 고딕"/>
                <a:ea typeface="맑은 고딕"/>
              </a:rPr>
              <a:t> ⑤ 건설기술자의 등급 및 경력인정</a:t>
            </a:r>
            <a:r>
              <a:rPr kumimoji="1" lang="en-US" altLang="ko-KR" sz="1700" dirty="0" smtClean="0">
                <a:solidFill>
                  <a:srgbClr val="000000"/>
                </a:solidFill>
                <a:latin typeface="맑은 고딕"/>
                <a:ea typeface="맑은 고딕"/>
              </a:rPr>
              <a:t>, </a:t>
            </a:r>
            <a:r>
              <a:rPr kumimoji="1" lang="ko-KR" altLang="en-US" sz="1700" dirty="0" smtClean="0">
                <a:solidFill>
                  <a:srgbClr val="000000"/>
                </a:solidFill>
                <a:latin typeface="맑은 고딕"/>
                <a:ea typeface="맑은 고딕"/>
              </a:rPr>
              <a:t>교육훈련 등에 관한 기준 등 </a:t>
            </a:r>
            <a:r>
              <a:rPr kumimoji="1" lang="en-US" altLang="ko-KR" sz="1700" dirty="0" smtClean="0">
                <a:solidFill>
                  <a:srgbClr val="000000"/>
                </a:solidFill>
                <a:latin typeface="맑은 고딕"/>
                <a:ea typeface="맑은 고딕"/>
              </a:rPr>
              <a:t>40</a:t>
            </a:r>
            <a:r>
              <a:rPr kumimoji="1" lang="ko-KR" altLang="en-US" sz="1700" dirty="0" smtClean="0">
                <a:solidFill>
                  <a:srgbClr val="000000"/>
                </a:solidFill>
                <a:latin typeface="맑은 고딕"/>
                <a:ea typeface="맑은 고딕"/>
              </a:rPr>
              <a:t>개</a:t>
            </a:r>
            <a:endParaRPr kumimoji="1" lang="en-US" altLang="ko-KR" sz="17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61959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Ⅱ</a:t>
            </a:r>
            <a:r>
              <a:rPr kumimoji="1" lang="en-US" altLang="ko-KR" sz="2800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제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  <a:cs typeface="Verdana" pitchFamily="34" charset="0"/>
              </a:rPr>
              <a:t>∙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개정 고시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(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행정규칙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)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주요내용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5"/>
          <p:cNvGrpSpPr/>
          <p:nvPr/>
        </p:nvGrpSpPr>
        <p:grpSpPr>
          <a:xfrm>
            <a:off x="357158" y="1785926"/>
            <a:ext cx="8429682" cy="2974986"/>
            <a:chOff x="1042988" y="1511309"/>
            <a:chExt cx="2016125" cy="1809742"/>
          </a:xfrm>
        </p:grpSpPr>
        <p:sp>
          <p:nvSpPr>
            <p:cNvPr id="58893" name="AutoShape 525"/>
            <p:cNvSpPr>
              <a:spLocks noChangeArrowheads="1"/>
            </p:cNvSpPr>
            <p:nvPr/>
          </p:nvSpPr>
          <p:spPr bwMode="auto">
            <a:xfrm>
              <a:off x="1042988" y="2887663"/>
              <a:ext cx="2016125" cy="4333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tx1">
                    <a:gamma/>
                    <a:tint val="57647"/>
                    <a:invGamma/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58894" name="AutoShape 526"/>
            <p:cNvSpPr>
              <a:spLocks noChangeArrowheads="1"/>
            </p:cNvSpPr>
            <p:nvPr/>
          </p:nvSpPr>
          <p:spPr bwMode="auto">
            <a:xfrm>
              <a:off x="1050421" y="1511309"/>
              <a:ext cx="1990093" cy="1474788"/>
            </a:xfrm>
            <a:prstGeom prst="roundRect">
              <a:avLst>
                <a:gd name="adj" fmla="val 11764"/>
              </a:avLst>
            </a:prstGeom>
            <a:gradFill rotWithShape="1">
              <a:gsLst>
                <a:gs pos="0">
                  <a:srgbClr val="D8ECEB">
                    <a:gamma/>
                    <a:tint val="0"/>
                    <a:invGamma/>
                  </a:srgbClr>
                </a:gs>
                <a:gs pos="100000">
                  <a:srgbClr val="D8ECEB"/>
                </a:gs>
              </a:gsLst>
              <a:lin ang="5400000" scaled="1"/>
            </a:gradFill>
            <a:ln w="9525" algn="ctr">
              <a:solidFill>
                <a:srgbClr val="008080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58895" name="AutoShape 527"/>
            <p:cNvSpPr>
              <a:spLocks noChangeArrowheads="1"/>
            </p:cNvSpPr>
            <p:nvPr/>
          </p:nvSpPr>
          <p:spPr bwMode="auto">
            <a:xfrm>
              <a:off x="1059279" y="1976412"/>
              <a:ext cx="1973434" cy="447496"/>
            </a:xfrm>
            <a:prstGeom prst="roundRect">
              <a:avLst>
                <a:gd name="adj" fmla="val 15806"/>
              </a:avLst>
            </a:prstGeom>
            <a:gradFill rotWithShape="1">
              <a:gsLst>
                <a:gs pos="0">
                  <a:srgbClr val="38C8C5">
                    <a:gamma/>
                    <a:shade val="46275"/>
                    <a:invGamma/>
                  </a:srgbClr>
                </a:gs>
                <a:gs pos="100000">
                  <a:srgbClr val="38C8C5">
                    <a:alpha val="64999"/>
                  </a:srgbClr>
                </a:gs>
              </a:gsLst>
              <a:lin ang="5400000" scaled="1"/>
            </a:gradFill>
            <a:ln w="19050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3500" spc="-200" dirty="0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Ⅰ. </a:t>
              </a:r>
              <a:r>
                <a:rPr lang="ko-KR" altLang="en-US" sz="3500" spc="-200" dirty="0" smtClean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rPr>
                <a:t>건설기술진흥법 개정 및 제도 개선 현황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pic>
        <p:nvPicPr>
          <p:cNvPr id="26629" name="Picture 365" descr="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61959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Ⅱ</a:t>
            </a:r>
            <a:r>
              <a:rPr kumimoji="1" lang="en-US" altLang="ko-KR" sz="2800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제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  <a:cs typeface="Verdana" pitchFamily="34" charset="0"/>
              </a:rPr>
              <a:t>∙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개정 고시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(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행정규칙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)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주요내용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236662" y="836712"/>
            <a:ext cx="8642350" cy="5616624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611188" y="1452140"/>
            <a:ext cx="8137525" cy="49291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 algn="ctr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>
              <a:solidFill>
                <a:srgbClr val="000000"/>
              </a:solidFill>
            </a:endParaRPr>
          </a:p>
        </p:txBody>
      </p:sp>
      <p:sp>
        <p:nvSpPr>
          <p:cNvPr id="30" name="TextBox 27"/>
          <p:cNvSpPr txBox="1">
            <a:spLocks noChangeArrowheads="1"/>
          </p:cNvSpPr>
          <p:nvPr/>
        </p:nvSpPr>
        <p:spPr bwMode="auto">
          <a:xfrm>
            <a:off x="540022" y="995287"/>
            <a:ext cx="7272338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000" dirty="0" smtClean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▣</a:t>
            </a:r>
            <a:r>
              <a:rPr kumimoji="1" lang="en-US" altLang="ko-KR" sz="2000" dirty="0" smtClean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1" lang="ko-KR" altLang="en-US" sz="2000" b="1" dirty="0" err="1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감리ㆍ</a:t>
            </a:r>
            <a:r>
              <a:rPr kumimoji="1" lang="en-US" altLang="ko-KR" sz="20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CM, </a:t>
            </a:r>
            <a:r>
              <a:rPr kumimoji="1" lang="ko-KR" altLang="en-US" sz="20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건설사업관리</a:t>
            </a:r>
            <a:r>
              <a:rPr kumimoji="1" lang="en-US" altLang="ko-KR" sz="20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2000" b="1" dirty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관련 행정규칙 </a:t>
            </a:r>
            <a:r>
              <a:rPr kumimoji="1" lang="ko-KR" altLang="en-US" sz="20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통합</a:t>
            </a:r>
            <a:r>
              <a:rPr kumimoji="1" lang="en-US" altLang="ko-KR" sz="20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20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운영</a:t>
            </a:r>
            <a:endParaRPr kumimoji="1" lang="ko-KR" altLang="en-US" sz="2000" b="1" dirty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31" name="표 30"/>
          <p:cNvGraphicFramePr>
            <a:graphicFrameLocks noGrp="1"/>
          </p:cNvGraphicFramePr>
          <p:nvPr/>
        </p:nvGraphicFramePr>
        <p:xfrm>
          <a:off x="847725" y="1772816"/>
          <a:ext cx="7639212" cy="4302666"/>
        </p:xfrm>
        <a:graphic>
          <a:graphicData uri="http://schemas.openxmlformats.org/drawingml/2006/table">
            <a:tbl>
              <a:tblPr/>
              <a:tblGrid>
                <a:gridCol w="1541859"/>
                <a:gridCol w="210254"/>
                <a:gridCol w="2698254"/>
                <a:gridCol w="551245"/>
                <a:gridCol w="2637600"/>
              </a:tblGrid>
              <a:tr h="38398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PQ</a:t>
                      </a:r>
                      <a:r>
                        <a:rPr lang="ko-KR" altLang="en-US" sz="1400" b="1" kern="120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기준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건설공사감리 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PQ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기준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dirty="0">
                        <a:solidFill>
                          <a:srgbClr val="C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건설사업관리 </a:t>
                      </a:r>
                      <a:r>
                        <a:rPr lang="en-US" altLang="ko-KR" sz="1600" b="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PQ</a:t>
                      </a:r>
                      <a:r>
                        <a:rPr lang="ko-KR" altLang="en-US" sz="1600" b="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기준</a:t>
                      </a:r>
                      <a:endParaRPr lang="ko-KR" altLang="en-US" sz="1600" b="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58235" marR="58235" marT="16100" marB="16100" anchor="ctr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35000"/>
                      </a:srgbClr>
                    </a:solidFill>
                  </a:tcPr>
                </a:tc>
              </a:tr>
              <a:tr h="305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건설사업관리</a:t>
                      </a:r>
                      <a:r>
                        <a:rPr lang="en-US" altLang="ko-KR" sz="1100" b="1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PQ</a:t>
                      </a:r>
                      <a:r>
                        <a:rPr lang="ko-KR" altLang="en-US" sz="1100" b="1" kern="12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기준</a:t>
                      </a:r>
                      <a:endParaRPr lang="ko-KR" altLang="en-US" sz="1100" b="1" dirty="0">
                        <a:solidFill>
                          <a:srgbClr val="FF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20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b="1" dirty="0">
                        <a:solidFill>
                          <a:srgbClr val="C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0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54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대가기준</a:t>
                      </a: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설계감리 대가기준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건설공사감리 대가기준</a:t>
                      </a: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dirty="0">
                        <a:solidFill>
                          <a:srgbClr val="C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건설사업관리 대가기준</a:t>
                      </a:r>
                    </a:p>
                  </a:txBody>
                  <a:tcPr marL="58235" marR="58235" marT="16100" marB="16100" anchor="ctr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E7FB">
                        <a:alpha val="35000"/>
                      </a:srgbClr>
                    </a:solidFill>
                  </a:tcPr>
                </a:tc>
              </a:tr>
              <a:tr h="305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kern="12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건설사업관리 대가기준</a:t>
                      </a: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20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b="1" dirty="0">
                        <a:solidFill>
                          <a:srgbClr val="C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0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54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업무지침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책임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시공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100" b="1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검측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설계감리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업무지침</a:t>
                      </a: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dirty="0">
                        <a:solidFill>
                          <a:srgbClr val="C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건설사업관리 업무지침</a:t>
                      </a:r>
                    </a:p>
                  </a:txBody>
                  <a:tcPr marL="58235" marR="58235" marT="16100" marB="16100" anchor="ctr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E7FB"/>
                    </a:solidFill>
                  </a:tcPr>
                </a:tc>
              </a:tr>
              <a:tr h="305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건설사업관리</a:t>
                      </a:r>
                      <a:r>
                        <a:rPr lang="en-US" sz="1100" b="1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100" b="1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업무지침</a:t>
                      </a:r>
                      <a:r>
                        <a:rPr lang="en-US" sz="1100" b="1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</a:t>
                      </a:r>
                      <a:endParaRPr lang="ko-KR" altLang="en-US" sz="1100" b="1" dirty="0">
                        <a:solidFill>
                          <a:srgbClr val="FF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05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감리보고서 작성지침</a:t>
                      </a: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74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dirty="0">
                        <a:solidFill>
                          <a:srgbClr val="C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b="0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88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pc="-15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관리방식 검토기준</a:t>
                      </a: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감리 등 공사관리방식 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검토기준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건설사업관리 적용 검토기준</a:t>
                      </a:r>
                      <a:endParaRPr lang="ko-KR" altLang="en-US" sz="1100" b="1" dirty="0">
                        <a:solidFill>
                          <a:srgbClr val="FF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dirty="0">
                        <a:solidFill>
                          <a:srgbClr val="C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spc="-15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건설사업관리 적정성 </a:t>
                      </a:r>
                      <a:r>
                        <a:rPr lang="ko-KR" altLang="en-US" sz="1600" b="0" spc="-150" dirty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검토기준</a:t>
                      </a:r>
                    </a:p>
                  </a:txBody>
                  <a:tcPr marL="58235" marR="58235" marT="16100" marB="16100" anchor="ctr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E7FB">
                        <a:alpha val="35000"/>
                      </a:srgbClr>
                    </a:solidFill>
                  </a:tcPr>
                </a:tc>
              </a:tr>
              <a:tr h="2374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dirty="0">
                        <a:solidFill>
                          <a:srgbClr val="C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b="0" dirty="0">
                        <a:solidFill>
                          <a:srgbClr val="000000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58235" marR="58235" marT="16100" marB="1610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2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평가지침</a:t>
                      </a: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전면책임감리용역평가 시행지침</a:t>
                      </a: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dirty="0">
                        <a:solidFill>
                          <a:srgbClr val="C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8235" marR="58235" marT="16100" marB="161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0" dirty="0" smtClean="0">
                          <a:solidFill>
                            <a:srgbClr val="000000"/>
                          </a:solidFill>
                          <a:latin typeface="HY울릉도M" pitchFamily="18" charset="-127"/>
                          <a:ea typeface="HY울릉도M" pitchFamily="18" charset="-127"/>
                        </a:rPr>
                        <a:t>감독 권한대행 등 건설사업관리 용역평가 시행지침</a:t>
                      </a:r>
                      <a:endParaRPr lang="ko-KR" altLang="en-US" sz="1600" b="0" dirty="0">
                        <a:solidFill>
                          <a:srgbClr val="000000"/>
                        </a:solidFill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58235" marR="58235" marT="16100" marB="16100" anchor="ctr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E7FB"/>
                    </a:solidFill>
                  </a:tcPr>
                </a:tc>
              </a:tr>
            </a:tbl>
          </a:graphicData>
        </a:graphic>
      </p:graphicFrame>
      <p:sp>
        <p:nvSpPr>
          <p:cNvPr id="32" name="오른쪽 화살표 4"/>
          <p:cNvSpPr>
            <a:spLocks noChangeArrowheads="1"/>
          </p:cNvSpPr>
          <p:nvPr/>
        </p:nvSpPr>
        <p:spPr bwMode="auto">
          <a:xfrm>
            <a:off x="5438775" y="1988715"/>
            <a:ext cx="285750" cy="2857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800" b="1">
              <a:solidFill>
                <a:srgbClr val="000000"/>
              </a:solidFill>
            </a:endParaRPr>
          </a:p>
        </p:txBody>
      </p:sp>
      <p:sp>
        <p:nvSpPr>
          <p:cNvPr id="33" name="오른쪽 화살표 5"/>
          <p:cNvSpPr>
            <a:spLocks noChangeArrowheads="1"/>
          </p:cNvSpPr>
          <p:nvPr/>
        </p:nvSpPr>
        <p:spPr bwMode="auto">
          <a:xfrm>
            <a:off x="5416550" y="2799978"/>
            <a:ext cx="285750" cy="2857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800" b="1">
              <a:solidFill>
                <a:srgbClr val="000000"/>
              </a:solidFill>
            </a:endParaRPr>
          </a:p>
        </p:txBody>
      </p:sp>
      <p:sp>
        <p:nvSpPr>
          <p:cNvPr id="34" name="오른쪽 화살표 6"/>
          <p:cNvSpPr>
            <a:spLocks noChangeArrowheads="1"/>
          </p:cNvSpPr>
          <p:nvPr/>
        </p:nvSpPr>
        <p:spPr bwMode="auto">
          <a:xfrm>
            <a:off x="5438775" y="3774653"/>
            <a:ext cx="285750" cy="2857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800" b="1">
              <a:solidFill>
                <a:srgbClr val="000000"/>
              </a:solidFill>
            </a:endParaRPr>
          </a:p>
        </p:txBody>
      </p:sp>
      <p:sp>
        <p:nvSpPr>
          <p:cNvPr id="35" name="오른쪽 화살표 7"/>
          <p:cNvSpPr>
            <a:spLocks noChangeArrowheads="1"/>
          </p:cNvSpPr>
          <p:nvPr/>
        </p:nvSpPr>
        <p:spPr bwMode="auto">
          <a:xfrm>
            <a:off x="5421313" y="4624561"/>
            <a:ext cx="285750" cy="2857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800" b="1">
              <a:solidFill>
                <a:srgbClr val="000000"/>
              </a:solidFill>
            </a:endParaRPr>
          </a:p>
        </p:txBody>
      </p:sp>
      <p:sp>
        <p:nvSpPr>
          <p:cNvPr id="36" name="오른쪽 화살표 8"/>
          <p:cNvSpPr>
            <a:spLocks noChangeArrowheads="1"/>
          </p:cNvSpPr>
          <p:nvPr/>
        </p:nvSpPr>
        <p:spPr bwMode="auto">
          <a:xfrm>
            <a:off x="5430838" y="5392266"/>
            <a:ext cx="285750" cy="2857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236662" y="836712"/>
            <a:ext cx="8642350" cy="5616624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8676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06388" y="1124744"/>
            <a:ext cx="6788150" cy="590550"/>
            <a:chOff x="101" y="570"/>
            <a:chExt cx="4276" cy="372"/>
          </a:xfrm>
        </p:grpSpPr>
        <p:pic>
          <p:nvPicPr>
            <p:cNvPr id="28681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28684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685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32" name="Text Box 18"/>
              <p:cNvSpPr txBox="1">
                <a:spLocks noChangeArrowheads="1"/>
              </p:cNvSpPr>
              <p:nvPr/>
            </p:nvSpPr>
            <p:spPr bwMode="auto">
              <a:xfrm>
                <a:off x="187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1</a:t>
                </a:r>
                <a:endParaRPr kumimoji="1" lang="en-US" altLang="ko-KR" sz="22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28683" name="Text Box 19"/>
            <p:cNvSpPr txBox="1">
              <a:spLocks noChangeArrowheads="1"/>
            </p:cNvSpPr>
            <p:nvPr/>
          </p:nvSpPr>
          <p:spPr bwMode="auto">
            <a:xfrm>
              <a:off x="431" y="630"/>
              <a:ext cx="241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 dirty="0" smtClean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사업수행능력 세부평가기준 </a:t>
              </a:r>
              <a:r>
                <a:rPr kumimoji="1" lang="en-US" altLang="ko-KR" sz="2000" dirty="0" smtClean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(1)</a:t>
              </a:r>
              <a:endParaRPr kumimoji="1" lang="ko-KR" altLang="en-US" sz="2000" dirty="0">
                <a:solidFill>
                  <a:srgbClr val="000066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pic>
        <p:nvPicPr>
          <p:cNvPr id="28678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61959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Ⅱ</a:t>
            </a:r>
            <a:r>
              <a:rPr kumimoji="1" lang="en-US" altLang="ko-KR" sz="2800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제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  <a:cs typeface="Verdana" pitchFamily="34" charset="0"/>
              </a:rPr>
              <a:t>∙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개정 고시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(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행정규칙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)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주요내용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  <p:sp>
        <p:nvSpPr>
          <p:cNvPr id="25" name="Text Box 35"/>
          <p:cNvSpPr txBox="1">
            <a:spLocks noChangeArrowheads="1"/>
          </p:cNvSpPr>
          <p:nvPr/>
        </p:nvSpPr>
        <p:spPr bwMode="auto">
          <a:xfrm>
            <a:off x="490537" y="2276872"/>
            <a:ext cx="8653463" cy="433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▶ 기존 감리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PQ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기준과 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CM PQ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기준을 비교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검토하여 개정안을 마련</a:t>
            </a:r>
            <a:endParaRPr kumimoji="1" lang="en-US" altLang="ko-KR" sz="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582985" y="3169434"/>
            <a:ext cx="8021463" cy="3240360"/>
          </a:xfrm>
          <a:prstGeom prst="roundRect">
            <a:avLst>
              <a:gd name="adj" fmla="val 7634"/>
            </a:avLst>
          </a:prstGeom>
          <a:solidFill>
            <a:srgbClr val="FFFF00">
              <a:alpha val="15000"/>
            </a:srgbClr>
          </a:solidFill>
          <a:ln>
            <a:gradFill>
              <a:gsLst>
                <a:gs pos="0">
                  <a:schemeClr val="accent1">
                    <a:shade val="30000"/>
                    <a:satMod val="115000"/>
                    <a:alpha val="34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 fontAlgn="base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  기술자 평가배점을 조정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(</a:t>
            </a:r>
            <a:r>
              <a:rPr kumimoji="1" lang="en-US" altLang="ko-KR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50</a:t>
            </a:r>
            <a:r>
              <a:rPr kumimoji="1" lang="ko-KR" altLang="en-US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점</a:t>
            </a:r>
            <a:r>
              <a:rPr kumimoji="1" lang="en-US" altLang="ko-KR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→60</a:t>
            </a:r>
            <a:r>
              <a:rPr kumimoji="1" lang="ko-KR" altLang="en-US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점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)</a:t>
            </a:r>
          </a:p>
          <a:p>
            <a:pPr marL="72000" fontAlgn="base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 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면접평가 확대 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: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책임기술자 외에 분야별 기술자 중 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1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인을 면접 평가</a:t>
            </a:r>
            <a:r>
              <a:rPr kumimoji="1" lang="en-US" altLang="ko-KR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(4</a:t>
            </a:r>
            <a:r>
              <a:rPr kumimoji="1" lang="ko-KR" altLang="en-US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점</a:t>
            </a:r>
            <a:r>
              <a:rPr kumimoji="1" lang="en-US" altLang="ko-KR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→6</a:t>
            </a:r>
            <a:r>
              <a:rPr kumimoji="1" lang="ko-KR" altLang="en-US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점</a:t>
            </a:r>
            <a:r>
              <a:rPr kumimoji="1" lang="en-US" altLang="ko-KR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)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 </a:t>
            </a:r>
            <a:endParaRPr kumimoji="1" lang="en-US" altLang="ko-KR" sz="1600" b="1" dirty="0" smtClean="0">
              <a:solidFill>
                <a:srgbClr val="000099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-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  기술지원기술자의 중복참여 현장 수를 설계용역 포함 </a:t>
            </a:r>
            <a:r>
              <a:rPr kumimoji="1" lang="en-US" altLang="ko-KR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10</a:t>
            </a:r>
            <a:r>
              <a:rPr kumimoji="1" lang="ko-KR" altLang="en-US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개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로 제한</a:t>
            </a:r>
            <a:endParaRPr kumimoji="1" lang="en-US" altLang="ko-KR" sz="1600" b="1" dirty="0" smtClean="0">
              <a:solidFill>
                <a:srgbClr val="000099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-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  안전관리담당자로 참여시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,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사전에 안전교육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(</a:t>
            </a:r>
            <a:r>
              <a:rPr kumimoji="1" lang="en-US" altLang="ko-KR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2</a:t>
            </a:r>
            <a:r>
              <a:rPr kumimoji="1" lang="ko-KR" altLang="en-US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일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)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이수 의무화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(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미 </a:t>
            </a:r>
            <a:r>
              <a:rPr kumimoji="1" lang="ko-KR" altLang="en-US" sz="1600" b="1" dirty="0" err="1" smtClean="0">
                <a:solidFill>
                  <a:srgbClr val="000099"/>
                </a:solidFill>
                <a:latin typeface="맑은 고딕"/>
                <a:ea typeface="맑은 고딕"/>
              </a:rPr>
              <a:t>이수시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 실격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)</a:t>
            </a:r>
          </a:p>
          <a:p>
            <a:pPr marL="72000" fontAlgn="base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- 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소규모 용역에 대한 신용도 평가 시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, </a:t>
            </a:r>
            <a:r>
              <a:rPr kumimoji="1" lang="ko-KR" altLang="en-US" sz="1600" b="1" dirty="0" err="1" smtClean="0">
                <a:solidFill>
                  <a:srgbClr val="000099"/>
                </a:solidFill>
                <a:latin typeface="맑은 고딕"/>
                <a:ea typeface="맑은 고딕"/>
              </a:rPr>
              <a:t>발주청이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 용역특성에 따라 신용평가등급에 </a:t>
            </a:r>
            <a:endParaRPr kumimoji="1" lang="en-US" altLang="ko-KR" sz="1600" b="1" dirty="0" smtClean="0">
              <a:solidFill>
                <a:srgbClr val="000099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  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따른 만점기준 하향 조정가능</a:t>
            </a:r>
            <a:endParaRPr kumimoji="1" lang="en-US" altLang="ko-KR" sz="1600" b="1" dirty="0" smtClean="0">
              <a:solidFill>
                <a:srgbClr val="000099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- 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설계단계가 포함되는 경우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,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유사용역 </a:t>
            </a:r>
            <a:r>
              <a:rPr kumimoji="1" lang="ko-KR" altLang="en-US" sz="1600" b="1" dirty="0" err="1" smtClean="0">
                <a:solidFill>
                  <a:srgbClr val="000099"/>
                </a:solidFill>
                <a:latin typeface="맑은 고딕"/>
                <a:ea typeface="맑은 고딕"/>
              </a:rPr>
              <a:t>평가시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 설계실적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(</a:t>
            </a:r>
            <a:r>
              <a:rPr kumimoji="1" lang="en-US" altLang="ko-KR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70%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)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/>
                <a:ea typeface="맑은 고딕"/>
              </a:rPr>
              <a:t>인정</a:t>
            </a:r>
            <a:endParaRPr kumimoji="1" lang="ko-KR" altLang="en-US" sz="1600" b="1" dirty="0">
              <a:solidFill>
                <a:srgbClr val="FFFFFF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514152" y="1844824"/>
            <a:ext cx="4691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dirty="0" smtClean="0">
                <a:solidFill>
                  <a:srgbClr val="000066"/>
                </a:solidFill>
                <a:latin typeface="HY견고딕" pitchFamily="18" charset="-127"/>
                <a:ea typeface="HY견고딕" pitchFamily="18" charset="-127"/>
              </a:rPr>
              <a:t>▣ 건설사업관리 </a:t>
            </a:r>
            <a:r>
              <a:rPr kumimoji="1" lang="en-US" altLang="ko-KR" dirty="0" smtClean="0">
                <a:solidFill>
                  <a:srgbClr val="000066"/>
                </a:solidFill>
                <a:latin typeface="HY견고딕" pitchFamily="18" charset="-127"/>
                <a:ea typeface="HY견고딕" pitchFamily="18" charset="-127"/>
              </a:rPr>
              <a:t>PQ</a:t>
            </a:r>
            <a:r>
              <a:rPr kumimoji="1" lang="ko-KR" altLang="en-US" dirty="0" smtClean="0">
                <a:solidFill>
                  <a:srgbClr val="000066"/>
                </a:solidFill>
                <a:latin typeface="HY견고딕" pitchFamily="18" charset="-127"/>
                <a:ea typeface="HY견고딕" pitchFamily="18" charset="-127"/>
              </a:rPr>
              <a:t>기준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(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2014-299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’14.5.23)</a:t>
            </a:r>
            <a:endParaRPr kumimoji="1" lang="ko-KR" altLang="en-US" dirty="0">
              <a:solidFill>
                <a:srgbClr val="000066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ectangle 12"/>
          <p:cNvSpPr>
            <a:spLocks noChangeArrowheads="1"/>
          </p:cNvSpPr>
          <p:nvPr/>
        </p:nvSpPr>
        <p:spPr bwMode="auto">
          <a:xfrm>
            <a:off x="236662" y="836712"/>
            <a:ext cx="8642350" cy="5616624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8676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pic>
        <p:nvPicPr>
          <p:cNvPr id="28678" name="Picture 365" descr="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61959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Ⅱ</a:t>
            </a:r>
            <a:r>
              <a:rPr kumimoji="1" lang="en-US" altLang="ko-KR" sz="2800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제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  <a:cs typeface="Verdana" pitchFamily="34" charset="0"/>
              </a:rPr>
              <a:t>∙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개정 고시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(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행정규칙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)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주요내용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  <p:sp>
        <p:nvSpPr>
          <p:cNvPr id="25" name="Text Box 35"/>
          <p:cNvSpPr txBox="1">
            <a:spLocks noChangeArrowheads="1"/>
          </p:cNvSpPr>
          <p:nvPr/>
        </p:nvSpPr>
        <p:spPr bwMode="auto">
          <a:xfrm>
            <a:off x="517525" y="2229060"/>
            <a:ext cx="8653463" cy="121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▶ 「건축서비스산업 진흥법령」의 제정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시행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(’14.6.5)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에 따라 건축분야 삭제 및 </a:t>
            </a:r>
            <a:endParaRPr kumimoji="1" lang="en-US" altLang="ko-KR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참여기술자 업무중첩도 평가의 내실화를 위해 개정안 마련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2014-275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’14.5.23)</a:t>
            </a: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>
              <a:solidFill>
                <a:srgbClr val="000099"/>
              </a:solidFill>
              <a:latin typeface="맑은 고딕"/>
              <a:ea typeface="맑은 고딕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611560" y="3212976"/>
            <a:ext cx="8021463" cy="3312368"/>
          </a:xfrm>
          <a:prstGeom prst="roundRect">
            <a:avLst>
              <a:gd name="adj" fmla="val 6315"/>
            </a:avLst>
          </a:prstGeom>
          <a:solidFill>
            <a:srgbClr val="FFFF00">
              <a:alpha val="15000"/>
            </a:srgbClr>
          </a:solidFill>
          <a:ln>
            <a:gradFill>
              <a:gsLst>
                <a:gs pos="0">
                  <a:schemeClr val="accent1">
                    <a:shade val="30000"/>
                    <a:satMod val="115000"/>
                    <a:alpha val="34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제명 변경</a:t>
            </a:r>
            <a:endParaRPr kumimoji="1" lang="en-US" altLang="ko-KR" sz="1600" b="1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-  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설계 등 용역업자 및 건축사법에 따른 설계자의 사업수행능력 세부평가기준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</a:p>
          <a:p>
            <a:pPr marL="7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→ 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설계 등 용역업자의 사업수행능력 세부평가기준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</a:p>
          <a:p>
            <a:pPr marL="720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건설기술용역 실적관리시스템 활용 의무화 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조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-  </a:t>
            </a:r>
            <a:r>
              <a:rPr kumimoji="1" lang="ko-KR" altLang="en-US" sz="1600" dirty="0" err="1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발주청은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건설기술용역 실적관리시스템을 통하여 참여기술자에 대한 오류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누락</a:t>
            </a:r>
            <a:endParaRPr kumimoji="1" lang="en-US" altLang="ko-KR" sz="1600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사항 등을 확인하여 평가위원회에 보고</a:t>
            </a:r>
            <a:endParaRPr kumimoji="1" lang="en-US" altLang="ko-KR" sz="1600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참여기술자 업무중복도 평가기준 개선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별표 마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업무중복도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사업책임 및 분야책임 기술자의 용역 참여 건수를 분야별 참여기술자까지 평가</a:t>
            </a:r>
            <a:endParaRPr kumimoji="1" lang="en-US" altLang="ko-KR" sz="1600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대상 확대</a:t>
            </a: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적용</a:t>
            </a:r>
            <a:r>
              <a:rPr kumimoji="1" lang="en-US" altLang="ko-KR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용역수행 내실화를 위해 업무중복도 확대</a:t>
            </a:r>
            <a:r>
              <a:rPr kumimoji="1" lang="en-US" altLang="ko-KR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ko-KR" altLang="en-US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kumimoji="1" lang="ko-KR" altLang="en-US" sz="1500" dirty="0">
              <a:solidFill>
                <a:srgbClr val="FF0000"/>
              </a:solidFill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06388" y="1124744"/>
            <a:ext cx="6788150" cy="590550"/>
            <a:chOff x="101" y="570"/>
            <a:chExt cx="4276" cy="372"/>
          </a:xfrm>
        </p:grpSpPr>
        <p:pic>
          <p:nvPicPr>
            <p:cNvPr id="22" name="Picture 14" descr="body0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26" name="Picture 16" descr="4-6"/>
              <p:cNvPicPr>
                <a:picLocks noChangeAspect="1" noChangeArrowheads="1"/>
              </p:cNvPicPr>
              <p:nvPr/>
            </p:nvPicPr>
            <p:blipFill>
              <a:blip r:embed="rId5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" name="Picture 17" descr="cover0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8" name="Text Box 18"/>
              <p:cNvSpPr txBox="1">
                <a:spLocks noChangeArrowheads="1"/>
              </p:cNvSpPr>
              <p:nvPr/>
            </p:nvSpPr>
            <p:spPr bwMode="auto">
              <a:xfrm>
                <a:off x="175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1</a:t>
                </a:r>
                <a:endParaRPr kumimoji="1" lang="en-US" altLang="ko-KR" sz="22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24" name="Text Box 19"/>
            <p:cNvSpPr txBox="1">
              <a:spLocks noChangeArrowheads="1"/>
            </p:cNvSpPr>
            <p:nvPr/>
          </p:nvSpPr>
          <p:spPr bwMode="auto">
            <a:xfrm>
              <a:off x="431" y="630"/>
              <a:ext cx="241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 dirty="0" smtClean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사업수행능력 세부평가기준 </a:t>
              </a:r>
              <a:r>
                <a:rPr kumimoji="1" lang="en-US" altLang="ko-KR" sz="2000" dirty="0" smtClean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(2)</a:t>
              </a:r>
              <a:endParaRPr kumimoji="1" lang="ko-KR" altLang="en-US" sz="2000" dirty="0">
                <a:solidFill>
                  <a:srgbClr val="000066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29" name="직사각형 28"/>
          <p:cNvSpPr/>
          <p:nvPr/>
        </p:nvSpPr>
        <p:spPr>
          <a:xfrm>
            <a:off x="611560" y="1844824"/>
            <a:ext cx="2694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dirty="0" smtClean="0">
                <a:solidFill>
                  <a:srgbClr val="000066"/>
                </a:solidFill>
                <a:latin typeface="HY견고딕" pitchFamily="18" charset="-127"/>
                <a:ea typeface="HY견고딕" pitchFamily="18" charset="-127"/>
              </a:rPr>
              <a:t>▣ 설계 등 용역 </a:t>
            </a:r>
            <a:r>
              <a:rPr kumimoji="1" lang="en-US" altLang="ko-KR" dirty="0" smtClean="0">
                <a:solidFill>
                  <a:srgbClr val="000066"/>
                </a:solidFill>
                <a:latin typeface="HY견고딕" pitchFamily="18" charset="-127"/>
                <a:ea typeface="HY견고딕" pitchFamily="18" charset="-127"/>
              </a:rPr>
              <a:t>PQ</a:t>
            </a:r>
            <a:r>
              <a:rPr kumimoji="1" lang="ko-KR" altLang="en-US" dirty="0" smtClean="0">
                <a:solidFill>
                  <a:srgbClr val="000066"/>
                </a:solidFill>
                <a:latin typeface="HY견고딕" pitchFamily="18" charset="-127"/>
                <a:ea typeface="HY견고딕" pitchFamily="18" charset="-127"/>
              </a:rPr>
              <a:t>기준</a:t>
            </a:r>
            <a:endParaRPr kumimoji="1" lang="ko-KR" altLang="en-US" dirty="0">
              <a:solidFill>
                <a:srgbClr val="000066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236662" y="836712"/>
            <a:ext cx="8642350" cy="5616624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7652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95275" y="1124744"/>
            <a:ext cx="6788150" cy="590550"/>
            <a:chOff x="101" y="570"/>
            <a:chExt cx="4276" cy="372"/>
          </a:xfrm>
        </p:grpSpPr>
        <p:pic>
          <p:nvPicPr>
            <p:cNvPr id="27658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27661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662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38" name="Text Box 18"/>
              <p:cNvSpPr txBox="1">
                <a:spLocks noChangeArrowheads="1"/>
              </p:cNvSpPr>
              <p:nvPr/>
            </p:nvSpPr>
            <p:spPr bwMode="auto">
              <a:xfrm>
                <a:off x="182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2</a:t>
                </a:r>
              </a:p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kumimoji="1" lang="en-US" altLang="ko-KR" sz="22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27660" name="Text Box 19"/>
            <p:cNvSpPr txBox="1">
              <a:spLocks noChangeArrowheads="1"/>
            </p:cNvSpPr>
            <p:nvPr/>
          </p:nvSpPr>
          <p:spPr bwMode="auto">
            <a:xfrm>
              <a:off x="448" y="630"/>
              <a:ext cx="178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 dirty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건설사업관리 </a:t>
              </a:r>
              <a:r>
                <a:rPr kumimoji="1" lang="ko-KR" altLang="en-US" sz="2000" dirty="0" smtClean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대가기준</a:t>
              </a:r>
              <a:endParaRPr kumimoji="1" lang="ko-KR" altLang="en-US" sz="2000" dirty="0">
                <a:solidFill>
                  <a:srgbClr val="000066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pic>
        <p:nvPicPr>
          <p:cNvPr id="27654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61959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Ⅱ</a:t>
            </a:r>
            <a:r>
              <a:rPr kumimoji="1" lang="en-US" altLang="ko-KR" sz="2800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제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  <a:cs typeface="Verdana" pitchFamily="34" charset="0"/>
              </a:rPr>
              <a:t>∙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개정 고시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(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행정규칙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)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주요내용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  <p:sp>
        <p:nvSpPr>
          <p:cNvPr id="23" name="Text Box 35"/>
          <p:cNvSpPr txBox="1">
            <a:spLocks noChangeArrowheads="1"/>
          </p:cNvSpPr>
          <p:nvPr/>
        </p:nvSpPr>
        <p:spPr bwMode="auto">
          <a:xfrm>
            <a:off x="525463" y="1844824"/>
            <a:ext cx="8653462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72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▶ 기존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감리대가에 적용하던 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1" lang="ko-KR" altLang="en-US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정액적산방식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을 업무별 기술자 투입인원수를 </a:t>
            </a:r>
            <a:endParaRPr kumimoji="1" lang="en-US" altLang="ko-KR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기준으로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하는 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1" lang="ko-KR" altLang="en-US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실비정액 가산방식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변경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(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2014-298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’14.5.23)</a:t>
            </a:r>
            <a:endParaRPr kumimoji="1" lang="en-US" altLang="ko-KR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- </a:t>
            </a:r>
            <a:r>
              <a:rPr kumimoji="1" lang="ko-KR" altLang="en-US" sz="1600" dirty="0">
                <a:solidFill>
                  <a:srgbClr val="002060"/>
                </a:solidFill>
                <a:latin typeface="맑은 고딕"/>
                <a:ea typeface="맑은 고딕"/>
              </a:rPr>
              <a:t>실비정액가산방식은 정액적산방식과 유사하고</a:t>
            </a:r>
            <a:r>
              <a:rPr kumimoji="1" lang="en-US" altLang="ko-KR" sz="1600" dirty="0">
                <a:solidFill>
                  <a:srgbClr val="002060"/>
                </a:solidFill>
                <a:latin typeface="맑은 고딕"/>
                <a:ea typeface="맑은 고딕"/>
              </a:rPr>
              <a:t>, </a:t>
            </a:r>
            <a:r>
              <a:rPr kumimoji="1" lang="ko-KR" altLang="en-US" sz="1600" dirty="0">
                <a:solidFill>
                  <a:srgbClr val="002060"/>
                </a:solidFill>
                <a:latin typeface="맑은 고딕"/>
                <a:ea typeface="맑은 고딕"/>
              </a:rPr>
              <a:t>직접인건비만 업무별 </a:t>
            </a:r>
            <a:r>
              <a:rPr kumimoji="1" lang="ko-KR" altLang="en-US" sz="1600" dirty="0" err="1">
                <a:solidFill>
                  <a:srgbClr val="002060"/>
                </a:solidFill>
                <a:latin typeface="맑은 고딕"/>
                <a:ea typeface="맑은 고딕"/>
              </a:rPr>
              <a:t>실투입</a:t>
            </a:r>
            <a:endParaRPr kumimoji="1" lang="en-US" altLang="ko-KR" sz="1600" dirty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>
                <a:solidFill>
                  <a:srgbClr val="002060"/>
                </a:solidFill>
                <a:latin typeface="맑은 고딕"/>
                <a:ea typeface="맑은 고딕"/>
              </a:rPr>
              <a:t>        </a:t>
            </a:r>
            <a:r>
              <a:rPr kumimoji="1" lang="ko-KR" altLang="en-US" sz="1600" dirty="0">
                <a:solidFill>
                  <a:srgbClr val="002060"/>
                </a:solidFill>
                <a:latin typeface="맑은 고딕"/>
                <a:ea typeface="맑은 고딕"/>
              </a:rPr>
              <a:t>인원으로 산정하는 것이며</a:t>
            </a:r>
            <a:r>
              <a:rPr kumimoji="1" lang="en-US" altLang="ko-KR" sz="1600" dirty="0">
                <a:solidFill>
                  <a:srgbClr val="002060"/>
                </a:solidFill>
                <a:latin typeface="맑은 고딕"/>
                <a:ea typeface="맑은 고딕"/>
              </a:rPr>
              <a:t>, </a:t>
            </a:r>
            <a:r>
              <a:rPr kumimoji="1" lang="ko-KR" altLang="en-US" sz="1600" dirty="0">
                <a:solidFill>
                  <a:srgbClr val="002060"/>
                </a:solidFill>
                <a:latin typeface="맑은 고딕"/>
                <a:ea typeface="맑은 고딕"/>
              </a:rPr>
              <a:t>기타 사항은 기존 </a:t>
            </a:r>
            <a:r>
              <a:rPr kumimoji="1" lang="ko-KR" altLang="en-US" sz="1600" dirty="0" smtClean="0">
                <a:solidFill>
                  <a:srgbClr val="002060"/>
                </a:solidFill>
                <a:latin typeface="맑은 고딕"/>
                <a:ea typeface="맑은 고딕"/>
              </a:rPr>
              <a:t>감리대가기준의 관련내용 </a:t>
            </a:r>
            <a:r>
              <a:rPr kumimoji="1" lang="ko-KR" altLang="en-US" sz="1600" dirty="0">
                <a:solidFill>
                  <a:srgbClr val="002060"/>
                </a:solidFill>
                <a:latin typeface="맑은 고딕"/>
                <a:ea typeface="맑은 고딕"/>
              </a:rPr>
              <a:t>준용</a:t>
            </a:r>
            <a:endParaRPr kumimoji="1" lang="en-US" altLang="ko-KR" sz="1600" dirty="0">
              <a:solidFill>
                <a:srgbClr val="002060"/>
              </a:solidFill>
              <a:latin typeface="맑은 고딕"/>
              <a:ea typeface="맑은 고딕"/>
            </a:endParaRPr>
          </a:p>
        </p:txBody>
      </p:sp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899592" y="3501008"/>
          <a:ext cx="7560840" cy="1944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103"/>
                <a:gridCol w="4027737"/>
              </a:tblGrid>
              <a:tr h="30583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HY견고딕" pitchFamily="18" charset="-127"/>
                          <a:ea typeface="HY견고딕" pitchFamily="18" charset="-127"/>
                        </a:rPr>
                        <a:t>기         존</a:t>
                      </a:r>
                      <a:endParaRPr lang="ko-KR" altLang="en-US" sz="1300" b="1" dirty="0">
                        <a:solidFill>
                          <a:schemeClr val="tx1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  <a:latin typeface="HY견고딕" pitchFamily="18" charset="-127"/>
                          <a:ea typeface="HY견고딕" pitchFamily="18" charset="-127"/>
                        </a:rPr>
                        <a:t>현         행</a:t>
                      </a:r>
                      <a:endParaRPr lang="ko-KR" altLang="en-US" sz="1300" b="1" dirty="0">
                        <a:solidFill>
                          <a:schemeClr val="tx1"/>
                        </a:solidFill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8385"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- 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직접인건비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: </a:t>
                      </a:r>
                      <a:r>
                        <a:rPr lang="ko-KR" altLang="en-US" sz="1300" b="1" u="sng" dirty="0" err="1" smtClean="0">
                          <a:solidFill>
                            <a:srgbClr val="C00000"/>
                          </a:solidFill>
                        </a:rPr>
                        <a:t>공사비별</a:t>
                      </a:r>
                      <a:r>
                        <a:rPr lang="ko-KR" altLang="en-US" sz="1300" b="1" u="sng" dirty="0" smtClean="0">
                          <a:solidFill>
                            <a:srgbClr val="C00000"/>
                          </a:solidFill>
                        </a:rPr>
                        <a:t> 참여인원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×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인건비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- 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직접경비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: </a:t>
                      </a:r>
                      <a:r>
                        <a:rPr lang="ko-KR" altLang="en-US" sz="1300" b="1" dirty="0" err="1" smtClean="0">
                          <a:solidFill>
                            <a:srgbClr val="002060"/>
                          </a:solidFill>
                        </a:rPr>
                        <a:t>감리원주재비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ko-KR" altLang="en-US" sz="1300" b="1" dirty="0" err="1" smtClean="0">
                          <a:solidFill>
                            <a:srgbClr val="002060"/>
                          </a:solidFill>
                        </a:rPr>
                        <a:t>차량운행비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 등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- </a:t>
                      </a:r>
                      <a:r>
                        <a:rPr lang="ko-KR" altLang="en-US" sz="1300" b="1" dirty="0" err="1" smtClean="0">
                          <a:solidFill>
                            <a:srgbClr val="002060"/>
                          </a:solidFill>
                        </a:rPr>
                        <a:t>제경비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: 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직접인건비의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110~120%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- </a:t>
                      </a:r>
                      <a:r>
                        <a:rPr lang="ko-KR" altLang="en-US" sz="1300" b="1" dirty="0" err="1" smtClean="0">
                          <a:solidFill>
                            <a:srgbClr val="002060"/>
                          </a:solidFill>
                        </a:rPr>
                        <a:t>기술료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: (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직접인건비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+</a:t>
                      </a:r>
                      <a:r>
                        <a:rPr lang="ko-KR" altLang="en-US" sz="1300" b="1" dirty="0" err="1" smtClean="0">
                          <a:solidFill>
                            <a:srgbClr val="002060"/>
                          </a:solidFill>
                        </a:rPr>
                        <a:t>제경비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의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20~40%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- </a:t>
                      </a:r>
                      <a:r>
                        <a:rPr lang="ko-KR" altLang="en-US" sz="1300" b="1" dirty="0" err="1" smtClean="0">
                          <a:solidFill>
                            <a:srgbClr val="002060"/>
                          </a:solidFill>
                        </a:rPr>
                        <a:t>추가업무비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: </a:t>
                      </a:r>
                      <a:r>
                        <a:rPr lang="ko-KR" altLang="en-US" sz="1300" b="1" dirty="0" err="1" smtClean="0">
                          <a:solidFill>
                            <a:srgbClr val="002060"/>
                          </a:solidFill>
                        </a:rPr>
                        <a:t>발주청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 요청에 의한 업무비용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- 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직접인건비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: </a:t>
                      </a:r>
                      <a:r>
                        <a:rPr lang="ko-KR" altLang="en-US" sz="1300" b="1" u="sng" dirty="0" smtClean="0">
                          <a:solidFill>
                            <a:srgbClr val="C00000"/>
                          </a:solidFill>
                        </a:rPr>
                        <a:t>업무별</a:t>
                      </a:r>
                      <a:r>
                        <a:rPr lang="en-US" altLang="ko-KR" sz="1300" b="1" u="sng" dirty="0" smtClean="0">
                          <a:solidFill>
                            <a:srgbClr val="C00000"/>
                          </a:solidFill>
                        </a:rPr>
                        <a:t>, </a:t>
                      </a:r>
                      <a:r>
                        <a:rPr lang="ko-KR" altLang="en-US" sz="1300" b="1" u="sng" dirty="0" smtClean="0">
                          <a:solidFill>
                            <a:srgbClr val="C00000"/>
                          </a:solidFill>
                        </a:rPr>
                        <a:t>등급별 투입인원수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×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인건비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- 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직접경비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: 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당해 업무와 관련된 직접 경비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- </a:t>
                      </a:r>
                      <a:r>
                        <a:rPr lang="ko-KR" altLang="en-US" sz="1300" b="1" dirty="0" err="1" smtClean="0">
                          <a:solidFill>
                            <a:srgbClr val="002060"/>
                          </a:solidFill>
                        </a:rPr>
                        <a:t>제경비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: 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직접인건비의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110~120%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- </a:t>
                      </a:r>
                      <a:r>
                        <a:rPr lang="ko-KR" altLang="en-US" sz="1300" b="1" dirty="0" err="1" smtClean="0">
                          <a:solidFill>
                            <a:srgbClr val="002060"/>
                          </a:solidFill>
                        </a:rPr>
                        <a:t>기술료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: (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직접인건비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+</a:t>
                      </a:r>
                      <a:r>
                        <a:rPr lang="ko-KR" altLang="en-US" sz="1300" b="1" dirty="0" err="1" smtClean="0">
                          <a:solidFill>
                            <a:srgbClr val="002060"/>
                          </a:solidFill>
                        </a:rPr>
                        <a:t>제경비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의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20~40%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- </a:t>
                      </a:r>
                      <a:r>
                        <a:rPr lang="ko-KR" altLang="en-US" sz="1300" b="1" dirty="0" err="1" smtClean="0">
                          <a:solidFill>
                            <a:srgbClr val="002060"/>
                          </a:solidFill>
                        </a:rPr>
                        <a:t>추가업무비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: </a:t>
                      </a:r>
                      <a:r>
                        <a:rPr lang="ko-KR" altLang="en-US" sz="1300" b="1" dirty="0" err="1" smtClean="0">
                          <a:solidFill>
                            <a:srgbClr val="002060"/>
                          </a:solidFill>
                        </a:rPr>
                        <a:t>발주청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 요청에 의한 업무비용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" name="TextBox 27"/>
          <p:cNvSpPr txBox="1">
            <a:spLocks noChangeArrowheads="1"/>
          </p:cNvSpPr>
          <p:nvPr/>
        </p:nvSpPr>
        <p:spPr bwMode="auto">
          <a:xfrm>
            <a:off x="899592" y="5483249"/>
            <a:ext cx="7920880" cy="745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50" dirty="0" smtClean="0">
                <a:solidFill>
                  <a:srgbClr val="000000"/>
                </a:solidFill>
                <a:latin typeface="맑은 고딕"/>
                <a:ea typeface="맑은 고딕"/>
              </a:rPr>
              <a:t>※ </a:t>
            </a:r>
            <a:r>
              <a:rPr kumimoji="1" lang="ko-KR" altLang="en-US" sz="1650" dirty="0" smtClean="0">
                <a:solidFill>
                  <a:srgbClr val="000000"/>
                </a:solidFill>
                <a:latin typeface="맑은 고딕"/>
                <a:ea typeface="맑은 고딕"/>
              </a:rPr>
              <a:t>업무별 투입 인원수는 </a:t>
            </a:r>
            <a:r>
              <a:rPr kumimoji="1" lang="ko-KR" altLang="en-US" sz="1650" dirty="0">
                <a:solidFill>
                  <a:srgbClr val="000000"/>
                </a:solidFill>
                <a:latin typeface="맑은 고딕"/>
                <a:ea typeface="맑은 고딕"/>
              </a:rPr>
              <a:t>각 기본업무별로 단위 업무량당 투입되는</a:t>
            </a:r>
            <a:r>
              <a:rPr kumimoji="1" lang="ko-KR" altLang="en-US" sz="1650" spc="-150" dirty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1" lang="ko-KR" altLang="en-US" sz="1650" b="1" spc="-150" dirty="0" smtClean="0">
                <a:solidFill>
                  <a:srgbClr val="000000"/>
                </a:solidFill>
                <a:latin typeface="맑은 고딕"/>
                <a:ea typeface="맑은 고딕"/>
              </a:rPr>
              <a:t>기준인원수에 </a:t>
            </a:r>
            <a:endParaRPr kumimoji="1" lang="en-US" altLang="ko-KR" sz="1650" b="1" spc="-150" dirty="0" smtClean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algn="just" fontAlgn="base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50" b="1" spc="-150" dirty="0" smtClean="0">
                <a:solidFill>
                  <a:srgbClr val="000000"/>
                </a:solidFill>
                <a:latin typeface="맑은 고딕"/>
                <a:ea typeface="맑은 고딕"/>
              </a:rPr>
              <a:t>    </a:t>
            </a:r>
            <a:r>
              <a:rPr kumimoji="1" lang="ko-KR" altLang="en-US" sz="1650" b="1" spc="-150" dirty="0" smtClean="0">
                <a:solidFill>
                  <a:srgbClr val="000000"/>
                </a:solidFill>
                <a:latin typeface="맑은 고딕"/>
                <a:ea typeface="맑은 고딕"/>
              </a:rPr>
              <a:t>수량과 보정계수</a:t>
            </a:r>
            <a:r>
              <a:rPr kumimoji="1" lang="en-US" altLang="ko-KR" sz="1650" b="1" spc="-150" dirty="0" smtClean="0">
                <a:solidFill>
                  <a:srgbClr val="000000"/>
                </a:solidFill>
                <a:latin typeface="맑은 고딕"/>
                <a:ea typeface="맑은 고딕"/>
              </a:rPr>
              <a:t>, </a:t>
            </a:r>
            <a:r>
              <a:rPr kumimoji="1" lang="ko-KR" altLang="en-US" sz="1650" b="1" spc="-150" dirty="0" smtClean="0">
                <a:solidFill>
                  <a:srgbClr val="000000"/>
                </a:solidFill>
                <a:latin typeface="맑은 고딕"/>
                <a:ea typeface="맑은 고딕"/>
              </a:rPr>
              <a:t>공사난이도를 </a:t>
            </a:r>
            <a:r>
              <a:rPr kumimoji="1" lang="ko-KR" altLang="en-US" sz="1650" b="1" spc="-150" dirty="0">
                <a:solidFill>
                  <a:srgbClr val="000000"/>
                </a:solidFill>
                <a:latin typeface="맑은 고딕"/>
                <a:ea typeface="맑은 고딕"/>
              </a:rPr>
              <a:t>곱하여 결정</a:t>
            </a:r>
            <a:endParaRPr kumimoji="1" lang="en-US" altLang="ko-KR" sz="1650" b="1" spc="-15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236662" y="836712"/>
            <a:ext cx="8642350" cy="5616624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9700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95275" y="1124744"/>
            <a:ext cx="6788150" cy="590550"/>
            <a:chOff x="101" y="570"/>
            <a:chExt cx="4276" cy="372"/>
          </a:xfrm>
        </p:grpSpPr>
        <p:pic>
          <p:nvPicPr>
            <p:cNvPr id="29705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29708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709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38" name="Text Box 18"/>
              <p:cNvSpPr txBox="1">
                <a:spLocks noChangeArrowheads="1"/>
              </p:cNvSpPr>
              <p:nvPr/>
            </p:nvSpPr>
            <p:spPr bwMode="auto">
              <a:xfrm>
                <a:off x="182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</a:t>
                </a:r>
                <a:endParaRPr kumimoji="1" lang="en-US" altLang="ko-KR" sz="22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29707" name="Text Box 19"/>
            <p:cNvSpPr txBox="1">
              <a:spLocks noChangeArrowheads="1"/>
            </p:cNvSpPr>
            <p:nvPr/>
          </p:nvSpPr>
          <p:spPr bwMode="auto">
            <a:xfrm>
              <a:off x="448" y="630"/>
              <a:ext cx="194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 dirty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건설사업관리 </a:t>
              </a:r>
              <a:r>
                <a:rPr kumimoji="1" lang="ko-KR" altLang="en-US" sz="2000" dirty="0" smtClean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업무지침서</a:t>
              </a:r>
              <a:endParaRPr kumimoji="1" lang="ko-KR" altLang="en-US" sz="2000" dirty="0">
                <a:solidFill>
                  <a:srgbClr val="000066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pic>
        <p:nvPicPr>
          <p:cNvPr id="29702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61959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Ⅱ</a:t>
            </a:r>
            <a:r>
              <a:rPr kumimoji="1" lang="en-US" altLang="ko-KR" sz="2800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제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  <a:cs typeface="Verdana" pitchFamily="34" charset="0"/>
              </a:rPr>
              <a:t>∙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개정 고시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(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행정규칙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)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주요내용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  <p:sp>
        <p:nvSpPr>
          <p:cNvPr id="23" name="Text Box 35"/>
          <p:cNvSpPr txBox="1">
            <a:spLocks noChangeArrowheads="1"/>
          </p:cNvSpPr>
          <p:nvPr/>
        </p:nvSpPr>
        <p:spPr bwMode="auto">
          <a:xfrm>
            <a:off x="525463" y="1844824"/>
            <a:ext cx="8653462" cy="407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▶ 공통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설계 전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기본설계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실시설계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구매조달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시공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시공 후 등 단계별로 </a:t>
            </a:r>
            <a:endParaRPr kumimoji="1" lang="en-US" altLang="ko-KR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업무내용을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규정하고 이를 대가기준과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연계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(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2014-304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’14.5.23)</a:t>
            </a:r>
            <a:endParaRPr kumimoji="1" lang="en-US" altLang="ko-KR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FF000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>
              <a:solidFill>
                <a:srgbClr val="000099"/>
              </a:solidFill>
              <a:latin typeface="맑은 고딕"/>
              <a:ea typeface="맑은 고딕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611188" y="2852936"/>
            <a:ext cx="8137276" cy="3456384"/>
          </a:xfrm>
          <a:prstGeom prst="roundRect">
            <a:avLst>
              <a:gd name="adj" fmla="val 6011"/>
            </a:avLst>
          </a:prstGeom>
          <a:solidFill>
            <a:srgbClr val="FF0000">
              <a:alpha val="5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-  “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책임감리 업무지침서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”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를 기준으로 하되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, “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설계감리업무 수행지침서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”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및 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“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건설</a:t>
            </a:r>
            <a:endParaRPr kumimoji="1" lang="en-US" altLang="ko-KR" sz="1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 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사업관리 업무지침서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”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중 필요한 부분 추가 보완</a:t>
            </a:r>
            <a:endParaRPr kumimoji="1" lang="en-US" altLang="ko-KR" sz="1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-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기술지원기술자의 정기적 현장점검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(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월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1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회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)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은 담당분야 공종이 진행되는 경우 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/>
            </a:r>
            <a:b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</a:b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시행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,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합동점검은 분기별 시행하되 공사관리관 및 기술지원기술자 등 전원 참여</a:t>
            </a:r>
            <a:endParaRPr kumimoji="1" lang="en-US" altLang="ko-KR" sz="1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kumimoji="1" lang="en-US" altLang="ko-KR" sz="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- 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건설사업관리기술자 청렴의무 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3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회 이상 위반한 경우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,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교체하도록 명시</a:t>
            </a:r>
            <a:endParaRPr kumimoji="1" lang="en-US" altLang="ko-KR" sz="1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kumimoji="1" lang="en-US" altLang="ko-KR" sz="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-  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용역 착수 또는 공사 착공 시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</a:t>
            </a:r>
            <a:r>
              <a:rPr kumimoji="1" lang="ko-KR" altLang="en-US" sz="1600" b="1" dirty="0" err="1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발주청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b="1" dirty="0" err="1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시공자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설계자 </a:t>
            </a:r>
            <a:r>
              <a:rPr kumimoji="1" lang="ko-KR" altLang="en-US" sz="1600" b="1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및  건설사업관리기술자 등 </a:t>
            </a:r>
            <a:endParaRPr kumimoji="1" lang="en-US" altLang="ko-KR" sz="1600" b="1" spc="-150" dirty="0" smtClean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공사 관련자 합동회의를 통해 업무범위를 명확히 정하도록 함</a:t>
            </a:r>
            <a:endParaRPr kumimoji="1" lang="ko-KR" altLang="en-US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236662" y="836712"/>
            <a:ext cx="8642350" cy="5616624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30724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06388" y="1124744"/>
            <a:ext cx="6788150" cy="590550"/>
            <a:chOff x="101" y="570"/>
            <a:chExt cx="4276" cy="372"/>
          </a:xfrm>
        </p:grpSpPr>
        <p:pic>
          <p:nvPicPr>
            <p:cNvPr id="30749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30752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753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32" name="Text Box 18"/>
              <p:cNvSpPr txBox="1">
                <a:spLocks noChangeArrowheads="1"/>
              </p:cNvSpPr>
              <p:nvPr/>
            </p:nvSpPr>
            <p:spPr bwMode="auto">
              <a:xfrm>
                <a:off x="191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4</a:t>
                </a:r>
              </a:p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kumimoji="1" lang="en-US" altLang="ko-KR" sz="22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30751" name="Text Box 19"/>
            <p:cNvSpPr txBox="1">
              <a:spLocks noChangeArrowheads="1"/>
            </p:cNvSpPr>
            <p:nvPr/>
          </p:nvSpPr>
          <p:spPr bwMode="auto">
            <a:xfrm>
              <a:off x="431" y="630"/>
              <a:ext cx="262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 dirty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건설사업관리 적정성 </a:t>
              </a:r>
              <a:r>
                <a:rPr kumimoji="1" lang="ko-KR" altLang="en-US" sz="2000" dirty="0" smtClean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검토기준 </a:t>
              </a:r>
              <a:r>
                <a:rPr kumimoji="1" lang="en-US" altLang="ko-KR" sz="2000" dirty="0" smtClean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(1)</a:t>
              </a:r>
              <a:endParaRPr kumimoji="1" lang="ko-KR" altLang="en-US" sz="2000" dirty="0">
                <a:solidFill>
                  <a:srgbClr val="000066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pic>
        <p:nvPicPr>
          <p:cNvPr id="30726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61959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Ⅱ</a:t>
            </a:r>
            <a:r>
              <a:rPr kumimoji="1" lang="en-US" altLang="ko-KR" sz="2800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제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  <a:cs typeface="Verdana" pitchFamily="34" charset="0"/>
              </a:rPr>
              <a:t>∙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개정 고시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(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행정규칙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)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주요내용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  <p:sp>
        <p:nvSpPr>
          <p:cNvPr id="25" name="Text Box 35"/>
          <p:cNvSpPr txBox="1">
            <a:spLocks noChangeArrowheads="1"/>
          </p:cNvSpPr>
          <p:nvPr/>
        </p:nvSpPr>
        <p:spPr bwMode="auto">
          <a:xfrm>
            <a:off x="527050" y="1844824"/>
            <a:ext cx="8653463" cy="2856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fontAlgn="base">
              <a:lnSpc>
                <a:spcPts val="27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▶  </a:t>
            </a:r>
            <a:r>
              <a:rPr kumimoji="1" lang="ko-KR" altLang="en-US" spc="-15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발주청이</a:t>
            </a:r>
            <a:r>
              <a:rPr kumimoji="1" lang="ko-KR" altLang="en-US" spc="-15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건설공사의 </a:t>
            </a:r>
            <a:r>
              <a:rPr kumimoji="1" lang="ko-KR" altLang="en-US" b="1" spc="-15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사업관리방식을 선정</a:t>
            </a:r>
            <a:r>
              <a:rPr kumimoji="1" lang="ko-KR" altLang="en-US" spc="-15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하기 위한 </a:t>
            </a:r>
            <a:r>
              <a:rPr kumimoji="1" lang="ko-KR" altLang="en-US" b="1" spc="-15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기준 제시</a:t>
            </a:r>
            <a:r>
              <a:rPr kumimoji="1" lang="en-US" altLang="ko-KR" sz="1500" spc="-15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2014-296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’14.5.23)</a:t>
            </a:r>
            <a:r>
              <a:rPr kumimoji="1" lang="ko-KR" altLang="en-US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kumimoji="1" lang="en-US" altLang="ko-KR" dirty="0" smtClean="0">
              <a:solidFill>
                <a:srgbClr val="C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en-US" altLang="ko-KR" sz="1600" dirty="0" smtClean="0">
                <a:solidFill>
                  <a:srgbClr val="0066FF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dirty="0" smtClean="0">
                <a:solidFill>
                  <a:srgbClr val="0066FF"/>
                </a:solidFill>
                <a:latin typeface="맑은 고딕" pitchFamily="50" charset="-127"/>
                <a:ea typeface="맑은 고딕" pitchFamily="50" charset="-127"/>
              </a:rPr>
              <a:t>법령</a:t>
            </a:r>
            <a:r>
              <a:rPr kumimoji="1" lang="en-US" altLang="ko-KR" sz="1600" dirty="0" smtClean="0">
                <a:solidFill>
                  <a:srgbClr val="0066FF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건설기술진흥법 시행령 제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55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조제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1" lang="ko-KR" altLang="en-US" sz="16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항제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호</a:t>
            </a:r>
            <a:endParaRPr kumimoji="1"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ts val="27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- </a:t>
            </a:r>
            <a:r>
              <a:rPr kumimoji="1" lang="en-US" altLang="ko-KR" sz="1600" dirty="0" smtClean="0">
                <a:solidFill>
                  <a:srgbClr val="0066FF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dirty="0" smtClean="0">
                <a:solidFill>
                  <a:srgbClr val="0066FF"/>
                </a:solidFill>
                <a:latin typeface="맑은 고딕" pitchFamily="50" charset="-127"/>
                <a:ea typeface="맑은 고딕" pitchFamily="50" charset="-127"/>
              </a:rPr>
              <a:t>고시</a:t>
            </a:r>
            <a:r>
              <a:rPr kumimoji="1" lang="en-US" altLang="ko-KR" sz="1600" dirty="0" smtClean="0">
                <a:solidFill>
                  <a:srgbClr val="0066FF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건설사업관리 적정성 검토기준 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국토교통부 고시 제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2014-296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호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kumimoji="1" lang="en-US" altLang="ko-KR" sz="7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611188" y="3212976"/>
            <a:ext cx="8137276" cy="2664296"/>
          </a:xfrm>
          <a:prstGeom prst="roundRect">
            <a:avLst>
              <a:gd name="adj" fmla="val 12434"/>
            </a:avLst>
          </a:prstGeom>
          <a:solidFill>
            <a:srgbClr val="FF0000">
              <a:alpha val="5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- 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기본구상단계에서 모든 건설공사에 대하여 사업관리방식 검토</a:t>
            </a:r>
            <a:endParaRPr kumimoji="1" lang="en-US" altLang="ko-KR" sz="1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kumimoji="1" lang="en-US" altLang="ko-KR" sz="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-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기존의 감리 등 공사관리방식 검토절차를 간소화</a:t>
            </a:r>
            <a:r>
              <a:rPr kumimoji="1" lang="en-US" altLang="ko-KR" sz="1600" b="1" spc="-150" dirty="0" smtClean="0">
                <a:solidFill>
                  <a:srgbClr val="C00000"/>
                </a:solidFill>
                <a:latin typeface="맑은 고딕"/>
                <a:ea typeface="맑은 고딕"/>
              </a:rPr>
              <a:t>(10</a:t>
            </a:r>
            <a:r>
              <a:rPr kumimoji="1" lang="ko-KR" altLang="en-US" sz="1600" b="1" spc="-150" dirty="0" smtClean="0">
                <a:solidFill>
                  <a:srgbClr val="C00000"/>
                </a:solidFill>
                <a:latin typeface="맑은 고딕"/>
                <a:ea typeface="맑은 고딕"/>
              </a:rPr>
              <a:t>단계→</a:t>
            </a:r>
            <a:r>
              <a:rPr kumimoji="1" lang="en-US" altLang="ko-KR" sz="1600" b="1" spc="-150" dirty="0" smtClean="0">
                <a:solidFill>
                  <a:srgbClr val="C00000"/>
                </a:solidFill>
                <a:latin typeface="맑은 고딕"/>
                <a:ea typeface="맑은 고딕"/>
              </a:rPr>
              <a:t>5</a:t>
            </a:r>
            <a:r>
              <a:rPr kumimoji="1" lang="ko-KR" altLang="en-US" sz="1600" b="1" spc="-150" dirty="0" smtClean="0">
                <a:solidFill>
                  <a:srgbClr val="C00000"/>
                </a:solidFill>
                <a:latin typeface="맑은 고딕"/>
                <a:ea typeface="맑은 고딕"/>
              </a:rPr>
              <a:t>단계</a:t>
            </a:r>
            <a:r>
              <a:rPr kumimoji="1" lang="en-US" altLang="ko-KR" sz="1600" b="1" spc="-150" dirty="0" smtClean="0">
                <a:solidFill>
                  <a:srgbClr val="C00000"/>
                </a:solidFill>
                <a:latin typeface="맑은 고딕"/>
                <a:ea typeface="맑은 고딕"/>
              </a:rPr>
              <a:t>)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하여 검토방식의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/>
            </a:r>
            <a:b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</a:b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적용이 용이하도록 개선</a:t>
            </a:r>
            <a:endParaRPr kumimoji="1" lang="en-US" altLang="ko-KR" sz="1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kumimoji="1" lang="ko-KR" altLang="en-US" sz="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- 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사업특성과 </a:t>
            </a:r>
            <a:r>
              <a:rPr kumimoji="1" lang="ko-KR" altLang="en-US" sz="1600" b="1" dirty="0" err="1" smtClean="0">
                <a:solidFill>
                  <a:srgbClr val="002060"/>
                </a:solidFill>
                <a:latin typeface="맑은 고딕"/>
                <a:ea typeface="맑은 고딕"/>
              </a:rPr>
              <a:t>발주청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가용인력 역량평가를 통합하여 평가</a:t>
            </a:r>
            <a:endParaRPr kumimoji="1" lang="en-US" altLang="ko-KR" sz="1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kumimoji="1" lang="ko-KR" altLang="en-US" sz="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- 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평가에 따라 공사관리방식을 배정하되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, 50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점 이상부터 용역발주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12"/>
          <p:cNvSpPr>
            <a:spLocks noChangeArrowheads="1"/>
          </p:cNvSpPr>
          <p:nvPr/>
        </p:nvSpPr>
        <p:spPr bwMode="auto">
          <a:xfrm>
            <a:off x="236662" y="836712"/>
            <a:ext cx="8642350" cy="5616624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30724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06388" y="1124744"/>
            <a:ext cx="7073924" cy="590550"/>
            <a:chOff x="101" y="570"/>
            <a:chExt cx="4276" cy="372"/>
          </a:xfrm>
        </p:grpSpPr>
        <p:pic>
          <p:nvPicPr>
            <p:cNvPr id="30749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30752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753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32" name="Text Box 18"/>
              <p:cNvSpPr txBox="1">
                <a:spLocks noChangeArrowheads="1"/>
              </p:cNvSpPr>
              <p:nvPr/>
            </p:nvSpPr>
            <p:spPr bwMode="auto">
              <a:xfrm>
                <a:off x="170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4</a:t>
                </a:r>
              </a:p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kumimoji="1" lang="en-US" altLang="ko-KR" sz="22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30751" name="Text Box 19"/>
            <p:cNvSpPr txBox="1">
              <a:spLocks noChangeArrowheads="1"/>
            </p:cNvSpPr>
            <p:nvPr/>
          </p:nvSpPr>
          <p:spPr bwMode="auto">
            <a:xfrm>
              <a:off x="431" y="630"/>
              <a:ext cx="389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squar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 dirty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건설사업관리 </a:t>
              </a:r>
              <a:r>
                <a:rPr kumimoji="1" lang="ko-KR" altLang="en-US" sz="2000" dirty="0" smtClean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적정성 검토기준 </a:t>
              </a:r>
              <a:r>
                <a:rPr kumimoji="1" lang="en-US" altLang="ko-KR" sz="2000" dirty="0" smtClean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(2)</a:t>
              </a:r>
              <a:endParaRPr kumimoji="1" lang="ko-KR" altLang="en-US" dirty="0">
                <a:solidFill>
                  <a:srgbClr val="000066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pic>
        <p:nvPicPr>
          <p:cNvPr id="30726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61959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Ⅱ</a:t>
            </a:r>
            <a:r>
              <a:rPr kumimoji="1" lang="en-US" altLang="ko-KR" sz="2800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제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  <a:cs typeface="Verdana" pitchFamily="34" charset="0"/>
              </a:rPr>
              <a:t>∙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개정 고시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(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행정규칙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)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주요내용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  <p:sp>
        <p:nvSpPr>
          <p:cNvPr id="25" name="Text Box 35"/>
          <p:cNvSpPr txBox="1">
            <a:spLocks noChangeArrowheads="1"/>
          </p:cNvSpPr>
          <p:nvPr/>
        </p:nvSpPr>
        <p:spPr bwMode="auto">
          <a:xfrm>
            <a:off x="527050" y="1844824"/>
            <a:ext cx="8653463" cy="159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720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6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▶  선정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검토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방법</a:t>
            </a: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27"/>
          <p:cNvSpPr txBox="1">
            <a:spLocks noChangeArrowheads="1"/>
          </p:cNvSpPr>
          <p:nvPr/>
        </p:nvSpPr>
        <p:spPr bwMode="auto">
          <a:xfrm>
            <a:off x="-2458739" y="3376613"/>
            <a:ext cx="7097713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lnSpc>
                <a:spcPts val="27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1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39552" y="2492896"/>
            <a:ext cx="7992888" cy="80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-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en-US" altLang="ko-KR" sz="1600" dirty="0" smtClean="0">
                <a:solidFill>
                  <a:srgbClr val="0066FF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dirty="0">
                <a:solidFill>
                  <a:srgbClr val="0066FF"/>
                </a:solidFill>
                <a:latin typeface="맑은 고딕" pitchFamily="50" charset="-127"/>
                <a:ea typeface="맑은 고딕" pitchFamily="50" charset="-127"/>
              </a:rPr>
              <a:t>검토대상</a:t>
            </a:r>
            <a:r>
              <a:rPr kumimoji="1" lang="en-US" altLang="ko-KR" sz="1600" dirty="0">
                <a:solidFill>
                  <a:srgbClr val="0066FF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공사특성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(30),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사업여건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(25), 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공사수행방식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(15), </a:t>
            </a:r>
            <a:r>
              <a:rPr kumimoji="1" lang="ko-KR" altLang="en-US" sz="16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발주청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역량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(30)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-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적정성 검토기준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의 평가결과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점수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에 따라 순차적으로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검토</a:t>
            </a:r>
            <a:r>
              <a:rPr kumimoji="1"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kumimoji="1"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kumimoji="1" lang="ko-KR" altLang="en-US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조</a:t>
            </a:r>
            <a:r>
              <a:rPr kumimoji="1"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en-US" altLang="ko-KR" sz="14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TextBox 27"/>
          <p:cNvSpPr txBox="1">
            <a:spLocks noChangeArrowheads="1"/>
          </p:cNvSpPr>
          <p:nvPr/>
        </p:nvSpPr>
        <p:spPr bwMode="auto">
          <a:xfrm>
            <a:off x="-2417464" y="4373563"/>
            <a:ext cx="230505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36" name="표 35"/>
          <p:cNvGraphicFramePr>
            <a:graphicFrameLocks noGrp="1"/>
          </p:cNvGraphicFramePr>
          <p:nvPr/>
        </p:nvGraphicFramePr>
        <p:xfrm>
          <a:off x="933501" y="4941168"/>
          <a:ext cx="7416827" cy="847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2235"/>
                <a:gridCol w="1538648"/>
                <a:gridCol w="1538648"/>
                <a:gridCol w="1538648"/>
                <a:gridCol w="1538648"/>
              </a:tblGrid>
              <a:tr h="3600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기      존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 미만 </a:t>
                      </a:r>
                      <a:r>
                        <a:rPr lang="ko-KR" altLang="en-US" sz="1300" b="1" dirty="0" smtClean="0">
                          <a:solidFill>
                            <a:srgbClr val="000099"/>
                          </a:solidFill>
                        </a:rPr>
                        <a:t>직</a:t>
                      </a:r>
                      <a:r>
                        <a:rPr lang="en-US" altLang="ko-KR" sz="1300" b="1" dirty="0" smtClean="0">
                          <a:solidFill>
                            <a:srgbClr val="000099"/>
                          </a:solidFill>
                        </a:rPr>
                        <a:t>.</a:t>
                      </a:r>
                      <a:r>
                        <a:rPr lang="ko-KR" altLang="en-US" sz="1300" b="1" dirty="0" smtClean="0">
                          <a:solidFill>
                            <a:srgbClr val="000099"/>
                          </a:solidFill>
                        </a:rPr>
                        <a:t>감</a:t>
                      </a:r>
                      <a:endParaRPr lang="ko-KR" altLang="en-US" sz="1300" b="1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</a:rPr>
                        <a:t>60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미만 </a:t>
                      </a:r>
                      <a:r>
                        <a:rPr lang="ko-KR" altLang="en-US" sz="1300" b="1" dirty="0" err="1" smtClean="0">
                          <a:solidFill>
                            <a:srgbClr val="000099"/>
                          </a:solidFill>
                        </a:rPr>
                        <a:t>검측</a:t>
                      </a:r>
                      <a:endParaRPr lang="ko-KR" altLang="en-US" sz="1300" b="1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</a:rPr>
                        <a:t>70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미만 </a:t>
                      </a:r>
                      <a:r>
                        <a:rPr lang="ko-KR" altLang="en-US" sz="1300" b="1" dirty="0" smtClean="0">
                          <a:solidFill>
                            <a:srgbClr val="000099"/>
                          </a:solidFill>
                        </a:rPr>
                        <a:t>시공</a:t>
                      </a:r>
                      <a:endParaRPr lang="ko-KR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</a:rPr>
                        <a:t>70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이상 </a:t>
                      </a:r>
                      <a:r>
                        <a:rPr lang="ko-KR" altLang="en-US" sz="1300" b="1" dirty="0" smtClean="0">
                          <a:solidFill>
                            <a:srgbClr val="000099"/>
                          </a:solidFill>
                        </a:rPr>
                        <a:t>책임</a:t>
                      </a:r>
                      <a:endParaRPr lang="ko-KR" altLang="en-US" sz="1300" b="1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300" b="1" dirty="0" smtClean="0">
                          <a:solidFill>
                            <a:srgbClr val="FF0000"/>
                          </a:solidFill>
                        </a:rPr>
                        <a:t>현      행</a:t>
                      </a:r>
                      <a:endParaRPr lang="ko-KR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>
                        <a:alpha val="6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 미만 </a:t>
                      </a:r>
                      <a:r>
                        <a:rPr lang="ko-KR" altLang="en-US" sz="1300" b="1" dirty="0" smtClean="0">
                          <a:solidFill>
                            <a:srgbClr val="000099"/>
                          </a:solidFill>
                        </a:rPr>
                        <a:t>직</a:t>
                      </a:r>
                      <a:r>
                        <a:rPr lang="en-US" altLang="ko-KR" sz="1300" b="1" dirty="0" smtClean="0">
                          <a:solidFill>
                            <a:srgbClr val="000099"/>
                          </a:solidFill>
                        </a:rPr>
                        <a:t>.</a:t>
                      </a:r>
                      <a:r>
                        <a:rPr lang="ko-KR" altLang="en-US" sz="1300" b="1" dirty="0" smtClean="0">
                          <a:solidFill>
                            <a:srgbClr val="000099"/>
                          </a:solidFill>
                        </a:rPr>
                        <a:t>감</a:t>
                      </a:r>
                      <a:endParaRPr lang="ko-KR" altLang="en-US" sz="1300" b="1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</a:rPr>
                        <a:t>65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미만 </a:t>
                      </a:r>
                      <a:r>
                        <a:rPr lang="en-US" altLang="ko-KR" sz="1300" b="1" dirty="0" smtClean="0">
                          <a:solidFill>
                            <a:srgbClr val="000099"/>
                          </a:solidFill>
                        </a:rPr>
                        <a:t>CM</a:t>
                      </a:r>
                      <a:endParaRPr lang="ko-KR" altLang="en-US" sz="1300" b="1" dirty="0">
                        <a:solidFill>
                          <a:srgbClr val="00009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</a:rPr>
                        <a:t>65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이상 </a:t>
                      </a:r>
                      <a:r>
                        <a:rPr lang="ko-KR" altLang="en-US" sz="1300" b="1" dirty="0" smtClean="0">
                          <a:solidFill>
                            <a:srgbClr val="000099"/>
                          </a:solidFill>
                        </a:rPr>
                        <a:t>감독권한 </a:t>
                      </a:r>
                      <a:endParaRPr lang="en-US" altLang="ko-KR" sz="1300" b="1" dirty="0" smtClean="0">
                        <a:solidFill>
                          <a:srgbClr val="000099"/>
                        </a:solidFill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dirty="0" smtClean="0">
                          <a:solidFill>
                            <a:srgbClr val="000099"/>
                          </a:solidFill>
                        </a:rPr>
                        <a:t>사업관리</a:t>
                      </a:r>
                      <a:r>
                        <a:rPr lang="en-US" altLang="ko-KR" sz="1300" b="1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sz="1300" b="1" dirty="0" smtClean="0">
                          <a:solidFill>
                            <a:srgbClr val="FF0000"/>
                          </a:solidFill>
                        </a:rPr>
                        <a:t>선택</a:t>
                      </a:r>
                      <a:r>
                        <a:rPr lang="en-US" altLang="ko-KR" sz="1300" b="1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ko-KR" altLang="en-US" sz="13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</a:rPr>
                        <a:t>80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이상</a:t>
                      </a:r>
                      <a:r>
                        <a:rPr lang="ko-KR" altLang="en-US" sz="13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300" b="1" baseline="0" dirty="0" smtClean="0">
                          <a:solidFill>
                            <a:srgbClr val="000099"/>
                          </a:solidFill>
                        </a:rPr>
                        <a:t>감독권한 </a:t>
                      </a:r>
                      <a:endParaRPr lang="en-US" altLang="ko-KR" sz="1300" b="1" baseline="0" dirty="0" smtClean="0">
                        <a:solidFill>
                          <a:srgbClr val="000099"/>
                        </a:solidFill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300" b="1" baseline="0" dirty="0" smtClean="0">
                          <a:solidFill>
                            <a:srgbClr val="000099"/>
                          </a:solidFill>
                        </a:rPr>
                        <a:t>사업관리</a:t>
                      </a:r>
                      <a:r>
                        <a:rPr lang="en-US" altLang="ko-KR" sz="1300" b="1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sz="1300" b="1" dirty="0" smtClean="0">
                          <a:solidFill>
                            <a:srgbClr val="FF0000"/>
                          </a:solidFill>
                        </a:rPr>
                        <a:t>의무</a:t>
                      </a:r>
                      <a:r>
                        <a:rPr lang="en-US" altLang="ko-KR" sz="1300" b="1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ko-KR" altLang="en-US" sz="13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" name="모서리가 둥근 직사각형 21"/>
          <p:cNvSpPr/>
          <p:nvPr/>
        </p:nvSpPr>
        <p:spPr>
          <a:xfrm>
            <a:off x="899592" y="3362325"/>
            <a:ext cx="7488832" cy="1296144"/>
          </a:xfrm>
          <a:prstGeom prst="roundRect">
            <a:avLst/>
          </a:prstGeom>
          <a:solidFill>
            <a:schemeClr val="accent3">
              <a:lumMod val="85000"/>
              <a:alpha val="43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kumimoji="1" lang="ko-KR" altLang="en-US" sz="16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건설사업관리</a:t>
            </a:r>
            <a:r>
              <a:rPr kumimoji="1"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시공단계에서 감독 권한대행 등 건설사업관리 적용여부 구분</a:t>
            </a:r>
            <a:r>
              <a:rPr kumimoji="1" lang="en-US" altLang="ko-KR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)       </a:t>
            </a: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1" lang="ko-KR" altLang="en-US" sz="16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또는</a:t>
            </a:r>
            <a:r>
              <a:rPr kumimoji="1" lang="en-US" altLang="ko-KR" sz="16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b="1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직접감독으로 구분</a:t>
            </a:r>
            <a:r>
              <a:rPr kumimoji="1" lang="ko-KR" altLang="en-US" sz="1600" dirty="0" smtClean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하여 배정</a:t>
            </a:r>
            <a:endParaRPr kumimoji="1" lang="en-US" altLang="ko-KR" sz="1600" dirty="0" smtClean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 -</a:t>
            </a:r>
            <a:r>
              <a:rPr kumimoji="1" lang="en-US" altLang="ko-KR" sz="1600" b="1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b="1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직접감독 ⇒ </a:t>
            </a:r>
            <a:r>
              <a:rPr kumimoji="1" lang="en-US" altLang="ko-KR" sz="1600" b="1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CM</a:t>
            </a:r>
            <a:r>
              <a:rPr kumimoji="1" lang="en-US" altLang="ko-KR" sz="16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권한대행 </a:t>
            </a:r>
            <a:r>
              <a:rPr kumimoji="1" lang="ko-KR" altLang="en-US" sz="1600" spc="-150" dirty="0" err="1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미적용</a:t>
            </a:r>
            <a:r>
              <a:rPr kumimoji="1" lang="en-US" altLang="ko-KR" sz="16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ko-KR" altLang="en-US" sz="1600" b="1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⇒ </a:t>
            </a:r>
            <a:r>
              <a:rPr kumimoji="1" lang="en-US" altLang="ko-KR" sz="1600" b="1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CM</a:t>
            </a:r>
            <a:r>
              <a:rPr kumimoji="1" lang="en-US" altLang="ko-KR" sz="16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권한대행 적용가능</a:t>
            </a:r>
            <a:r>
              <a:rPr kumimoji="1" lang="en-US" altLang="ko-KR" sz="16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ko-KR" altLang="en-US" sz="1600" b="1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⇒ </a:t>
            </a:r>
            <a:r>
              <a:rPr kumimoji="1" lang="en-US" altLang="ko-KR" sz="1600" b="1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CM</a:t>
            </a:r>
            <a:r>
              <a:rPr kumimoji="1" lang="en-US" altLang="ko-KR" sz="16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권한대행 적용</a:t>
            </a:r>
            <a:r>
              <a:rPr kumimoji="1" lang="en-US" altLang="ko-KR" sz="16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ko-KR" altLang="en-US" sz="16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236662" y="836712"/>
            <a:ext cx="8642350" cy="5616624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31748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95275" y="1124744"/>
            <a:ext cx="6788150" cy="590550"/>
            <a:chOff x="101" y="570"/>
            <a:chExt cx="4276" cy="372"/>
          </a:xfrm>
        </p:grpSpPr>
        <p:pic>
          <p:nvPicPr>
            <p:cNvPr id="31754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31757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758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38" name="Text Box 18"/>
              <p:cNvSpPr txBox="1">
                <a:spLocks noChangeArrowheads="1"/>
              </p:cNvSpPr>
              <p:nvPr/>
            </p:nvSpPr>
            <p:spPr bwMode="auto">
              <a:xfrm>
                <a:off x="192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5</a:t>
                </a:r>
                <a:endParaRPr kumimoji="1" lang="en-US" altLang="ko-KR" sz="22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31756" name="Text Box 19"/>
            <p:cNvSpPr txBox="1">
              <a:spLocks noChangeArrowheads="1"/>
            </p:cNvSpPr>
            <p:nvPr/>
          </p:nvSpPr>
          <p:spPr bwMode="auto">
            <a:xfrm>
              <a:off x="448" y="630"/>
              <a:ext cx="248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 dirty="0" smtClean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건설사업관리 용역평가 시행지침</a:t>
              </a:r>
              <a:endParaRPr kumimoji="1" lang="ko-KR" altLang="en-US" sz="2000" dirty="0">
                <a:solidFill>
                  <a:srgbClr val="000066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pic>
        <p:nvPicPr>
          <p:cNvPr id="31750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61959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Ⅱ</a:t>
            </a:r>
            <a:r>
              <a:rPr kumimoji="1" lang="en-US" altLang="ko-KR" sz="2800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제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  <a:cs typeface="Verdana" pitchFamily="34" charset="0"/>
              </a:rPr>
              <a:t>∙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개정 고시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(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행정규칙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)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주요내용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  <p:sp>
        <p:nvSpPr>
          <p:cNvPr id="23" name="Text Box 35"/>
          <p:cNvSpPr txBox="1">
            <a:spLocks noChangeArrowheads="1"/>
          </p:cNvSpPr>
          <p:nvPr/>
        </p:nvSpPr>
        <p:spPr bwMode="auto">
          <a:xfrm>
            <a:off x="525463" y="1844824"/>
            <a:ext cx="8653462" cy="1720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▶  건설사업관리용역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평가대상을 시공단계 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감독권한대행 건설사업관리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로 </a:t>
            </a:r>
            <a:endParaRPr kumimoji="1" lang="en-US" altLang="ko-KR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한정하고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종합평가를 위한 </a:t>
            </a:r>
            <a:r>
              <a:rPr kumimoji="1" lang="ko-KR" altLang="en-US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발주청의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 평가자료로 활용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2014-295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’14.5.23)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kumimoji="1" lang="en-US" altLang="ko-KR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300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300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  <a:endParaRPr kumimoji="1" lang="en-US" altLang="ko-KR" sz="1600" dirty="0">
              <a:solidFill>
                <a:srgbClr val="000099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>
              <a:solidFill>
                <a:srgbClr val="000000"/>
              </a:solidFill>
              <a:latin typeface="맑은 고딕"/>
              <a:ea typeface="맑은 고딕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611188" y="3212976"/>
            <a:ext cx="8137276" cy="2376264"/>
          </a:xfrm>
          <a:prstGeom prst="roundRect">
            <a:avLst>
              <a:gd name="adj" fmla="val 8074"/>
            </a:avLst>
          </a:prstGeom>
          <a:solidFill>
            <a:srgbClr val="FF0000">
              <a:alpha val="5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-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항목별 평가등급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(5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단계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)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의 점수 차등비율은 완화</a:t>
            </a:r>
            <a:r>
              <a:rPr kumimoji="1" lang="en-US" altLang="ko-KR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(20%→10%)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하되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,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중간평가 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/>
            </a:r>
            <a:b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</a:b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결과 부적격 참여기술자 교체대상을 조정</a:t>
            </a:r>
            <a:r>
              <a:rPr kumimoji="1" lang="en-US" altLang="ko-KR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(60</a:t>
            </a:r>
            <a:r>
              <a:rPr kumimoji="1" lang="ko-KR" altLang="en-US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점 →</a:t>
            </a:r>
            <a:r>
              <a:rPr kumimoji="1" lang="en-US" altLang="ko-KR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70</a:t>
            </a:r>
            <a:r>
              <a:rPr kumimoji="1" lang="ko-KR" altLang="en-US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점 미만 교체</a:t>
            </a:r>
            <a:r>
              <a:rPr kumimoji="1" lang="en-US" altLang="ko-KR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)</a:t>
            </a: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kumimoji="1" lang="en-US" altLang="ko-KR" sz="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- 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용역 기간이 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4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년 초과 시 </a:t>
            </a:r>
            <a:r>
              <a:rPr kumimoji="1" lang="ko-KR" altLang="en-US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용역업자도 </a:t>
            </a:r>
            <a:r>
              <a:rPr kumimoji="1" lang="en-US" altLang="ko-KR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3</a:t>
            </a:r>
            <a:r>
              <a:rPr kumimoji="1" lang="ko-KR" altLang="en-US" sz="1600" b="1" dirty="0" smtClean="0">
                <a:solidFill>
                  <a:srgbClr val="C00000"/>
                </a:solidFill>
                <a:latin typeface="맑은 고딕"/>
                <a:ea typeface="맑은 고딕"/>
              </a:rPr>
              <a:t>년마다 중간평가를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하도록 시행령이</a:t>
            </a:r>
            <a:b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</a:b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 개정됨에 따라 중간평가 관련 내용 수정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236662" y="836712"/>
            <a:ext cx="8642350" cy="5616624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31748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95275" y="1105694"/>
            <a:ext cx="6788150" cy="590550"/>
            <a:chOff x="101" y="570"/>
            <a:chExt cx="4276" cy="372"/>
          </a:xfrm>
        </p:grpSpPr>
        <p:pic>
          <p:nvPicPr>
            <p:cNvPr id="31754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31757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758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38" name="Text Box 18"/>
              <p:cNvSpPr txBox="1">
                <a:spLocks noChangeArrowheads="1"/>
              </p:cNvSpPr>
              <p:nvPr/>
            </p:nvSpPr>
            <p:spPr bwMode="auto">
              <a:xfrm>
                <a:off x="192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6</a:t>
                </a:r>
                <a:endParaRPr kumimoji="1" lang="en-US" altLang="ko-KR" sz="22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31756" name="Text Box 19"/>
            <p:cNvSpPr txBox="1">
              <a:spLocks noChangeArrowheads="1"/>
            </p:cNvSpPr>
            <p:nvPr/>
          </p:nvSpPr>
          <p:spPr bwMode="auto">
            <a:xfrm>
              <a:off x="448" y="630"/>
              <a:ext cx="248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 dirty="0" smtClean="0">
                  <a:solidFill>
                    <a:srgbClr val="000066"/>
                  </a:solidFill>
                  <a:latin typeface="HY견고딕" pitchFamily="18" charset="-127"/>
                  <a:ea typeface="HY견고딕" pitchFamily="18" charset="-127"/>
                </a:rPr>
                <a:t>건설기술용역 종합평가 시행지침</a:t>
              </a:r>
              <a:endParaRPr kumimoji="1" lang="ko-KR" altLang="en-US" sz="2000" dirty="0">
                <a:solidFill>
                  <a:srgbClr val="000066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pic>
        <p:nvPicPr>
          <p:cNvPr id="31750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61959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Ⅱ</a:t>
            </a:r>
            <a:r>
              <a:rPr kumimoji="1" lang="en-US" altLang="ko-KR" sz="2800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제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  <a:cs typeface="Verdana" pitchFamily="34" charset="0"/>
              </a:rPr>
              <a:t>∙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개정 고시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(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행정규칙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)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주요내용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  <p:sp>
        <p:nvSpPr>
          <p:cNvPr id="23" name="Text Box 35"/>
          <p:cNvSpPr txBox="1">
            <a:spLocks noChangeArrowheads="1"/>
          </p:cNvSpPr>
          <p:nvPr/>
        </p:nvSpPr>
        <p:spPr bwMode="auto">
          <a:xfrm>
            <a:off x="467544" y="1844824"/>
            <a:ext cx="8653462" cy="821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▶  건설기술용역업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설계용역 및 건설사업관리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에 대한 종합평가를 통해 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우수용역 업체를 양성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지원하고자 함 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2014-294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’14.5.23)</a:t>
            </a:r>
            <a:endParaRPr kumimoji="1" lang="en-US" altLang="ko-KR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1188" y="4869160"/>
            <a:ext cx="8137276" cy="584775"/>
          </a:xfrm>
          <a:prstGeom prst="rect">
            <a:avLst/>
          </a:prstGeom>
          <a:solidFill>
            <a:schemeClr val="accent1">
              <a:lumMod val="90000"/>
              <a:alpha val="18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7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 ② 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용역능력평가</a:t>
            </a:r>
            <a:endParaRPr kumimoji="1" lang="en-US" altLang="ko-KR" sz="1600" b="1" dirty="0" smtClean="0">
              <a:solidFill>
                <a:srgbClr val="000000"/>
              </a:solidFill>
            </a:endParaRPr>
          </a:p>
          <a:p>
            <a:pPr marL="7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b="1" dirty="0" smtClean="0">
                <a:solidFill>
                  <a:srgbClr val="333399">
                    <a:lumMod val="75000"/>
                  </a:srgbClr>
                </a:solidFill>
              </a:rPr>
              <a:t>    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경영능력평가 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± 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신인도 평가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가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감점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) + 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기술능력평가</a:t>
            </a:r>
            <a:endParaRPr kumimoji="1" lang="en-US" altLang="ko-KR" sz="1500" b="1" dirty="0" smtClean="0">
              <a:solidFill>
                <a:srgbClr val="333399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1188" y="2852936"/>
            <a:ext cx="8137276" cy="1846659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5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  ① </a:t>
            </a:r>
            <a:r>
              <a:rPr kumimoji="1" lang="ko-KR" altLang="en-US" sz="15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용역평가</a:t>
            </a:r>
            <a:endParaRPr kumimoji="1" lang="en-US" altLang="ko-KR" sz="1500" b="1" dirty="0" smtClean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5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1" lang="ko-KR" altLang="en-US" sz="1500" b="1" dirty="0" smtClean="0">
                <a:solidFill>
                  <a:srgbClr val="7030A0"/>
                </a:solidFill>
                <a:latin typeface="맑은 고딕" pitchFamily="50" charset="-127"/>
                <a:ea typeface="맑은 고딕" pitchFamily="50" charset="-127"/>
              </a:rPr>
              <a:t>설계용역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=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설계일반 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설계 </a:t>
            </a:r>
            <a:r>
              <a:rPr kumimoji="1" lang="ko-KR" altLang="en-US" sz="1500" b="1" dirty="0" err="1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성과품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품질 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대민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대관업무 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+ 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설계과정 충실도</a:t>
            </a: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  - </a:t>
            </a:r>
            <a:r>
              <a:rPr kumimoji="1" lang="ko-KR" altLang="en-US" sz="1500" b="1" dirty="0" smtClean="0">
                <a:solidFill>
                  <a:srgbClr val="7030A0"/>
                </a:solidFill>
                <a:latin typeface="맑은 고딕" pitchFamily="50" charset="-127"/>
                <a:ea typeface="맑은 고딕" pitchFamily="50" charset="-127"/>
              </a:rPr>
              <a:t>건설사업관리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=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용역업자 평가</a:t>
            </a:r>
            <a:r>
              <a:rPr kumimoji="1" lang="en-US" altLang="ko-KR" sz="1500" b="1" spc="-50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b="1" spc="-50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조직 및 운영체계</a:t>
            </a:r>
            <a:r>
              <a:rPr kumimoji="1" lang="en-US" altLang="ko-KR" sz="1500" b="1" spc="-50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1" lang="ko-KR" altLang="en-US" sz="1500" b="1" spc="-50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현장 업무지원체계</a:t>
            </a:r>
            <a:r>
              <a:rPr kumimoji="1" lang="en-US" altLang="ko-KR" sz="1500" b="1" spc="-50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1" lang="ko-KR" altLang="en-US" sz="1500" b="1" spc="-50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기술지원체계</a:t>
            </a:r>
            <a:r>
              <a:rPr kumimoji="1" lang="en-US" altLang="ko-KR" sz="1500" b="1" spc="-50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7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                       + 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참여기술자 평가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서류평가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현장시공상태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7200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500" b="1" dirty="0" smtClean="0">
              <a:solidFill>
                <a:srgbClr val="333399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 ☞ 업체별 용역평가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 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점수</a:t>
            </a:r>
            <a:endParaRPr kumimoji="1" lang="en-US" altLang="ko-KR" sz="1600" b="1" dirty="0" smtClean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marL="7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b="1" dirty="0" smtClean="0">
                <a:solidFill>
                  <a:srgbClr val="000000"/>
                </a:solidFill>
              </a:rPr>
              <a:t>    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{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용역실적규모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b="1" dirty="0" err="1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억원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)×</a:t>
            </a:r>
            <a:r>
              <a:rPr kumimoji="1" lang="ko-KR" altLang="en-US" sz="1500" b="1" dirty="0" err="1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용역별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용역평가점수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}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의 합 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÷ 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용역실적규모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b="1" dirty="0" err="1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억원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의 합</a:t>
            </a:r>
            <a:endParaRPr kumimoji="1" lang="ko-KR" altLang="en-US" b="1" dirty="0">
              <a:solidFill>
                <a:srgbClr val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188" y="5627340"/>
            <a:ext cx="8137276" cy="569387"/>
          </a:xfrm>
          <a:prstGeom prst="rect">
            <a:avLst/>
          </a:prstGeom>
          <a:solidFill>
            <a:srgbClr val="00FF00">
              <a:alpha val="12000"/>
            </a:srgb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7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 ③ 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맑은 고딕"/>
                <a:ea typeface="맑은 고딕"/>
              </a:rPr>
              <a:t>종합평가</a:t>
            </a:r>
            <a:endParaRPr kumimoji="1" lang="en-US" altLang="ko-KR" sz="1600" b="1" dirty="0" smtClean="0">
              <a:solidFill>
                <a:srgbClr val="000000"/>
              </a:solidFill>
              <a:latin typeface="맑은 고딕"/>
              <a:ea typeface="맑은 고딕"/>
            </a:endParaRPr>
          </a:p>
          <a:p>
            <a:pPr marL="7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400" b="1" dirty="0" smtClean="0">
                <a:solidFill>
                  <a:srgbClr val="000000"/>
                </a:solidFill>
              </a:rPr>
              <a:t>     </a:t>
            </a:r>
            <a:r>
              <a:rPr kumimoji="1" lang="en-US" altLang="ko-KR" sz="1500" b="1" spc="-90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업체별 용역평가점수</a:t>
            </a:r>
            <a:r>
              <a:rPr kumimoji="1" lang="en-US" altLang="ko-KR" sz="1500" b="1" spc="-90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×80%) + 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용역능력평가점수</a:t>
            </a:r>
            <a:r>
              <a:rPr kumimoji="1" lang="en-US" altLang="ko-KR" sz="1500" b="1" spc="-90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b="1" spc="-90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경영능력</a:t>
            </a:r>
            <a:r>
              <a:rPr kumimoji="1" lang="en-US" altLang="ko-KR" sz="1500" b="1" spc="-90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1" lang="ko-KR" altLang="en-US" sz="1500" b="1" spc="-90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신인도</a:t>
            </a:r>
            <a:r>
              <a:rPr kumimoji="1" lang="en-US" altLang="ko-KR" sz="1500" b="1" spc="-90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1" lang="ko-KR" altLang="en-US" sz="1500" b="1" spc="-90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기술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능력의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가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1" lang="ko-KR" altLang="en-US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감점</a:t>
            </a:r>
            <a:r>
              <a:rPr kumimoji="1" lang="en-US" altLang="ko-KR" sz="1500" b="1" dirty="0" smtClean="0">
                <a:solidFill>
                  <a:srgbClr val="333399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Rectangle 12"/>
          <p:cNvSpPr>
            <a:spLocks noChangeArrowheads="1"/>
          </p:cNvSpPr>
          <p:nvPr/>
        </p:nvSpPr>
        <p:spPr bwMode="auto">
          <a:xfrm>
            <a:off x="250825" y="836613"/>
            <a:ext cx="8642350" cy="53990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8676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pic>
        <p:nvPicPr>
          <p:cNvPr id="28681" name="Picture 14" descr="body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976" y="1148557"/>
            <a:ext cx="6561138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86390" y="1086644"/>
            <a:ext cx="523875" cy="573088"/>
            <a:chOff x="255" y="630"/>
            <a:chExt cx="330" cy="361"/>
          </a:xfrm>
        </p:grpSpPr>
        <p:pic>
          <p:nvPicPr>
            <p:cNvPr id="28684" name="Picture 16" descr="4-6"/>
            <p:cNvPicPr>
              <a:picLocks noChangeAspect="1" noChangeArrowheads="1"/>
            </p:cNvPicPr>
            <p:nvPr/>
          </p:nvPicPr>
          <p:blipFill>
            <a:blip r:embed="rId4" cstate="print">
              <a:lum bright="6000" contrast="12000"/>
            </a:blip>
            <a:srcRect/>
            <a:stretch>
              <a:fillRect/>
            </a:stretch>
          </p:blipFill>
          <p:spPr bwMode="auto">
            <a:xfrm>
              <a:off x="255" y="671"/>
              <a:ext cx="330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5" name="Picture 17" descr="cover0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0" y="676"/>
              <a:ext cx="150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32" name="Text Box 18"/>
            <p:cNvSpPr txBox="1">
              <a:spLocks noChangeArrowheads="1"/>
            </p:cNvSpPr>
            <p:nvPr/>
          </p:nvSpPr>
          <p:spPr bwMode="auto">
            <a:xfrm>
              <a:off x="276" y="630"/>
              <a:ext cx="110" cy="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 tIns="118800" bIns="118800"/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kumimoji="1" lang="en-US" altLang="ko-KR" sz="2200" dirty="0" smtClean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 7</a:t>
              </a:r>
              <a:endParaRPr kumimoji="1" lang="en-US" altLang="ko-KR" sz="22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28683" name="Text Box 19"/>
          <p:cNvSpPr txBox="1">
            <a:spLocks noChangeArrowheads="1"/>
          </p:cNvSpPr>
          <p:nvPr/>
        </p:nvSpPr>
        <p:spPr bwMode="auto">
          <a:xfrm>
            <a:off x="858838" y="1181894"/>
            <a:ext cx="3689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2">
              <a:schemeClr val="bg2">
                <a:alpha val="50000"/>
              </a:schemeClr>
            </a:prstShdw>
          </a:effec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000" dirty="0" smtClean="0">
                <a:solidFill>
                  <a:srgbClr val="000066"/>
                </a:solidFill>
                <a:latin typeface="HY견고딕" pitchFamily="18" charset="-127"/>
                <a:ea typeface="HY견고딕" pitchFamily="18" charset="-127"/>
              </a:rPr>
              <a:t>건설기술용역 하도급 관리지침</a:t>
            </a:r>
            <a:endParaRPr kumimoji="1" lang="ko-KR" altLang="en-US" sz="2000" dirty="0">
              <a:solidFill>
                <a:srgbClr val="0000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8678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61959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Ⅱ</a:t>
            </a:r>
            <a:r>
              <a:rPr kumimoji="1" lang="en-US" altLang="ko-KR" sz="2800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제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  <a:cs typeface="Verdana" pitchFamily="34" charset="0"/>
              </a:rPr>
              <a:t>∙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개정 고시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(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행정규칙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)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주요내용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  <p:sp>
        <p:nvSpPr>
          <p:cNvPr id="25" name="Text Box 35"/>
          <p:cNvSpPr txBox="1">
            <a:spLocks noChangeArrowheads="1"/>
          </p:cNvSpPr>
          <p:nvPr/>
        </p:nvSpPr>
        <p:spPr bwMode="auto">
          <a:xfrm>
            <a:off x="527050" y="1750484"/>
            <a:ext cx="8653463" cy="82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▶  중소 건설기술용역업체 보호 및 양성화를 위하여 하도급 관리지침 마련</a:t>
            </a:r>
            <a:endParaRPr kumimoji="1" lang="en-US" altLang="ko-KR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2014-273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’14.5.23)</a:t>
            </a:r>
            <a:endParaRPr kumimoji="1" lang="en-US" altLang="ko-KR" sz="1600" dirty="0">
              <a:solidFill>
                <a:srgbClr val="000099"/>
              </a:solidFill>
              <a:latin typeface="맑은 고딕"/>
              <a:ea typeface="맑은 고딕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611187" y="2708920"/>
            <a:ext cx="8021835" cy="3744416"/>
          </a:xfrm>
          <a:prstGeom prst="roundRect">
            <a:avLst>
              <a:gd name="adj" fmla="val 5123"/>
            </a:avLst>
          </a:prstGeom>
          <a:solidFill>
            <a:srgbClr val="FFFF00">
              <a:alpha val="15000"/>
            </a:srgbClr>
          </a:solidFill>
          <a:ln>
            <a:gradFill>
              <a:gsLst>
                <a:gs pos="0">
                  <a:schemeClr val="accent1">
                    <a:shade val="30000"/>
                    <a:satMod val="115000"/>
                    <a:alpha val="34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spc="-3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1" lang="ko-KR" altLang="en-US" sz="1600" b="1" spc="-3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일괄 하도급 및 </a:t>
            </a:r>
            <a:r>
              <a:rPr kumimoji="1" lang="en-US" altLang="ko-KR" sz="1600" b="1" spc="-3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PQ</a:t>
            </a:r>
            <a:r>
              <a:rPr kumimoji="1" lang="ko-KR" altLang="en-US" sz="1600" b="1" spc="-3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평가 대상 전문분야 일괄 하도급을 제한하고</a:t>
            </a:r>
            <a:r>
              <a:rPr kumimoji="1" lang="en-US" altLang="ko-KR" sz="1600" b="1" spc="-3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b="1" spc="-30" dirty="0" err="1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재하도급을</a:t>
            </a:r>
            <a:r>
              <a:rPr kumimoji="1" lang="ko-KR" altLang="en-US" sz="1600" b="1" spc="-3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금지</a:t>
            </a:r>
            <a:endParaRPr kumimoji="1" lang="en-US" altLang="ko-KR" sz="1600" b="1" spc="-30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kumimoji="1" lang="en-US" altLang="ko-KR" sz="600" b="1" spc="-30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중소기업자 보호를 위해 </a:t>
            </a:r>
            <a:r>
              <a:rPr kumimoji="1" lang="ko-KR" altLang="en-US" sz="1600" b="1" dirty="0" err="1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하수급인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자격요건을 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중소기업자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로 한정</a:t>
            </a:r>
            <a:endParaRPr kumimoji="1" lang="en-US" altLang="ko-KR" sz="1600" b="1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kumimoji="1" lang="en-US" altLang="ko-KR" sz="600" b="1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하도급 계약은 서면계약을 원칙으로 하고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표준하도급계약서 및 약관 사용 권장</a:t>
            </a:r>
            <a:endParaRPr kumimoji="1" lang="en-US" altLang="ko-KR" sz="1600" b="1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kumimoji="1" lang="en-US" altLang="ko-KR" sz="600" b="1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kumimoji="1" lang="ko-KR" altLang="en-US" sz="1600" b="1" spc="-5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1" lang="ko-KR" altLang="en-US" sz="1600" b="1" spc="-7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하도급계약금액이 </a:t>
            </a:r>
            <a:r>
              <a:rPr kumimoji="1" lang="ko-KR" altLang="en-US" sz="1600" b="1" spc="-70" dirty="0" err="1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도급액의</a:t>
            </a:r>
            <a:r>
              <a:rPr kumimoji="1" lang="ko-KR" altLang="en-US" sz="1600" b="1" spc="-7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en-US" altLang="ko-KR" sz="1600" b="1" spc="-7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10% </a:t>
            </a:r>
            <a:r>
              <a:rPr kumimoji="1" lang="ko-KR" altLang="en-US" sz="1600" b="1" spc="-7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또는 </a:t>
            </a:r>
            <a:r>
              <a:rPr kumimoji="1" lang="en-US" altLang="ko-KR" sz="1600" b="1" spc="-7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1" lang="ko-KR" altLang="en-US" sz="1600" b="1" spc="-70" dirty="0" err="1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천만원</a:t>
            </a:r>
            <a:r>
              <a:rPr kumimoji="1" lang="ko-KR" altLang="en-US" sz="1600" b="1" spc="-7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중 </a:t>
            </a:r>
            <a:r>
              <a:rPr kumimoji="1" lang="ko-KR" altLang="en-US" sz="1600" b="1" spc="-70" dirty="0" err="1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작은금액</a:t>
            </a:r>
            <a:r>
              <a:rPr kumimoji="1" lang="ko-KR" altLang="en-US" sz="1600" b="1" spc="-7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초과시 적정성 검토 실시</a:t>
            </a:r>
            <a:endParaRPr kumimoji="1" lang="en-US" altLang="ko-KR" sz="1600" b="1" spc="-70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kumimoji="1" lang="en-US" altLang="ko-KR" sz="600" b="1" spc="-50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1" lang="ko-KR" altLang="en-US" sz="1600" b="1" dirty="0" err="1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하도급률이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82%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를 초과하는 경우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적정성 검토 생략 가능</a:t>
            </a:r>
            <a:endParaRPr kumimoji="1" lang="en-US" altLang="ko-KR" sz="1600" b="1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kumimoji="1" lang="en-US" altLang="ko-KR" sz="600" b="1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- 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하도급대금 지급확인 및 설계변경에 따른 하도급 대금 조정 조항 마련</a:t>
            </a:r>
            <a:endParaRPr kumimoji="1" lang="en-US" altLang="ko-KR" sz="1600" b="1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600" b="1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하도급 대금 지체 시 </a:t>
            </a:r>
            <a:r>
              <a:rPr kumimoji="1" lang="ko-KR" altLang="en-US" sz="1600" b="1" dirty="0" err="1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발주청이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하도급 대금 직불</a:t>
            </a:r>
            <a:endParaRPr kumimoji="1" lang="ko-KR" altLang="en-US" sz="15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979712" y="2086509"/>
            <a:ext cx="6670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en-US" altLang="ko-KR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『</a:t>
            </a:r>
            <a:r>
              <a:rPr lang="ko-KR" altLang="en-US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건설기술진흥법</a:t>
            </a:r>
            <a:r>
              <a:rPr lang="en-US" altLang="ko-KR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』</a:t>
            </a:r>
            <a:r>
              <a:rPr lang="ko-KR" altLang="en-US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 개정 주요내용</a:t>
            </a:r>
            <a:endParaRPr lang="ko-KR" altLang="en-US" sz="28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6957" y="3889553"/>
            <a:ext cx="53158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>
              <a:defRPr/>
            </a:pPr>
            <a:r>
              <a:rPr lang="ko-KR" altLang="en-US" sz="2800" b="1" kern="0" spc="-150" dirty="0" smtClean="0">
                <a:latin typeface="맑은 고딕"/>
                <a:ea typeface="맑은 고딕"/>
              </a:rPr>
              <a:t>제∙</a:t>
            </a:r>
            <a:r>
              <a:rPr lang="ko-KR" altLang="en-US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개정 고시</a:t>
            </a:r>
            <a:r>
              <a:rPr lang="en-US" altLang="ko-KR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(</a:t>
            </a:r>
            <a:r>
              <a:rPr lang="ko-KR" altLang="en-US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행정규칙</a:t>
            </a:r>
            <a:r>
              <a:rPr lang="en-US" altLang="ko-KR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) </a:t>
            </a:r>
            <a:r>
              <a:rPr lang="ko-KR" altLang="en-US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주요내용</a:t>
            </a:r>
            <a:endParaRPr lang="ko-KR" altLang="en-US" sz="28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19" name="눈물 방울 18"/>
          <p:cNvSpPr/>
          <p:nvPr/>
        </p:nvSpPr>
        <p:spPr>
          <a:xfrm>
            <a:off x="1314931" y="2060848"/>
            <a:ext cx="720080" cy="720080"/>
          </a:xfrm>
          <a:prstGeom prst="teardrop">
            <a:avLst/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latinLnBrk="0"/>
            <a:r>
              <a:rPr lang="en-US" altLang="ko-KR" sz="2800" kern="0" dirty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latin typeface="궁서체" pitchFamily="17" charset="-127"/>
                <a:ea typeface="궁서체" pitchFamily="17" charset="-127"/>
              </a:rPr>
              <a:t>1</a:t>
            </a:r>
            <a:endParaRPr lang="ko-KR" altLang="en-US" sz="2800" kern="0" dirty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20" name="눈물 방울 19"/>
          <p:cNvSpPr/>
          <p:nvPr/>
        </p:nvSpPr>
        <p:spPr>
          <a:xfrm>
            <a:off x="1314931" y="3789040"/>
            <a:ext cx="720080" cy="720080"/>
          </a:xfrm>
          <a:prstGeom prst="teardrop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latinLnBrk="0"/>
            <a:r>
              <a:rPr lang="en-US" altLang="ko-KR" sz="2800" kern="0" dirty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latin typeface="궁서체" pitchFamily="17" charset="-127"/>
                <a:ea typeface="궁서체" pitchFamily="17" charset="-127"/>
              </a:rPr>
              <a:t>2</a:t>
            </a:r>
            <a:endParaRPr lang="ko-KR" altLang="en-US" sz="2800" kern="0" dirty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11142" y="587857"/>
            <a:ext cx="2146742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atinLnBrk="0"/>
            <a:r>
              <a:rPr lang="ko-KR" altLang="en-US" sz="4400" b="1" kern="0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목    차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12"/>
          <p:cNvSpPr>
            <a:spLocks noChangeArrowheads="1"/>
          </p:cNvSpPr>
          <p:nvPr/>
        </p:nvSpPr>
        <p:spPr bwMode="auto">
          <a:xfrm>
            <a:off x="251520" y="836712"/>
            <a:ext cx="8642350" cy="53990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9460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95275" y="1124744"/>
            <a:ext cx="6788150" cy="590550"/>
            <a:chOff x="101" y="570"/>
            <a:chExt cx="4276" cy="372"/>
          </a:xfrm>
        </p:grpSpPr>
        <p:pic>
          <p:nvPicPr>
            <p:cNvPr id="19486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19489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90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166" name="Text Box 18"/>
              <p:cNvSpPr txBox="1">
                <a:spLocks noChangeArrowheads="1"/>
              </p:cNvSpPr>
              <p:nvPr/>
            </p:nvSpPr>
            <p:spPr bwMode="auto">
              <a:xfrm>
                <a:off x="198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8</a:t>
                </a:r>
                <a:endParaRPr kumimoji="1" lang="en-US" altLang="ko-KR" sz="22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9488" name="Text Box 19"/>
            <p:cNvSpPr txBox="1">
              <a:spLocks noChangeArrowheads="1"/>
            </p:cNvSpPr>
            <p:nvPr/>
          </p:nvSpPr>
          <p:spPr bwMode="auto">
            <a:xfrm>
              <a:off x="448" y="630"/>
              <a:ext cx="350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 dirty="0" smtClean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건설기술자의 등급 및 경력인정 등에 관한 기준</a:t>
              </a:r>
              <a:endParaRPr kumimoji="1" lang="ko-KR" altLang="en-US" sz="2000" dirty="0">
                <a:solidFill>
                  <a:srgbClr val="000066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pic>
        <p:nvPicPr>
          <p:cNvPr id="19462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488950" y="1844824"/>
            <a:ext cx="8653463" cy="4508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▶  건설기술자 통합 및 등급체계 개선 </a:t>
            </a:r>
            <a:r>
              <a:rPr kumimoji="1" lang="en-US" altLang="ko-KR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고시 제</a:t>
            </a:r>
            <a:r>
              <a:rPr kumimoji="1" lang="en-US" altLang="ko-KR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2014-288</a:t>
            </a:r>
            <a:r>
              <a:rPr kumimoji="1" lang="ko-KR" altLang="en-US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</a:t>
            </a:r>
            <a:r>
              <a:rPr kumimoji="1" lang="en-US" altLang="ko-KR" sz="15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 ’14.5.23)</a:t>
            </a: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역량지수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(ICEC)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에 의한 등급산정 기준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: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경력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(40%)+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자격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(40%)+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학력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(20%)+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교육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(3%)</a:t>
            </a: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600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r>
              <a:rPr kumimoji="1"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kumimoji="1" lang="ko-KR" altLang="en-US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교육은 </a:t>
            </a:r>
            <a:r>
              <a:rPr kumimoji="1"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35</a:t>
            </a:r>
            <a:r>
              <a:rPr kumimoji="1" lang="ko-KR" altLang="en-US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시간 기준 </a:t>
            </a:r>
            <a:r>
              <a:rPr kumimoji="1"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1" lang="ko-KR" altLang="en-US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점씩 </a:t>
            </a:r>
            <a:r>
              <a:rPr kumimoji="1" lang="en-US" altLang="ko-KR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1" lang="ko-KR" altLang="en-US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점까지 가점하고 석</a:t>
            </a:r>
            <a:r>
              <a:rPr kumimoji="1" lang="ko-KR" altLang="en-US" sz="1400" dirty="0" smtClean="0">
                <a:solidFill>
                  <a:srgbClr val="FF0000"/>
                </a:solidFill>
                <a:latin typeface="맑은 고딕"/>
                <a:ea typeface="맑은 고딕"/>
              </a:rPr>
              <a:t>∙박사 학위 취득자 가점</a:t>
            </a:r>
            <a:r>
              <a:rPr kumimoji="1" lang="en-US" altLang="ko-KR" sz="1400" dirty="0" smtClean="0">
                <a:solidFill>
                  <a:srgbClr val="FF0000"/>
                </a:solidFill>
                <a:latin typeface="맑은 고딕"/>
                <a:ea typeface="맑은 고딕"/>
              </a:rPr>
              <a:t>(1.5</a:t>
            </a:r>
            <a:r>
              <a:rPr kumimoji="1" lang="ko-KR" altLang="en-US" sz="1400" dirty="0" smtClean="0">
                <a:solidFill>
                  <a:srgbClr val="FF0000"/>
                </a:solidFill>
                <a:latin typeface="맑은 고딕"/>
                <a:ea typeface="맑은 고딕"/>
              </a:rPr>
              <a:t>점</a:t>
            </a:r>
            <a:r>
              <a:rPr kumimoji="1" lang="en-US" altLang="ko-KR" sz="1400" dirty="0" smtClean="0">
                <a:solidFill>
                  <a:srgbClr val="FF0000"/>
                </a:solidFill>
                <a:latin typeface="맑은 고딕"/>
                <a:ea typeface="맑은 고딕"/>
              </a:rPr>
              <a:t>, 3</a:t>
            </a:r>
            <a:r>
              <a:rPr kumimoji="1" lang="ko-KR" altLang="en-US" sz="1400" dirty="0" smtClean="0">
                <a:solidFill>
                  <a:srgbClr val="FF0000"/>
                </a:solidFill>
                <a:latin typeface="맑은 고딕"/>
                <a:ea typeface="맑은 고딕"/>
              </a:rPr>
              <a:t>점</a:t>
            </a:r>
            <a:r>
              <a:rPr kumimoji="1" lang="en-US" altLang="ko-KR" sz="1400" dirty="0" smtClean="0">
                <a:solidFill>
                  <a:srgbClr val="FF0000"/>
                </a:solidFill>
                <a:latin typeface="맑은 고딕"/>
                <a:ea typeface="맑은 고딕"/>
              </a:rPr>
              <a:t>)</a:t>
            </a:r>
            <a:endParaRPr kumimoji="1" lang="en-US" altLang="ko-KR" sz="1400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4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(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영 제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42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조제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항 별표 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kumimoji="1" lang="ko-KR" altLang="en-US" sz="14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에 따른 교육을 종합 또는 전문교육기관에서 이수한 교육훈련에 한함</a:t>
            </a:r>
            <a:r>
              <a:rPr kumimoji="1" lang="en-US" altLang="ko-KR" sz="14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600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14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r>
              <a:rPr kumimoji="1" lang="en-US" altLang="ko-KR" sz="1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참고</a:t>
            </a:r>
            <a:r>
              <a:rPr kumimoji="1" lang="en-US" altLang="ko-KR" sz="1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  </a:t>
            </a:r>
            <a:r>
              <a:rPr kumimoji="1" lang="ko-KR" altLang="en-US" sz="14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건설기술자 등급 지수 개정 협의 중</a:t>
            </a:r>
            <a:endParaRPr kumimoji="1" lang="en-US" altLang="ko-KR" sz="16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6" name="표 25"/>
          <p:cNvGraphicFramePr>
            <a:graphicFrameLocks noGrp="1"/>
          </p:cNvGraphicFramePr>
          <p:nvPr/>
        </p:nvGraphicFramePr>
        <p:xfrm>
          <a:off x="1115616" y="2852936"/>
          <a:ext cx="7128792" cy="23042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1944216"/>
                <a:gridCol w="1944216"/>
                <a:gridCol w="1944216"/>
              </a:tblGrid>
              <a:tr h="491377">
                <a:tc>
                  <a:txBody>
                    <a:bodyPr/>
                    <a:lstStyle/>
                    <a:p>
                      <a:pPr algn="l" fontAlgn="ctr">
                        <a:lnSpc>
                          <a:spcPts val="1440"/>
                        </a:lnSpc>
                      </a:pPr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                   구분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한양신명조"/>
                        </a:rPr>
                        <a:t/>
                      </a:r>
                      <a:b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latin typeface="한양신명조"/>
                        </a:rPr>
                      </a:br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기술등급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1">
                        <a:lumMod val="75000"/>
                        <a:alpha val="3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설계</a:t>
                      </a:r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</a:rPr>
                        <a:t>․</a:t>
                      </a: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시공 등의 업무를</a:t>
                      </a:r>
                      <a:endParaRPr lang="en-US" altLang="ko-KR" sz="13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수행하는 건설기술자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  <a:alpha val="3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품질관리업무를</a:t>
                      </a:r>
                    </a:p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수행하는 건설기술자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  <a:alpha val="3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건설사업관리업무를</a:t>
                      </a:r>
                    </a:p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chemeClr val="tx1"/>
                          </a:solidFill>
                        </a:rPr>
                        <a:t>수행하는 건설기술자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  <a:alpha val="33000"/>
                      </a:schemeClr>
                    </a:solidFill>
                  </a:tcPr>
                </a:tc>
              </a:tr>
              <a:tr h="453220"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err="1" smtClean="0">
                          <a:solidFill>
                            <a:srgbClr val="002060"/>
                          </a:solidFill>
                        </a:rPr>
                        <a:t>특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     급</a:t>
                      </a:r>
                      <a:endParaRPr lang="en-US" altLang="ko-KR" sz="1300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기 술 자</a:t>
                      </a:r>
                      <a:endParaRPr lang="ko-KR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역량지수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75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점 이상</a:t>
                      </a:r>
                      <a:endParaRPr lang="ko-KR" altLang="en-US" sz="13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좌   동</a:t>
                      </a:r>
                      <a:endParaRPr lang="ko-KR" altLang="en-US" sz="13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역량지수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80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점 이상</a:t>
                      </a:r>
                      <a:endParaRPr lang="ko-KR" altLang="en-US" sz="13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  <a:alpha val="43000"/>
                      </a:schemeClr>
                    </a:solidFill>
                  </a:tcPr>
                </a:tc>
              </a:tr>
              <a:tr h="453220"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고     급</a:t>
                      </a:r>
                      <a:endParaRPr lang="en-US" altLang="ko-KR" sz="1300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기 술 자</a:t>
                      </a:r>
                      <a:endParaRPr lang="ko-KR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역량지수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75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점 미만</a:t>
                      </a:r>
                    </a:p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  <a:latin typeface="서울한강체 L" pitchFamily="18" charset="-127"/>
                          <a:ea typeface="서울한강체 L" pitchFamily="18" charset="-127"/>
                        </a:rPr>
                        <a:t>～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65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점 이상</a:t>
                      </a:r>
                      <a:endParaRPr lang="ko-KR" altLang="en-US" sz="13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좌   동</a:t>
                      </a:r>
                      <a:endParaRPr lang="ko-KR" altLang="en-US" sz="13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역량지수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80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점 미만</a:t>
                      </a:r>
                    </a:p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  <a:latin typeface="서울한강체 L" pitchFamily="18" charset="-127"/>
                          <a:ea typeface="서울한강체 L" pitchFamily="18" charset="-127"/>
                        </a:rPr>
                        <a:t>～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70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점 이상</a:t>
                      </a:r>
                      <a:endParaRPr lang="ko-KR" altLang="en-US" sz="13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  <a:alpha val="43000"/>
                      </a:schemeClr>
                    </a:solidFill>
                  </a:tcPr>
                </a:tc>
              </a:tr>
              <a:tr h="453220"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중     급</a:t>
                      </a:r>
                      <a:endParaRPr lang="en-US" altLang="ko-KR" sz="1300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기 술 자</a:t>
                      </a:r>
                      <a:endParaRPr lang="ko-KR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역량지수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65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점 미만</a:t>
                      </a:r>
                    </a:p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  <a:latin typeface="서울한강체 L" pitchFamily="18" charset="-127"/>
                          <a:ea typeface="서울한강체 L" pitchFamily="18" charset="-127"/>
                        </a:rPr>
                        <a:t>～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55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점 이상</a:t>
                      </a:r>
                      <a:endParaRPr lang="ko-KR" altLang="en-US" sz="13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좌   동</a:t>
                      </a:r>
                      <a:endParaRPr lang="ko-KR" altLang="en-US" sz="13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역량지수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70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점 미만</a:t>
                      </a:r>
                    </a:p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  <a:latin typeface="서울한강체 L" pitchFamily="18" charset="-127"/>
                          <a:ea typeface="서울한강체 L" pitchFamily="18" charset="-127"/>
                        </a:rPr>
                        <a:t>～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60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점 이상</a:t>
                      </a:r>
                      <a:endParaRPr lang="ko-KR" altLang="en-US" sz="13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  <a:alpha val="43000"/>
                      </a:schemeClr>
                    </a:solidFill>
                  </a:tcPr>
                </a:tc>
              </a:tr>
              <a:tr h="453220"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초     급</a:t>
                      </a:r>
                      <a:endParaRPr lang="en-US" altLang="ko-KR" sz="1300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기 술 자</a:t>
                      </a:r>
                      <a:endParaRPr lang="ko-KR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역량지수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55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점 미만</a:t>
                      </a:r>
                    </a:p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  <a:latin typeface="서울한강체 L" pitchFamily="18" charset="-127"/>
                          <a:ea typeface="서울한강체 L" pitchFamily="18" charset="-127"/>
                        </a:rPr>
                        <a:t>～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35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점 이상</a:t>
                      </a:r>
                      <a:endParaRPr lang="ko-KR" altLang="en-US" sz="13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좌   동</a:t>
                      </a:r>
                      <a:endParaRPr lang="ko-KR" altLang="en-US" sz="13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  <a:alpha val="4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역량지수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60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점 미만</a:t>
                      </a:r>
                    </a:p>
                    <a:p>
                      <a:pPr algn="ctr" latinLnBrk="1">
                        <a:lnSpc>
                          <a:spcPts val="1280"/>
                        </a:lnSpc>
                      </a:pP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  <a:latin typeface="서울한강체 L" pitchFamily="18" charset="-127"/>
                          <a:ea typeface="서울한강체 L" pitchFamily="18" charset="-127"/>
                        </a:rPr>
                        <a:t>～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altLang="ko-KR" sz="1300" b="1" dirty="0" smtClean="0">
                          <a:solidFill>
                            <a:srgbClr val="002060"/>
                          </a:solidFill>
                        </a:rPr>
                        <a:t>40</a:t>
                      </a:r>
                      <a:r>
                        <a:rPr lang="ko-KR" altLang="en-US" sz="1300" b="1" dirty="0" smtClean="0">
                          <a:solidFill>
                            <a:srgbClr val="002060"/>
                          </a:solidFill>
                        </a:rPr>
                        <a:t>점 이상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  <a:alpha val="43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7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61959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Ⅱ</a:t>
            </a:r>
            <a:r>
              <a:rPr kumimoji="1" lang="en-US" altLang="ko-KR" sz="2800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제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  <a:cs typeface="Verdana" pitchFamily="34" charset="0"/>
              </a:rPr>
              <a:t>∙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개정 고시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(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행정규칙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)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주요내용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12"/>
          <p:cNvSpPr>
            <a:spLocks noChangeArrowheads="1"/>
          </p:cNvSpPr>
          <p:nvPr/>
        </p:nvSpPr>
        <p:spPr bwMode="auto">
          <a:xfrm>
            <a:off x="251520" y="836712"/>
            <a:ext cx="8642350" cy="53990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9460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95275" y="1124744"/>
            <a:ext cx="6788150" cy="590550"/>
            <a:chOff x="101" y="570"/>
            <a:chExt cx="4276" cy="372"/>
          </a:xfrm>
        </p:grpSpPr>
        <p:pic>
          <p:nvPicPr>
            <p:cNvPr id="19486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19489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90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166" name="Text Box 18"/>
              <p:cNvSpPr txBox="1">
                <a:spLocks noChangeArrowheads="1"/>
              </p:cNvSpPr>
              <p:nvPr/>
            </p:nvSpPr>
            <p:spPr bwMode="auto">
              <a:xfrm>
                <a:off x="190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smtClean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9</a:t>
                </a:r>
                <a:endParaRPr kumimoji="1" lang="en-US" altLang="ko-KR" sz="22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9488" name="Text Box 19"/>
            <p:cNvSpPr txBox="1">
              <a:spLocks noChangeArrowheads="1"/>
            </p:cNvSpPr>
            <p:nvPr/>
          </p:nvSpPr>
          <p:spPr bwMode="auto">
            <a:xfrm>
              <a:off x="448" y="630"/>
              <a:ext cx="361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 dirty="0" smtClean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건설기술인력 교육훈련의 방법 및 이수인정 기준</a:t>
              </a:r>
            </a:p>
          </p:txBody>
        </p:sp>
      </p:grpSp>
      <p:pic>
        <p:nvPicPr>
          <p:cNvPr id="19462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488950" y="1844824"/>
            <a:ext cx="8653463" cy="587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▶  건설기술자 통합에 따른 교육 방법 및 이수 기준 개선 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고시 제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2014-287</a:t>
            </a:r>
            <a:r>
              <a:rPr kumimoji="1" lang="ko-KR" altLang="en-US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</a:t>
            </a:r>
            <a:r>
              <a:rPr kumimoji="1" lang="en-US" altLang="ko-KR" sz="1500" spc="-8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 ’14.5.23)</a:t>
            </a:r>
            <a:endParaRPr kumimoji="1" lang="ko-KR" altLang="en-US" sz="1500" spc="-80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5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61959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Ⅱ</a:t>
            </a:r>
            <a:r>
              <a:rPr kumimoji="1" lang="en-US" altLang="ko-KR" sz="2800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제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  <a:cs typeface="Verdana" pitchFamily="34" charset="0"/>
              </a:rPr>
              <a:t>∙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개정 고시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(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행정규칙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) 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주요내용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611188" y="2708920"/>
            <a:ext cx="8137276" cy="3744416"/>
          </a:xfrm>
          <a:prstGeom prst="roundRect">
            <a:avLst>
              <a:gd name="adj" fmla="val 5558"/>
            </a:avLst>
          </a:prstGeom>
          <a:solidFill>
            <a:srgbClr val="FF0000">
              <a:alpha val="5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최초교육의 이수시기 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: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설계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·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시공 등에 처음 참여하기 전에 교육을 이수토록 함</a:t>
            </a:r>
            <a:endParaRPr kumimoji="1" lang="en-US" altLang="ko-KR" sz="1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kumimoji="1" lang="ko-KR" altLang="en-US" sz="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최초교육 </a:t>
            </a:r>
            <a:r>
              <a:rPr kumimoji="1" lang="ko-KR" altLang="en-US" sz="1600" b="1" dirty="0" err="1" smtClean="0">
                <a:solidFill>
                  <a:srgbClr val="002060"/>
                </a:solidFill>
                <a:latin typeface="맑은 고딕"/>
                <a:ea typeface="맑은 고딕"/>
              </a:rPr>
              <a:t>미이수자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이수 유예기간 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: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시행일로부터 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3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년 이내</a:t>
            </a:r>
            <a:endParaRPr kumimoji="1" lang="en-US" altLang="ko-KR" sz="1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kumimoji="1" lang="en-US" altLang="ko-KR" sz="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승급교육 이수시기 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: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자격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․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학력 및 경력 등 요건이 충족된 이후 이수토록 명확화</a:t>
            </a:r>
            <a:endParaRPr kumimoji="1" lang="en-US" altLang="ko-KR" sz="1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kumimoji="1" lang="en-US" altLang="ko-KR" sz="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2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단계 이상 승급이 가능한 경우 승급교육은 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1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회만 이수토록 규정 신설</a:t>
            </a: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6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특급기술자 전문교육은 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35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시간 또는 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90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학점을 이수토록 개선</a:t>
            </a:r>
            <a:endParaRPr kumimoji="1" lang="en-US" altLang="ko-KR" sz="1400" b="1" dirty="0" smtClean="0">
              <a:solidFill>
                <a:srgbClr val="C0000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kumimoji="1" lang="en-US" altLang="ko-KR" sz="600" b="1" dirty="0" smtClean="0">
              <a:solidFill>
                <a:srgbClr val="C00000"/>
              </a:solidFill>
              <a:latin typeface="맑은 고딕"/>
              <a:ea typeface="맑은 고딕"/>
            </a:endParaRPr>
          </a:p>
          <a:p>
            <a:pPr marL="72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고시 시행일 이전 종전 규정에 따른 특급기술자 </a:t>
            </a:r>
            <a:r>
              <a:rPr kumimoji="1" lang="ko-KR" altLang="en-US" sz="1600" b="1" dirty="0" err="1" smtClean="0">
                <a:solidFill>
                  <a:srgbClr val="002060"/>
                </a:solidFill>
                <a:latin typeface="맑은 고딕"/>
                <a:ea typeface="맑은 고딕"/>
              </a:rPr>
              <a:t>계속교육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</a:t>
            </a:r>
            <a:r>
              <a:rPr kumimoji="1" lang="ko-KR" altLang="en-US" sz="1600" b="1" dirty="0" err="1" smtClean="0">
                <a:solidFill>
                  <a:srgbClr val="002060"/>
                </a:solidFill>
                <a:latin typeface="맑은 고딕"/>
                <a:ea typeface="맑은 고딕"/>
              </a:rPr>
              <a:t>미이수자는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고시 시행일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/>
            </a:r>
            <a:b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</a:b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   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로부터 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1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년 이내에 전문교육 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35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시간 또는 </a:t>
            </a:r>
            <a:r>
              <a:rPr kumimoji="1" lang="en-US" altLang="ko-KR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90</a:t>
            </a:r>
            <a:r>
              <a:rPr kumimoji="1" lang="ko-KR" altLang="en-US" sz="16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학점 이상을 취득하여야 함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5"/>
          <p:cNvGrpSpPr/>
          <p:nvPr/>
        </p:nvGrpSpPr>
        <p:grpSpPr>
          <a:xfrm>
            <a:off x="357158" y="1785926"/>
            <a:ext cx="8429682" cy="2974986"/>
            <a:chOff x="1042988" y="1511309"/>
            <a:chExt cx="2016125" cy="1809742"/>
          </a:xfrm>
        </p:grpSpPr>
        <p:sp>
          <p:nvSpPr>
            <p:cNvPr id="58893" name="AutoShape 525"/>
            <p:cNvSpPr>
              <a:spLocks noChangeArrowheads="1"/>
            </p:cNvSpPr>
            <p:nvPr/>
          </p:nvSpPr>
          <p:spPr bwMode="auto">
            <a:xfrm>
              <a:off x="1042988" y="2887663"/>
              <a:ext cx="2016125" cy="4333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tx1">
                    <a:gamma/>
                    <a:tint val="57647"/>
                    <a:invGamma/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58894" name="AutoShape 526"/>
            <p:cNvSpPr>
              <a:spLocks noChangeArrowheads="1"/>
            </p:cNvSpPr>
            <p:nvPr/>
          </p:nvSpPr>
          <p:spPr bwMode="auto">
            <a:xfrm>
              <a:off x="1050421" y="1511309"/>
              <a:ext cx="1990093" cy="1474788"/>
            </a:xfrm>
            <a:prstGeom prst="roundRect">
              <a:avLst>
                <a:gd name="adj" fmla="val 11764"/>
              </a:avLst>
            </a:prstGeom>
            <a:gradFill rotWithShape="1">
              <a:gsLst>
                <a:gs pos="0">
                  <a:srgbClr val="D8ECEB">
                    <a:gamma/>
                    <a:tint val="0"/>
                    <a:invGamma/>
                  </a:srgbClr>
                </a:gs>
                <a:gs pos="100000">
                  <a:srgbClr val="D8ECEB"/>
                </a:gs>
              </a:gsLst>
              <a:lin ang="5400000" scaled="1"/>
            </a:gradFill>
            <a:ln w="9525" algn="ctr">
              <a:solidFill>
                <a:srgbClr val="008080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58895" name="AutoShape 527"/>
            <p:cNvSpPr>
              <a:spLocks noChangeArrowheads="1"/>
            </p:cNvSpPr>
            <p:nvPr/>
          </p:nvSpPr>
          <p:spPr bwMode="auto">
            <a:xfrm>
              <a:off x="1060074" y="1976412"/>
              <a:ext cx="1973434" cy="447496"/>
            </a:xfrm>
            <a:prstGeom prst="roundRect">
              <a:avLst>
                <a:gd name="adj" fmla="val 15806"/>
              </a:avLst>
            </a:prstGeom>
            <a:gradFill rotWithShape="1">
              <a:gsLst>
                <a:gs pos="0">
                  <a:srgbClr val="38C8C5">
                    <a:gamma/>
                    <a:shade val="46275"/>
                    <a:invGamma/>
                  </a:srgbClr>
                </a:gs>
                <a:gs pos="100000">
                  <a:srgbClr val="38C8C5">
                    <a:alpha val="64999"/>
                  </a:srgbClr>
                </a:gs>
              </a:gsLst>
              <a:lin ang="5400000" scaled="1"/>
            </a:gradFill>
            <a:ln w="19050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3500" b="1" cap="all" spc="-200" dirty="0" smtClean="0">
                  <a:ln w="0"/>
                  <a:solidFill>
                    <a:srgbClr val="FFFFFF"/>
                  </a:solidFill>
                  <a:effectLst>
                    <a:reflection blurRad="12700" stA="50000" endPos="50000" dist="5000" dir="5400000" sy="-100000" rotWithShape="0"/>
                  </a:effectLst>
                  <a:latin typeface="맑은 고딕"/>
                  <a:ea typeface="맑은 고딕"/>
                </a:rPr>
                <a:t>Ⅱ.</a:t>
              </a:r>
              <a:r>
                <a:rPr lang="ko-KR" altLang="en-US" sz="3500" b="1" cap="all" spc="-200" dirty="0" smtClean="0">
                  <a:ln w="0"/>
                  <a:solidFill>
                    <a:srgbClr val="FFFFFF"/>
                  </a:solidFill>
                  <a:effectLst>
                    <a:reflection blurRad="12700" stA="50000" endPos="50000" dist="5000" dir="5400000" sy="-100000" rotWithShape="0"/>
                  </a:effectLst>
                  <a:latin typeface="맑은 고딕"/>
                  <a:ea typeface="맑은 고딕"/>
                </a:rPr>
                <a:t> </a:t>
              </a:r>
              <a:r>
                <a:rPr lang="ko-KR" altLang="en-US" sz="3500" spc="-200" dirty="0" smtClean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rPr>
                <a:t>건설기술용역업</a:t>
              </a:r>
              <a:r>
                <a:rPr lang="en-US" altLang="ko-KR" sz="3500" spc="-200" dirty="0" smtClean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ko-KR" altLang="en-US" sz="3500" spc="-200" dirty="0" smtClean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rPr>
                <a:t>등록 및 실적관리 안내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187992" y="1643050"/>
            <a:ext cx="6670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건설기술용역「 종합정보관리 시스템」구성개요</a:t>
            </a:r>
            <a:endParaRPr lang="ko-KR" altLang="en-US" sz="28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6957" y="3127663"/>
            <a:ext cx="5708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건설기술용역</a:t>
            </a:r>
            <a:r>
              <a:rPr lang="en-US" altLang="ko-KR" sz="28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『</a:t>
            </a:r>
            <a:r>
              <a:rPr lang="ko-KR" altLang="en-US" sz="28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등록</a:t>
            </a:r>
            <a:r>
              <a:rPr lang="en-US" altLang="ko-KR" sz="28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』</a:t>
            </a:r>
            <a:r>
              <a:rPr lang="ko-KR" altLang="en-US" sz="28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관리 시스템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05922" y="4429132"/>
            <a:ext cx="5708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건설기술용역</a:t>
            </a:r>
            <a:r>
              <a:rPr lang="en-US" altLang="ko-KR" sz="28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『</a:t>
            </a:r>
            <a:r>
              <a:rPr lang="ko-KR" altLang="en-US" sz="28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실적</a:t>
            </a:r>
            <a:r>
              <a:rPr lang="en-US" altLang="ko-KR" sz="28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』</a:t>
            </a:r>
            <a:r>
              <a:rPr lang="ko-KR" altLang="en-US" sz="28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관리 시스템</a:t>
            </a:r>
          </a:p>
        </p:txBody>
      </p:sp>
      <p:sp>
        <p:nvSpPr>
          <p:cNvPr id="19" name="눈물 방울 18"/>
          <p:cNvSpPr/>
          <p:nvPr/>
        </p:nvSpPr>
        <p:spPr>
          <a:xfrm>
            <a:off x="1314931" y="1727991"/>
            <a:ext cx="720080" cy="720080"/>
          </a:xfrm>
          <a:prstGeom prst="teardrop">
            <a:avLst/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latinLnBrk="0"/>
            <a:r>
              <a:rPr lang="en-US" altLang="ko-KR" sz="2800" kern="0" dirty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latin typeface="궁서체" pitchFamily="17" charset="-127"/>
                <a:ea typeface="궁서체" pitchFamily="17" charset="-127"/>
              </a:rPr>
              <a:t>1</a:t>
            </a:r>
            <a:endParaRPr lang="ko-KR" altLang="en-US" sz="2800" kern="0" dirty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20" name="눈물 방울 19"/>
          <p:cNvSpPr/>
          <p:nvPr/>
        </p:nvSpPr>
        <p:spPr>
          <a:xfrm>
            <a:off x="1314931" y="3146257"/>
            <a:ext cx="720080" cy="720080"/>
          </a:xfrm>
          <a:prstGeom prst="teardrop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latinLnBrk="0"/>
            <a:r>
              <a:rPr lang="en-US" altLang="ko-KR" sz="2800" kern="0" dirty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latin typeface="궁서체" pitchFamily="17" charset="-127"/>
                <a:ea typeface="궁서체" pitchFamily="17" charset="-127"/>
              </a:rPr>
              <a:t>2</a:t>
            </a:r>
            <a:endParaRPr lang="ko-KR" altLang="en-US" sz="2800" kern="0" dirty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21" name="눈물 방울 20"/>
          <p:cNvSpPr/>
          <p:nvPr/>
        </p:nvSpPr>
        <p:spPr>
          <a:xfrm>
            <a:off x="1314931" y="4433122"/>
            <a:ext cx="720080" cy="720080"/>
          </a:xfrm>
          <a:prstGeom prst="teardrop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latinLnBrk="0"/>
            <a:r>
              <a:rPr lang="en-US" altLang="ko-KR" sz="2800" kern="0" dirty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latin typeface="궁서체" pitchFamily="17" charset="-127"/>
                <a:ea typeface="궁서체" pitchFamily="17" charset="-127"/>
              </a:rPr>
              <a:t>3</a:t>
            </a:r>
            <a:endParaRPr lang="ko-KR" altLang="en-US" sz="2800" kern="0" dirty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11142" y="587857"/>
            <a:ext cx="2146742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atinLnBrk="0"/>
            <a:r>
              <a:rPr lang="ko-KR" altLang="en-US" sz="4400" b="1" kern="0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목    차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5"/>
          <p:cNvGrpSpPr/>
          <p:nvPr/>
        </p:nvGrpSpPr>
        <p:grpSpPr>
          <a:xfrm>
            <a:off x="357158" y="1785926"/>
            <a:ext cx="8429682" cy="2974986"/>
            <a:chOff x="1042988" y="1511309"/>
            <a:chExt cx="2016125" cy="1809742"/>
          </a:xfrm>
        </p:grpSpPr>
        <p:sp>
          <p:nvSpPr>
            <p:cNvPr id="9" name="AutoShape 525"/>
            <p:cNvSpPr>
              <a:spLocks noChangeArrowheads="1"/>
            </p:cNvSpPr>
            <p:nvPr/>
          </p:nvSpPr>
          <p:spPr bwMode="auto">
            <a:xfrm>
              <a:off x="1042988" y="2887663"/>
              <a:ext cx="2016125" cy="4333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alpha val="50000"/>
                  </a:schemeClr>
                </a:gs>
                <a:gs pos="100000">
                  <a:schemeClr val="tx1">
                    <a:gamma/>
                    <a:tint val="57647"/>
                    <a:invGamma/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14" name="AutoShape 526"/>
            <p:cNvSpPr>
              <a:spLocks noChangeArrowheads="1"/>
            </p:cNvSpPr>
            <p:nvPr/>
          </p:nvSpPr>
          <p:spPr bwMode="auto">
            <a:xfrm>
              <a:off x="1050421" y="1511309"/>
              <a:ext cx="1990093" cy="1474788"/>
            </a:xfrm>
            <a:prstGeom prst="roundRect">
              <a:avLst>
                <a:gd name="adj" fmla="val 11764"/>
              </a:avLst>
            </a:prstGeom>
            <a:gradFill rotWithShape="1">
              <a:gsLst>
                <a:gs pos="0">
                  <a:srgbClr val="D8ECEB">
                    <a:gamma/>
                    <a:tint val="0"/>
                    <a:invGamma/>
                  </a:srgb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5400000" scaled="1"/>
            </a:gradFill>
            <a:ln w="9525" algn="ctr">
              <a:solidFill>
                <a:srgbClr val="008080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srgbClr val="000000"/>
                </a:solidFill>
                <a:latin typeface="굴림" charset="-127"/>
                <a:ea typeface="굴림" charset="-127"/>
              </a:endParaRPr>
            </a:p>
          </p:txBody>
        </p:sp>
        <p:sp>
          <p:nvSpPr>
            <p:cNvPr id="15" name="AutoShape 527"/>
            <p:cNvSpPr>
              <a:spLocks noChangeArrowheads="1"/>
            </p:cNvSpPr>
            <p:nvPr/>
          </p:nvSpPr>
          <p:spPr bwMode="auto">
            <a:xfrm>
              <a:off x="1055518" y="1728595"/>
              <a:ext cx="1981954" cy="782228"/>
            </a:xfrm>
            <a:prstGeom prst="roundRect">
              <a:avLst>
                <a:gd name="adj" fmla="val 15806"/>
              </a:avLst>
            </a:prstGeom>
            <a:gradFill rotWithShape="1">
              <a:gsLst>
                <a:gs pos="0">
                  <a:srgbClr val="00B0F0"/>
                </a:gs>
                <a:gs pos="100000">
                  <a:srgbClr val="00B0F0">
                    <a:alpha val="65000"/>
                  </a:srgbClr>
                </a:gs>
              </a:gsLst>
              <a:lin ang="5400000" scaled="1"/>
            </a:gradFill>
            <a:ln w="19050" algn="ctr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ko-KR" sz="3500" b="1" cap="all" dirty="0">
                  <a:ln w="0"/>
                  <a:solidFill>
                    <a:srgbClr val="FFFF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맑은 고딕"/>
                  <a:ea typeface="맑은 고딕"/>
                </a:rPr>
                <a:t>Ⅰ</a:t>
              </a:r>
              <a:r>
                <a:rPr lang="ko-KR" altLang="en-US" sz="3500" b="1" cap="all" dirty="0">
                  <a:ln w="0"/>
                  <a:solidFill>
                    <a:srgbClr val="FFFF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맑은 고딕"/>
                  <a:ea typeface="맑은 고딕"/>
                </a:rPr>
                <a:t> </a:t>
              </a:r>
              <a:r>
                <a:rPr lang="ko-KR" altLang="en-US" sz="3500" dirty="0" smtClean="0">
                  <a:solidFill>
                    <a:srgbClr val="FFFF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HY헤드라인M" pitchFamily="18" charset="-127"/>
                  <a:ea typeface="HY헤드라인M" pitchFamily="18" charset="-127"/>
                </a:rPr>
                <a:t>건설기술용역「종합정보관리 시스템」 </a:t>
              </a:r>
              <a:endParaRPr lang="en-US" altLang="ko-KR" sz="3500" dirty="0" smtClean="0">
                <a:solidFill>
                  <a:srgbClr val="FFFFFF"/>
                </a:solidFill>
                <a:effectLst>
                  <a:reflection blurRad="6350" stA="55000" endA="300" endPos="45500" dir="5400000" sy="-100000" algn="bl" rotWithShape="0"/>
                </a:effectLst>
                <a:latin typeface="HY헤드라인M" pitchFamily="18" charset="-127"/>
                <a:ea typeface="HY헤드라인M" pitchFamily="18" charset="-127"/>
              </a:endParaRPr>
            </a:p>
            <a:p>
              <a:r>
                <a:rPr lang="en-US" altLang="ko-KR" sz="3500" dirty="0" smtClean="0">
                  <a:solidFill>
                    <a:srgbClr val="FFFF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HY헤드라인M" pitchFamily="18" charset="-127"/>
                  <a:ea typeface="HY헤드라인M" pitchFamily="18" charset="-127"/>
                </a:rPr>
                <a:t>    </a:t>
              </a:r>
              <a:r>
                <a:rPr lang="ko-KR" altLang="en-US" sz="3500" dirty="0" smtClean="0">
                  <a:solidFill>
                    <a:srgbClr val="FFFF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HY헤드라인M" pitchFamily="18" charset="-127"/>
                  <a:ea typeface="HY헤드라인M" pitchFamily="18" charset="-127"/>
                </a:rPr>
                <a:t>구성개요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AutoShape 82"/>
          <p:cNvSpPr>
            <a:spLocks noChangeArrowheads="1"/>
          </p:cNvSpPr>
          <p:nvPr/>
        </p:nvSpPr>
        <p:spPr bwMode="auto">
          <a:xfrm>
            <a:off x="323528" y="1268760"/>
            <a:ext cx="8424936" cy="1455018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10" name="Freeform 412"/>
          <p:cNvSpPr>
            <a:spLocks/>
          </p:cNvSpPr>
          <p:nvPr/>
        </p:nvSpPr>
        <p:spPr bwMode="auto">
          <a:xfrm rot="5400000" flipH="1">
            <a:off x="4451976" y="4793357"/>
            <a:ext cx="857276" cy="45724"/>
          </a:xfrm>
          <a:custGeom>
            <a:avLst/>
            <a:gdLst/>
            <a:ahLst/>
            <a:cxnLst>
              <a:cxn ang="0">
                <a:pos x="318" y="816"/>
              </a:cxn>
              <a:cxn ang="0">
                <a:pos x="0" y="816"/>
              </a:cxn>
              <a:cxn ang="0">
                <a:pos x="0" y="0"/>
              </a:cxn>
            </a:cxnLst>
            <a:rect l="0" t="0" r="r" b="b"/>
            <a:pathLst>
              <a:path w="318" h="816">
                <a:moveTo>
                  <a:pt x="318" y="816"/>
                </a:moveTo>
                <a:lnTo>
                  <a:pt x="0" y="816"/>
                </a:lnTo>
                <a:lnTo>
                  <a:pt x="0" y="0"/>
                </a:lnTo>
              </a:path>
            </a:pathLst>
          </a:custGeom>
          <a:noFill/>
          <a:ln w="63500">
            <a:solidFill>
              <a:srgbClr val="03A9B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04" name="Freeform 412"/>
          <p:cNvSpPr>
            <a:spLocks/>
          </p:cNvSpPr>
          <p:nvPr/>
        </p:nvSpPr>
        <p:spPr bwMode="auto">
          <a:xfrm rot="5400000" flipH="1" flipV="1">
            <a:off x="6466184" y="3350673"/>
            <a:ext cx="69285" cy="857256"/>
          </a:xfrm>
          <a:custGeom>
            <a:avLst/>
            <a:gdLst/>
            <a:ahLst/>
            <a:cxnLst>
              <a:cxn ang="0">
                <a:pos x="318" y="816"/>
              </a:cxn>
              <a:cxn ang="0">
                <a:pos x="0" y="816"/>
              </a:cxn>
              <a:cxn ang="0">
                <a:pos x="0" y="0"/>
              </a:cxn>
            </a:cxnLst>
            <a:rect l="0" t="0" r="r" b="b"/>
            <a:pathLst>
              <a:path w="318" h="816">
                <a:moveTo>
                  <a:pt x="318" y="816"/>
                </a:moveTo>
                <a:lnTo>
                  <a:pt x="0" y="816"/>
                </a:lnTo>
                <a:lnTo>
                  <a:pt x="0" y="0"/>
                </a:lnTo>
              </a:path>
            </a:pathLst>
          </a:custGeom>
          <a:noFill/>
          <a:ln w="63500">
            <a:solidFill>
              <a:srgbClr val="03A9B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" name="그룹 26"/>
          <p:cNvGrpSpPr/>
          <p:nvPr/>
        </p:nvGrpSpPr>
        <p:grpSpPr>
          <a:xfrm>
            <a:off x="1604" y="47601"/>
            <a:ext cx="7808919" cy="714355"/>
            <a:chOff x="1" y="914870"/>
            <a:chExt cx="7399238" cy="781505"/>
          </a:xfrm>
        </p:grpSpPr>
        <p:sp>
          <p:nvSpPr>
            <p:cNvPr id="55" name="AutoShape 87"/>
            <p:cNvSpPr>
              <a:spLocks noChangeArrowheads="1"/>
            </p:cNvSpPr>
            <p:nvPr/>
          </p:nvSpPr>
          <p:spPr bwMode="auto">
            <a:xfrm>
              <a:off x="1" y="928670"/>
              <a:ext cx="6953404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6" name="Text Box 90"/>
            <p:cNvSpPr txBox="1">
              <a:spLocks noChangeArrowheads="1"/>
            </p:cNvSpPr>
            <p:nvPr/>
          </p:nvSpPr>
          <p:spPr bwMode="auto">
            <a:xfrm>
              <a:off x="573642" y="1052500"/>
              <a:ext cx="6825597" cy="5218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fontAlgn="base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  </a:t>
              </a:r>
              <a:r>
                <a:rPr kumimoji="1" lang="ko-KR" altLang="en-US" sz="2400" b="1" spc="-100" dirty="0" smtClean="0">
                  <a:solidFill>
                    <a:srgbClr val="000000"/>
                  </a:solidFill>
                </a:rPr>
                <a:t>건설기술용역 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『</a:t>
              </a:r>
              <a:r>
                <a:rPr kumimoji="1" lang="ko-KR" altLang="en-US" sz="2400" b="1" spc="-100" dirty="0" smtClean="0">
                  <a:solidFill>
                    <a:srgbClr val="000000"/>
                  </a:solidFill>
                </a:rPr>
                <a:t>종합정보관리시스템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』 </a:t>
              </a:r>
              <a:r>
                <a:rPr kumimoji="1" lang="ko-KR" altLang="en-US" sz="2400" b="1" spc="-100" dirty="0" smtClean="0">
                  <a:solidFill>
                    <a:srgbClr val="000000"/>
                  </a:solidFill>
                </a:rPr>
                <a:t>구성개요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57" name="AutoShape 98"/>
            <p:cNvSpPr>
              <a:spLocks noChangeArrowheads="1"/>
            </p:cNvSpPr>
            <p:nvPr/>
          </p:nvSpPr>
          <p:spPr bwMode="auto">
            <a:xfrm rot="5400000">
              <a:off x="6350165" y="1143698"/>
              <a:ext cx="781505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52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3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Ⅰ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  <p:sp>
        <p:nvSpPr>
          <p:cNvPr id="19" name="Text Box 83"/>
          <p:cNvSpPr txBox="1">
            <a:spLocks noChangeArrowheads="1"/>
          </p:cNvSpPr>
          <p:nvPr/>
        </p:nvSpPr>
        <p:spPr bwMode="auto">
          <a:xfrm>
            <a:off x="471736" y="1251917"/>
            <a:ext cx="88583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2060"/>
                </a:solidFill>
              </a:rPr>
              <a:t>건설기술관리협회는 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‘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건설기술용역업 등록 및 실적관리 업무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’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의 효율적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b="1" spc="-30" dirty="0" smtClean="0">
                <a:solidFill>
                  <a:srgbClr val="002060"/>
                </a:solidFill>
              </a:rPr>
              <a:t>수행을 위하여 「종합정보관리시스템」 및 「건설기술용역통합관리시스템」 </a:t>
            </a:r>
            <a:endParaRPr lang="en-US" altLang="ko-KR" sz="2000" b="1" spc="-30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002060"/>
                </a:solidFill>
              </a:rPr>
              <a:t>을 개발 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·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운영</a:t>
            </a:r>
            <a:endParaRPr lang="en-US" altLang="ko-KR" sz="2000" b="1" dirty="0">
              <a:solidFill>
                <a:srgbClr val="002060"/>
              </a:solidFill>
            </a:endParaRPr>
          </a:p>
        </p:txBody>
      </p:sp>
      <p:sp>
        <p:nvSpPr>
          <p:cNvPr id="83" name="Freeform 412"/>
          <p:cNvSpPr>
            <a:spLocks/>
          </p:cNvSpPr>
          <p:nvPr/>
        </p:nvSpPr>
        <p:spPr bwMode="auto">
          <a:xfrm rot="5400000">
            <a:off x="3227537" y="3438440"/>
            <a:ext cx="45719" cy="785817"/>
          </a:xfrm>
          <a:custGeom>
            <a:avLst/>
            <a:gdLst/>
            <a:ahLst/>
            <a:cxnLst>
              <a:cxn ang="0">
                <a:pos x="318" y="816"/>
              </a:cxn>
              <a:cxn ang="0">
                <a:pos x="0" y="816"/>
              </a:cxn>
              <a:cxn ang="0">
                <a:pos x="0" y="0"/>
              </a:cxn>
            </a:cxnLst>
            <a:rect l="0" t="0" r="r" b="b"/>
            <a:pathLst>
              <a:path w="318" h="816">
                <a:moveTo>
                  <a:pt x="318" y="816"/>
                </a:moveTo>
                <a:lnTo>
                  <a:pt x="0" y="816"/>
                </a:lnTo>
                <a:lnTo>
                  <a:pt x="0" y="0"/>
                </a:lnTo>
              </a:path>
            </a:pathLst>
          </a:custGeom>
          <a:noFill/>
          <a:ln w="63500">
            <a:solidFill>
              <a:srgbClr val="03A9B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8" name="Freeform 412"/>
          <p:cNvSpPr>
            <a:spLocks/>
          </p:cNvSpPr>
          <p:nvPr/>
        </p:nvSpPr>
        <p:spPr bwMode="auto">
          <a:xfrm rot="5400000" flipH="1">
            <a:off x="2357422" y="4497150"/>
            <a:ext cx="2000264" cy="571504"/>
          </a:xfrm>
          <a:custGeom>
            <a:avLst/>
            <a:gdLst/>
            <a:ahLst/>
            <a:cxnLst>
              <a:cxn ang="0">
                <a:pos x="318" y="816"/>
              </a:cxn>
              <a:cxn ang="0">
                <a:pos x="0" y="816"/>
              </a:cxn>
              <a:cxn ang="0">
                <a:pos x="0" y="0"/>
              </a:cxn>
            </a:cxnLst>
            <a:rect l="0" t="0" r="r" b="b"/>
            <a:pathLst>
              <a:path w="318" h="816">
                <a:moveTo>
                  <a:pt x="318" y="816"/>
                </a:moveTo>
                <a:lnTo>
                  <a:pt x="0" y="816"/>
                </a:lnTo>
                <a:lnTo>
                  <a:pt x="0" y="0"/>
                </a:lnTo>
              </a:path>
            </a:pathLst>
          </a:custGeom>
          <a:noFill/>
          <a:ln w="63500">
            <a:solidFill>
              <a:srgbClr val="03A9B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grpSp>
        <p:nvGrpSpPr>
          <p:cNvPr id="3" name="그룹 108"/>
          <p:cNvGrpSpPr/>
          <p:nvPr/>
        </p:nvGrpSpPr>
        <p:grpSpPr>
          <a:xfrm>
            <a:off x="500034" y="2996952"/>
            <a:ext cx="2382837" cy="1533525"/>
            <a:chOff x="142844" y="2428868"/>
            <a:chExt cx="2382837" cy="1533525"/>
          </a:xfrm>
        </p:grpSpPr>
        <p:sp>
          <p:nvSpPr>
            <p:cNvPr id="80" name="AutoShape 414"/>
            <p:cNvSpPr>
              <a:spLocks noChangeArrowheads="1"/>
            </p:cNvSpPr>
            <p:nvPr/>
          </p:nvSpPr>
          <p:spPr bwMode="auto">
            <a:xfrm>
              <a:off x="142844" y="2428868"/>
              <a:ext cx="2382837" cy="1533525"/>
            </a:xfrm>
            <a:prstGeom prst="roundRect">
              <a:avLst>
                <a:gd name="adj" fmla="val 11417"/>
              </a:avLst>
            </a:prstGeom>
            <a:gradFill rotWithShape="1">
              <a:gsLst>
                <a:gs pos="0">
                  <a:srgbClr val="03A9B1">
                    <a:gamma/>
                    <a:shade val="69804"/>
                    <a:invGamma/>
                  </a:srgbClr>
                </a:gs>
                <a:gs pos="50000">
                  <a:srgbClr val="03A9B1"/>
                </a:gs>
                <a:gs pos="100000">
                  <a:srgbClr val="03A9B1">
                    <a:gamma/>
                    <a:shade val="69804"/>
                    <a:invGamma/>
                  </a:srgb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  <a:scene3d>
              <a:camera prst="legacyObliqueBottom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03A9B1"/>
              </a:extrusionClr>
            </a:sp3d>
          </p:spPr>
          <p:txBody>
            <a:bodyPr wrap="none" anchor="ctr">
              <a:flatTx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14282" y="2857496"/>
              <a:ext cx="22145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건설기술관리협회</a:t>
              </a:r>
              <a:endParaRPr lang="en-US" altLang="ko-KR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r>
                <a:rPr lang="en-US" altLang="ko-KR" dirty="0" smtClean="0">
                  <a:solidFill>
                    <a:prstClr val="white"/>
                  </a:solidFill>
                </a:rPr>
                <a:t>(www.ekacem.or.kr)</a:t>
              </a:r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그룹 106"/>
          <p:cNvGrpSpPr/>
          <p:nvPr/>
        </p:nvGrpSpPr>
        <p:grpSpPr>
          <a:xfrm>
            <a:off x="3714744" y="2996952"/>
            <a:ext cx="2382837" cy="1533525"/>
            <a:chOff x="3357554" y="2428868"/>
            <a:chExt cx="2382837" cy="1533525"/>
          </a:xfrm>
        </p:grpSpPr>
        <p:sp>
          <p:nvSpPr>
            <p:cNvPr id="81" name="AutoShape 415"/>
            <p:cNvSpPr>
              <a:spLocks noChangeArrowheads="1"/>
            </p:cNvSpPr>
            <p:nvPr/>
          </p:nvSpPr>
          <p:spPr bwMode="auto">
            <a:xfrm>
              <a:off x="3357554" y="2428868"/>
              <a:ext cx="2382837" cy="1533525"/>
            </a:xfrm>
            <a:prstGeom prst="roundRect">
              <a:avLst>
                <a:gd name="adj" fmla="val 11417"/>
              </a:avLst>
            </a:prstGeom>
            <a:gradFill rotWithShape="1">
              <a:gsLst>
                <a:gs pos="0">
                  <a:srgbClr val="1970B7">
                    <a:gamma/>
                    <a:shade val="69804"/>
                    <a:invGamma/>
                  </a:srgbClr>
                </a:gs>
                <a:gs pos="50000">
                  <a:srgbClr val="1970B7"/>
                </a:gs>
                <a:gs pos="100000">
                  <a:srgbClr val="1970B7">
                    <a:gamma/>
                    <a:shade val="69804"/>
                    <a:invGamma/>
                  </a:srgbClr>
                </a:gs>
              </a:gsLst>
              <a:lin ang="2700000" scaled="1"/>
            </a:gradFill>
            <a:ln w="9525" cmpd="thinThick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legacyObliqueBottom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1970B7"/>
              </a:extrusionClr>
            </a:sp3d>
          </p:spPr>
          <p:txBody>
            <a:bodyPr wrap="none" anchor="ctr">
              <a:flatTx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3428992" y="2639793"/>
              <a:ext cx="22145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종합정보관리시스템 </a:t>
              </a:r>
              <a:r>
                <a:rPr lang="en-US" altLang="ko-KR" b="1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/>
              </a:r>
              <a:br>
                <a:rPr lang="en-US" altLang="ko-KR" b="1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</a:br>
              <a:r>
                <a:rPr lang="en-US" altLang="ko-KR" b="1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dirty="0" smtClean="0">
                  <a:solidFill>
                    <a:prstClr val="white"/>
                  </a:solidFill>
                </a:rPr>
                <a:t>(www.cims.or.kr)</a:t>
              </a:r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94" name="AutoShape 548"/>
            <p:cNvSpPr>
              <a:spLocks noChangeArrowheads="1"/>
            </p:cNvSpPr>
            <p:nvPr/>
          </p:nvSpPr>
          <p:spPr bwMode="auto">
            <a:xfrm>
              <a:off x="3428992" y="3429000"/>
              <a:ext cx="2143140" cy="34210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3A3DD">
                    <a:gamma/>
                    <a:shade val="46275"/>
                    <a:invGamma/>
                  </a:srgbClr>
                </a:gs>
                <a:gs pos="100000">
                  <a:srgbClr val="23A3DD">
                    <a:alpha val="64999"/>
                  </a:srgbClr>
                </a:gs>
              </a:gsLst>
              <a:lin ang="5400000" scaled="1"/>
            </a:gradFill>
            <a:ln w="19050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ko-KR" altLang="en-US" sz="1600" dirty="0" smtClean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rPr>
                <a:t>등록관리업무</a:t>
              </a:r>
              <a:endParaRPr lang="ko-KR" altLang="ko-KR" sz="160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5" name="그룹 107"/>
          <p:cNvGrpSpPr/>
          <p:nvPr/>
        </p:nvGrpSpPr>
        <p:grpSpPr>
          <a:xfrm>
            <a:off x="3720534" y="4925778"/>
            <a:ext cx="2382837" cy="1533525"/>
            <a:chOff x="3363344" y="4824433"/>
            <a:chExt cx="2382837" cy="1533525"/>
          </a:xfrm>
        </p:grpSpPr>
        <p:sp>
          <p:nvSpPr>
            <p:cNvPr id="82" name="AutoShape 416"/>
            <p:cNvSpPr>
              <a:spLocks noChangeArrowheads="1"/>
            </p:cNvSpPr>
            <p:nvPr/>
          </p:nvSpPr>
          <p:spPr bwMode="auto">
            <a:xfrm>
              <a:off x="3363344" y="4824433"/>
              <a:ext cx="2382837" cy="1533525"/>
            </a:xfrm>
            <a:prstGeom prst="roundRect">
              <a:avLst>
                <a:gd name="adj" fmla="val 11417"/>
              </a:avLst>
            </a:prstGeom>
            <a:gradFill rotWithShape="1">
              <a:gsLst>
                <a:gs pos="0">
                  <a:srgbClr val="735EA6">
                    <a:gamma/>
                    <a:shade val="69804"/>
                    <a:invGamma/>
                  </a:srgbClr>
                </a:gs>
                <a:gs pos="50000">
                  <a:srgbClr val="735EA6"/>
                </a:gs>
                <a:gs pos="100000">
                  <a:srgbClr val="735EA6">
                    <a:gamma/>
                    <a:shade val="69804"/>
                    <a:invGamma/>
                  </a:srgbClr>
                </a:gs>
              </a:gsLst>
              <a:lin ang="2700000" scaled="1"/>
            </a:gradFill>
            <a:ln w="9525" cmpd="sng" algn="ctr">
              <a:solidFill>
                <a:schemeClr val="tx1"/>
              </a:solidFill>
              <a:round/>
              <a:headEnd/>
              <a:tailEnd/>
            </a:ln>
            <a:effectLst/>
            <a:scene3d>
              <a:camera prst="legacyObliqueBottom"/>
              <a:lightRig rig="legacyFlat3" dir="b"/>
            </a:scene3d>
            <a:sp3d extrusionH="100000" prstMaterial="legacyMatte">
              <a:bevelT w="13500" h="13500" prst="angle"/>
              <a:bevelB w="13500" h="13500" prst="angle"/>
              <a:extrusionClr>
                <a:srgbClr val="735EA6"/>
              </a:extrusionClr>
            </a:sp3d>
          </p:spPr>
          <p:txBody>
            <a:bodyPr wrap="none" anchor="ctr">
              <a:flatTx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497675" y="4934562"/>
              <a:ext cx="221457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건설기술용역통합</a:t>
              </a:r>
              <a:endParaRPr lang="en-US" altLang="ko-KR" b="1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r>
                <a:rPr lang="ko-KR" altLang="en-US" b="1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관리시스템 </a:t>
              </a:r>
              <a:r>
                <a:rPr lang="en-US" altLang="ko-KR" b="1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/>
              </a:r>
              <a:br>
                <a:rPr lang="en-US" altLang="ko-KR" b="1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</a:br>
              <a:r>
                <a:rPr lang="en-US" altLang="ko-KR" b="1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dirty="0" smtClean="0">
                  <a:solidFill>
                    <a:prstClr val="white"/>
                  </a:solidFill>
                </a:rPr>
                <a:t>(www.cems.kr)</a:t>
              </a:r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95" name="AutoShape 548"/>
            <p:cNvSpPr>
              <a:spLocks noChangeArrowheads="1"/>
            </p:cNvSpPr>
            <p:nvPr/>
          </p:nvSpPr>
          <p:spPr bwMode="auto">
            <a:xfrm>
              <a:off x="3428992" y="5944413"/>
              <a:ext cx="2143140" cy="34210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3A3DD">
                    <a:gamma/>
                    <a:shade val="46275"/>
                    <a:invGamma/>
                  </a:srgbClr>
                </a:gs>
                <a:gs pos="100000">
                  <a:srgbClr val="23A3DD">
                    <a:alpha val="64999"/>
                  </a:srgbClr>
                </a:gs>
              </a:gsLst>
              <a:lin ang="5400000" scaled="1"/>
            </a:gradFill>
            <a:ln w="19050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ko-KR" altLang="en-US" sz="1600" dirty="0" smtClean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rPr>
                <a:t>실적관리업무</a:t>
              </a:r>
              <a:endParaRPr lang="ko-KR" altLang="ko-KR" sz="160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33" name="Freeform 412"/>
          <p:cNvSpPr>
            <a:spLocks/>
          </p:cNvSpPr>
          <p:nvPr/>
        </p:nvSpPr>
        <p:spPr bwMode="auto">
          <a:xfrm rot="5400000" flipH="1" flipV="1">
            <a:off x="6485234" y="5353090"/>
            <a:ext cx="69285" cy="857256"/>
          </a:xfrm>
          <a:custGeom>
            <a:avLst/>
            <a:gdLst/>
            <a:ahLst/>
            <a:cxnLst>
              <a:cxn ang="0">
                <a:pos x="318" y="816"/>
              </a:cxn>
              <a:cxn ang="0">
                <a:pos x="0" y="816"/>
              </a:cxn>
              <a:cxn ang="0">
                <a:pos x="0" y="0"/>
              </a:cxn>
            </a:cxnLst>
            <a:rect l="0" t="0" r="r" b="b"/>
            <a:pathLst>
              <a:path w="318" h="816">
                <a:moveTo>
                  <a:pt x="318" y="816"/>
                </a:moveTo>
                <a:lnTo>
                  <a:pt x="0" y="816"/>
                </a:lnTo>
                <a:lnTo>
                  <a:pt x="0" y="0"/>
                </a:lnTo>
              </a:path>
            </a:pathLst>
          </a:custGeom>
          <a:noFill/>
          <a:ln w="63500">
            <a:solidFill>
              <a:srgbClr val="03A9B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endParaRPr lang="ko-KR" altLang="en-US">
              <a:solidFill>
                <a:prstClr val="black"/>
              </a:solidFill>
            </a:endParaRPr>
          </a:p>
        </p:txBody>
      </p:sp>
      <p:grpSp>
        <p:nvGrpSpPr>
          <p:cNvPr id="6" name="그룹 101"/>
          <p:cNvGrpSpPr/>
          <p:nvPr/>
        </p:nvGrpSpPr>
        <p:grpSpPr>
          <a:xfrm>
            <a:off x="6909971" y="5140092"/>
            <a:ext cx="1445488" cy="1071570"/>
            <a:chOff x="6565927" y="4857760"/>
            <a:chExt cx="1445488" cy="1071570"/>
          </a:xfrm>
        </p:grpSpPr>
        <p:sp>
          <p:nvSpPr>
            <p:cNvPr id="99" name="AutoShape 430"/>
            <p:cNvSpPr>
              <a:spLocks noChangeArrowheads="1"/>
            </p:cNvSpPr>
            <p:nvPr/>
          </p:nvSpPr>
          <p:spPr bwMode="auto">
            <a:xfrm rot="10800000">
              <a:off x="6565927" y="4857760"/>
              <a:ext cx="1371658" cy="1071570"/>
            </a:xfrm>
            <a:prstGeom prst="hexagon">
              <a:avLst>
                <a:gd name="adj" fmla="val 31946"/>
                <a:gd name="vf" fmla="val 115470"/>
              </a:avLst>
            </a:prstGeom>
            <a:gradFill rotWithShape="1">
              <a:gsLst>
                <a:gs pos="0">
                  <a:srgbClr val="735EA6">
                    <a:gamma/>
                    <a:shade val="69804"/>
                    <a:invGamma/>
                  </a:srgbClr>
                </a:gs>
                <a:gs pos="50000">
                  <a:srgbClr val="735EA6"/>
                </a:gs>
                <a:gs pos="100000">
                  <a:srgbClr val="735EA6">
                    <a:gamma/>
                    <a:shade val="69804"/>
                    <a:invGamma/>
                  </a:srgbClr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  <a:scene3d>
              <a:camera prst="legacyObliqueBottom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735EA6"/>
              </a:extrusionClr>
            </a:sp3d>
          </p:spPr>
          <p:txBody>
            <a:bodyPr wrap="none" anchor="ctr">
              <a:flatTx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6796969" y="5213199"/>
              <a:ext cx="1214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 err="1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발주청</a:t>
              </a:r>
              <a:endParaRPr lang="ko-KR" altLang="en-US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7" name="그룹 102"/>
          <p:cNvGrpSpPr/>
          <p:nvPr/>
        </p:nvGrpSpPr>
        <p:grpSpPr>
          <a:xfrm>
            <a:off x="6858016" y="3150240"/>
            <a:ext cx="1357322" cy="1061158"/>
            <a:chOff x="6572264" y="2500306"/>
            <a:chExt cx="1357322" cy="1061158"/>
          </a:xfrm>
        </p:grpSpPr>
        <p:sp>
          <p:nvSpPr>
            <p:cNvPr id="98" name="AutoShape 432"/>
            <p:cNvSpPr>
              <a:spLocks noChangeArrowheads="1"/>
            </p:cNvSpPr>
            <p:nvPr/>
          </p:nvSpPr>
          <p:spPr bwMode="auto">
            <a:xfrm rot="10800000">
              <a:off x="6572264" y="2500306"/>
              <a:ext cx="1357322" cy="1061158"/>
            </a:xfrm>
            <a:prstGeom prst="hexagon">
              <a:avLst>
                <a:gd name="adj" fmla="val 31977"/>
                <a:gd name="vf" fmla="val 115470"/>
              </a:avLst>
            </a:prstGeom>
            <a:gradFill rotWithShape="1">
              <a:gsLst>
                <a:gs pos="0">
                  <a:srgbClr val="1970B7">
                    <a:gamma/>
                    <a:shade val="69804"/>
                    <a:invGamma/>
                  </a:srgbClr>
                </a:gs>
                <a:gs pos="50000">
                  <a:srgbClr val="1970B7"/>
                </a:gs>
                <a:gs pos="100000">
                  <a:srgbClr val="1970B7">
                    <a:gamma/>
                    <a:shade val="69804"/>
                    <a:invGamma/>
                  </a:srgbClr>
                </a:gs>
              </a:gsLst>
              <a:lin ang="2700000" scaled="1"/>
            </a:gradFill>
            <a:ln w="9525" algn="ctr">
              <a:noFill/>
              <a:miter lim="800000"/>
              <a:headEnd/>
              <a:tailEnd/>
            </a:ln>
            <a:effectLst/>
            <a:scene3d>
              <a:camera prst="legacyObliqueBottom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1970B7"/>
              </a:extrusionClr>
            </a:sp3d>
          </p:spPr>
          <p:txBody>
            <a:bodyPr wrap="none" anchor="ctr">
              <a:flatTx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715140" y="2714620"/>
              <a:ext cx="12144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 광   역 </a:t>
              </a:r>
              <a:endParaRPr lang="en-US" altLang="ko-KR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r>
                <a:rPr lang="ko-KR" altLang="en-US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시 </a:t>
              </a:r>
              <a:r>
                <a:rPr lang="en-US" altLang="ko-KR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· </a:t>
              </a:r>
              <a:r>
                <a:rPr lang="ko-KR" altLang="en-US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도</a:t>
              </a:r>
              <a:endParaRPr lang="ko-KR" altLang="en-US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 descr="종합정보관리시스템_시스템구성도__최종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38048"/>
            <a:ext cx="9144000" cy="6019952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12" name="그룹 26"/>
          <p:cNvGrpSpPr/>
          <p:nvPr/>
        </p:nvGrpSpPr>
        <p:grpSpPr>
          <a:xfrm>
            <a:off x="1604" y="47601"/>
            <a:ext cx="7808919" cy="714355"/>
            <a:chOff x="1" y="914870"/>
            <a:chExt cx="7399238" cy="781505"/>
          </a:xfrm>
        </p:grpSpPr>
        <p:sp>
          <p:nvSpPr>
            <p:cNvPr id="13" name="AutoShape 87"/>
            <p:cNvSpPr>
              <a:spLocks noChangeArrowheads="1"/>
            </p:cNvSpPr>
            <p:nvPr/>
          </p:nvSpPr>
          <p:spPr bwMode="auto">
            <a:xfrm>
              <a:off x="1" y="928670"/>
              <a:ext cx="6953404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14" name="Text Box 90"/>
            <p:cNvSpPr txBox="1">
              <a:spLocks noChangeArrowheads="1"/>
            </p:cNvSpPr>
            <p:nvPr/>
          </p:nvSpPr>
          <p:spPr bwMode="auto">
            <a:xfrm>
              <a:off x="573642" y="1052500"/>
              <a:ext cx="6825597" cy="5218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fontAlgn="base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  </a:t>
              </a:r>
              <a:r>
                <a:rPr kumimoji="1" lang="ko-KR" altLang="en-US" sz="2400" b="1" spc="-100" dirty="0" smtClean="0">
                  <a:solidFill>
                    <a:srgbClr val="000000"/>
                  </a:solidFill>
                </a:rPr>
                <a:t>건설기술용역 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『</a:t>
              </a:r>
              <a:r>
                <a:rPr kumimoji="1" lang="ko-KR" altLang="en-US" sz="2400" b="1" spc="-100" dirty="0" smtClean="0">
                  <a:solidFill>
                    <a:srgbClr val="000000"/>
                  </a:solidFill>
                </a:rPr>
                <a:t>종합정보관리시스템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』 </a:t>
              </a:r>
              <a:r>
                <a:rPr kumimoji="1" lang="ko-KR" altLang="en-US" sz="2400" b="1" spc="-100" dirty="0" smtClean="0">
                  <a:solidFill>
                    <a:srgbClr val="000000"/>
                  </a:solidFill>
                </a:rPr>
                <a:t>구성개요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15" name="AutoShape 98"/>
            <p:cNvSpPr>
              <a:spLocks noChangeArrowheads="1"/>
            </p:cNvSpPr>
            <p:nvPr/>
          </p:nvSpPr>
          <p:spPr bwMode="auto">
            <a:xfrm rot="5400000">
              <a:off x="6350165" y="1143698"/>
              <a:ext cx="781505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16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7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Ⅰ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직사각형 4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" name="그룹 26"/>
          <p:cNvGrpSpPr/>
          <p:nvPr/>
        </p:nvGrpSpPr>
        <p:grpSpPr>
          <a:xfrm>
            <a:off x="1604" y="47601"/>
            <a:ext cx="7856544" cy="714355"/>
            <a:chOff x="1" y="914870"/>
            <a:chExt cx="7444363" cy="781505"/>
          </a:xfrm>
        </p:grpSpPr>
        <p:sp>
          <p:nvSpPr>
            <p:cNvPr id="28" name="AutoShape 87"/>
            <p:cNvSpPr>
              <a:spLocks noChangeArrowheads="1"/>
            </p:cNvSpPr>
            <p:nvPr/>
          </p:nvSpPr>
          <p:spPr bwMode="auto">
            <a:xfrm>
              <a:off x="1" y="928670"/>
              <a:ext cx="6953404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29" name="Text Box 90"/>
            <p:cNvSpPr txBox="1">
              <a:spLocks noChangeArrowheads="1"/>
            </p:cNvSpPr>
            <p:nvPr/>
          </p:nvSpPr>
          <p:spPr bwMode="auto">
            <a:xfrm>
              <a:off x="618768" y="1052500"/>
              <a:ext cx="6825596" cy="5218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fontAlgn="base">
                <a:lnSpc>
                  <a:spcPts val="3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  </a:t>
              </a:r>
              <a:r>
                <a:rPr kumimoji="1" lang="ko-KR" altLang="en-US" sz="2400" b="1" spc="-100" dirty="0" smtClean="0">
                  <a:solidFill>
                    <a:srgbClr val="000000"/>
                  </a:solidFill>
                </a:rPr>
                <a:t>건설기술용역「종합정보관리시스템」구성개요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30" name="AutoShape 98"/>
            <p:cNvSpPr>
              <a:spLocks noChangeArrowheads="1"/>
            </p:cNvSpPr>
            <p:nvPr/>
          </p:nvSpPr>
          <p:spPr bwMode="auto">
            <a:xfrm rot="5400000">
              <a:off x="6350165" y="1143698"/>
              <a:ext cx="781505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31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2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Ⅰ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08825" y="887350"/>
            <a:ext cx="2537874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319BD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1.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종합정보관리시스템</a:t>
            </a:r>
            <a:endParaRPr kumimoji="1" lang="en-US" altLang="ko-KR" sz="1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647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  (</a:t>
            </a:r>
            <a:r>
              <a:rPr kumimoji="1" lang="en-US" altLang="ko-KR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E647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hlinkClick r:id="rId3"/>
              </a:rPr>
              <a:t>www.cims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647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.or.kr)</a:t>
            </a: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E64700"/>
              </a:solidFill>
              <a:effectLst/>
              <a:uLnTx/>
              <a:uFillTx/>
              <a:latin typeface="맑은 고딕" panose="020B0503020000020004" pitchFamily="50" charset="-127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817337" y="887350"/>
            <a:ext cx="3542958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319BD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2.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건설기술용역 통합관리시스템</a:t>
            </a:r>
            <a:endParaRPr kumimoji="1" lang="en-US" altLang="ko-KR" sz="1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64700"/>
                </a:solidFill>
                <a:effectLst/>
                <a:uLnTx/>
                <a:uFillTx/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rPr>
              <a:t>   (www.cems.kr)</a:t>
            </a:r>
            <a:endParaRPr kumimoji="1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E64700"/>
              </a:solidFill>
              <a:effectLst/>
              <a:uLnTx/>
              <a:uFillTx/>
              <a:latin typeface="맑은 고딕" panose="020B0503020000020004" pitchFamily="50" charset="-127"/>
              <a:ea typeface="굴림" panose="020B0600000101010101" pitchFamily="50" charset="-127"/>
              <a:cs typeface="+mn-cs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36817" y="1823454"/>
            <a:ext cx="4392488" cy="2880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889345" y="1823454"/>
            <a:ext cx="4117839" cy="2880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11"/>
          <p:cNvSpPr txBox="1"/>
          <p:nvPr/>
        </p:nvSpPr>
        <p:spPr>
          <a:xfrm>
            <a:off x="4961353" y="4991806"/>
            <a:ext cx="3919650" cy="978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pPr marL="285750" marR="0" lvl="0" indent="-28575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1" lang="ko-KR" alt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건설기술용역 </a:t>
            </a:r>
            <a:r>
              <a:rPr kumimoji="1" lang="ko-KR" altLang="en-US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실적관리용</a:t>
            </a:r>
            <a:r>
              <a:rPr kumimoji="1" lang="ko-KR" alt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대외용 시스템</a:t>
            </a:r>
            <a:endParaRPr kumimoji="1" lang="en-US" altLang="ko-KR" sz="13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1" lang="ko-KR" alt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회원 가입</a:t>
            </a:r>
            <a:r>
              <a:rPr kumimoji="1" lang="en-US" altLang="ko-KR" sz="1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</a:t>
            </a:r>
            <a:r>
              <a:rPr kumimoji="1" lang="ko-KR" alt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협회</a:t>
            </a:r>
            <a:r>
              <a:rPr kumimoji="1" lang="en-US" altLang="ko-KR" sz="1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승인 </a:t>
            </a:r>
            <a:r>
              <a:rPr kumimoji="1" lang="ko-KR" altLang="en-US" sz="13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후 사용</a:t>
            </a:r>
          </a:p>
          <a:p>
            <a:pPr marL="285750" marR="0" lvl="0" indent="-28575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1" lang="ko-KR" altLang="en-US" sz="13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업체대표</a:t>
            </a:r>
            <a:r>
              <a:rPr kumimoji="1" lang="en-US" altLang="ko-KR" sz="13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en-US" sz="13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사업책임기술자</a:t>
            </a:r>
            <a:r>
              <a:rPr kumimoji="1" lang="en-US" altLang="ko-KR" sz="13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en-US" sz="13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발주처</a:t>
            </a:r>
            <a:endParaRPr kumimoji="1" lang="ko-KR" altLang="en-US" sz="1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3" name="TextBox 52"/>
          <p:cNvSpPr txBox="1"/>
          <p:nvPr/>
        </p:nvSpPr>
        <p:spPr>
          <a:xfrm>
            <a:off x="280833" y="4919798"/>
            <a:ext cx="3919650" cy="9788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anose="020B0503020000020004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pPr marL="285750" marR="0" lvl="0" indent="-28575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1" lang="ko-KR" alt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협회 업무용 시스템</a:t>
            </a:r>
            <a:endParaRPr kumimoji="1" lang="en-US" altLang="ko-KR" sz="13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285750" marR="0" lvl="0" indent="-28575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1" lang="ko-KR" alt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시스템 </a:t>
            </a:r>
            <a:r>
              <a:rPr kumimoji="1" lang="ko-KR" altLang="en-US" sz="13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관리자가 회원 등록</a:t>
            </a:r>
          </a:p>
          <a:p>
            <a:pPr marL="285750" marR="0" lvl="0" indent="-285750" algn="l" defTabSz="914400" rtl="0" eaLnBrk="1" fontAlgn="base" latin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1" lang="ko-KR" altLang="en-US" sz="13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협회 직원</a:t>
            </a:r>
            <a:r>
              <a:rPr kumimoji="1" lang="en-US" altLang="ko-KR" sz="13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kumimoji="1" lang="ko-KR" altLang="en-US" sz="13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시</a:t>
            </a:r>
            <a:r>
              <a:rPr kumimoji="1" lang="en-US" altLang="ko-KR" sz="13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</a:t>
            </a:r>
            <a:r>
              <a:rPr kumimoji="1" lang="ko-KR" altLang="en-US" sz="13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도 </a:t>
            </a:r>
            <a:r>
              <a:rPr kumimoji="1" lang="ko-KR" alt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담당자</a:t>
            </a:r>
            <a:r>
              <a:rPr kumimoji="1" lang="en-US" altLang="ko-KR" sz="1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1" lang="ko-KR" altLang="en-US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등록관리</a:t>
            </a:r>
            <a:r>
              <a:rPr kumimoji="1" lang="ko-KR" alt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업무</a:t>
            </a:r>
            <a:r>
              <a:rPr kumimoji="1" lang="en-US" altLang="ko-KR" sz="1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1" lang="ko-KR" altLang="en-US" sz="1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357158" y="1941508"/>
            <a:ext cx="8429684" cy="2974987"/>
            <a:chOff x="357158" y="1785927"/>
            <a:chExt cx="8429684" cy="2974987"/>
          </a:xfrm>
        </p:grpSpPr>
        <p:grpSp>
          <p:nvGrpSpPr>
            <p:cNvPr id="3" name="그룹 10"/>
            <p:cNvGrpSpPr/>
            <p:nvPr/>
          </p:nvGrpSpPr>
          <p:grpSpPr>
            <a:xfrm>
              <a:off x="357158" y="1785927"/>
              <a:ext cx="8429684" cy="2974987"/>
              <a:chOff x="1042988" y="1511309"/>
              <a:chExt cx="2016125" cy="1809742"/>
            </a:xfrm>
          </p:grpSpPr>
          <p:sp>
            <p:nvSpPr>
              <p:cNvPr id="13" name="AutoShape 525"/>
              <p:cNvSpPr>
                <a:spLocks noChangeArrowheads="1"/>
              </p:cNvSpPr>
              <p:nvPr/>
            </p:nvSpPr>
            <p:spPr bwMode="auto">
              <a:xfrm>
                <a:off x="1042988" y="2887663"/>
                <a:ext cx="2016125" cy="43338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>
                      <a:alpha val="50000"/>
                    </a:schemeClr>
                  </a:gs>
                  <a:gs pos="100000">
                    <a:schemeClr val="tx1">
                      <a:gamma/>
                      <a:tint val="57647"/>
                      <a:invGamma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9pPr>
              </a:lstStyle>
              <a:p>
                <a:endParaRPr lang="ko-KR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AutoShape 526"/>
              <p:cNvSpPr>
                <a:spLocks noChangeArrowheads="1"/>
              </p:cNvSpPr>
              <p:nvPr/>
            </p:nvSpPr>
            <p:spPr bwMode="auto">
              <a:xfrm>
                <a:off x="1050421" y="1511309"/>
                <a:ext cx="1990093" cy="1474788"/>
              </a:xfrm>
              <a:prstGeom prst="roundRect">
                <a:avLst>
                  <a:gd name="adj" fmla="val 11764"/>
                </a:avLst>
              </a:prstGeom>
              <a:gradFill rotWithShape="1">
                <a:gsLst>
                  <a:gs pos="0">
                    <a:srgbClr val="D8ECEB">
                      <a:gamma/>
                      <a:tint val="0"/>
                      <a:invGamma/>
                    </a:srgbClr>
                  </a:gs>
                  <a:gs pos="100000">
                    <a:srgbClr val="D8ECEB"/>
                  </a:gs>
                </a:gsLst>
                <a:lin ang="5400000" scaled="1"/>
              </a:gradFill>
              <a:ln w="9525" algn="ctr">
                <a:solidFill>
                  <a:srgbClr val="00808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9pPr>
              </a:lstStyle>
              <a:p>
                <a:endParaRPr lang="ko-KR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2" name="TextBox 46"/>
            <p:cNvSpPr txBox="1"/>
            <p:nvPr/>
          </p:nvSpPr>
          <p:spPr>
            <a:xfrm>
              <a:off x="357158" y="3139859"/>
              <a:ext cx="8358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/>
              <a:r>
                <a:rPr lang="ko-KR" altLang="en-US" dirty="0" smtClean="0">
                  <a:solidFill>
                    <a:srgbClr val="000000"/>
                  </a:solidFill>
                </a:rPr>
                <a:t>「</a:t>
              </a:r>
              <a:r>
                <a:rPr lang="ko-KR" altLang="en-US" b="1" dirty="0" smtClean="0">
                  <a:solidFill>
                    <a:srgbClr val="000000"/>
                  </a:solidFill>
                </a:rPr>
                <a:t>종합정보관리시스템</a:t>
              </a:r>
              <a:r>
                <a:rPr lang="ko-KR" altLang="en-US" dirty="0" smtClean="0">
                  <a:solidFill>
                    <a:srgbClr val="000000"/>
                  </a:solidFill>
                </a:rPr>
                <a:t>」</a:t>
              </a:r>
              <a:endParaRPr lang="en-US" altLang="ko-KR" b="1" dirty="0" smtClean="0">
                <a:solidFill>
                  <a:srgbClr val="000000"/>
                </a:solidFill>
              </a:endParaRPr>
            </a:p>
            <a:p>
              <a:pPr algn="ctr"/>
              <a:r>
                <a:rPr lang="en-US" altLang="ko-KR" dirty="0" smtClean="0">
                  <a:solidFill>
                    <a:srgbClr val="000000"/>
                  </a:solidFill>
                </a:rPr>
                <a:t>(</a:t>
              </a:r>
              <a:r>
                <a:rPr lang="en-US" altLang="ko-KR" b="1" dirty="0" smtClean="0">
                  <a:solidFill>
                    <a:srgbClr val="000000"/>
                  </a:solidFill>
                </a:rPr>
                <a:t>C</a:t>
              </a:r>
              <a:r>
                <a:rPr lang="en-US" altLang="ko-KR" dirty="0" smtClean="0">
                  <a:solidFill>
                    <a:srgbClr val="000000"/>
                  </a:solidFill>
                </a:rPr>
                <a:t>omplex </a:t>
              </a:r>
              <a:r>
                <a:rPr lang="en-US" altLang="ko-KR" b="1" dirty="0" smtClean="0">
                  <a:solidFill>
                    <a:srgbClr val="000000"/>
                  </a:solidFill>
                </a:rPr>
                <a:t>I</a:t>
              </a:r>
              <a:r>
                <a:rPr lang="en-US" altLang="ko-KR" dirty="0" smtClean="0">
                  <a:solidFill>
                    <a:srgbClr val="000000"/>
                  </a:solidFill>
                </a:rPr>
                <a:t>nformation </a:t>
              </a:r>
              <a:r>
                <a:rPr lang="en-US" altLang="ko-KR" b="1" dirty="0" smtClean="0">
                  <a:solidFill>
                    <a:srgbClr val="000000"/>
                  </a:solidFill>
                </a:rPr>
                <a:t>M</a:t>
              </a:r>
              <a:r>
                <a:rPr lang="en-US" altLang="ko-KR" dirty="0" smtClean="0">
                  <a:solidFill>
                    <a:srgbClr val="000000"/>
                  </a:solidFill>
                </a:rPr>
                <a:t>anagement </a:t>
              </a:r>
              <a:r>
                <a:rPr lang="en-US" altLang="ko-KR" b="1" dirty="0" smtClean="0">
                  <a:solidFill>
                    <a:srgbClr val="000000"/>
                  </a:solidFill>
                </a:rPr>
                <a:t>S</a:t>
              </a:r>
              <a:r>
                <a:rPr lang="en-US" altLang="ko-KR" dirty="0" smtClean="0">
                  <a:solidFill>
                    <a:srgbClr val="000000"/>
                  </a:solidFill>
                </a:rPr>
                <a:t>ystem ; </a:t>
              </a:r>
              <a:r>
                <a:rPr lang="en-US" altLang="ko-KR" b="1" dirty="0" smtClean="0">
                  <a:solidFill>
                    <a:srgbClr val="000000"/>
                  </a:solidFill>
                </a:rPr>
                <a:t>CIMS</a:t>
              </a:r>
              <a:r>
                <a:rPr lang="en-US" altLang="ko-KR" dirty="0" smtClean="0">
                  <a:solidFill>
                    <a:srgbClr val="000000"/>
                  </a:solidFill>
                </a:rPr>
                <a:t>)</a:t>
              </a:r>
            </a:p>
          </p:txBody>
        </p:sp>
      </p:grpSp>
      <p:sp>
        <p:nvSpPr>
          <p:cNvPr id="8" name="AutoShape 527"/>
          <p:cNvSpPr>
            <a:spLocks noChangeArrowheads="1"/>
          </p:cNvSpPr>
          <p:nvPr/>
        </p:nvSpPr>
        <p:spPr bwMode="auto">
          <a:xfrm>
            <a:off x="1107161" y="2201850"/>
            <a:ext cx="6929486" cy="735627"/>
          </a:xfrm>
          <a:prstGeom prst="roundRect">
            <a:avLst>
              <a:gd name="adj" fmla="val 15806"/>
            </a:avLst>
          </a:prstGeom>
          <a:gradFill rotWithShape="1">
            <a:gsLst>
              <a:gs pos="0">
                <a:srgbClr val="00B0F0"/>
              </a:gs>
              <a:gs pos="100000">
                <a:srgbClr val="00B0F0">
                  <a:alpha val="65000"/>
                </a:srgbClr>
              </a:gs>
            </a:gsLst>
            <a:lin ang="5400000" scaled="1"/>
          </a:gradFill>
          <a:ln w="1905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>
              <a:defRPr/>
            </a:pPr>
            <a:r>
              <a:rPr kumimoji="0" lang="en-US" altLang="ko-KR" sz="3500" b="1" cap="all" dirty="0" smtClean="0">
                <a:ln w="0"/>
                <a:solidFill>
                  <a:srgbClr val="FFFFFF"/>
                </a:solidFill>
                <a:effectLst>
                  <a:reflection blurRad="6350" stA="55000" endA="300" endPos="45500" dir="5400000" sy="-100000" algn="bl" rotWithShape="0"/>
                </a:effectLst>
                <a:latin typeface="맑은 고딕"/>
                <a:ea typeface="맑은 고딕"/>
              </a:rPr>
              <a:t>Ⅱ</a:t>
            </a:r>
            <a:r>
              <a:rPr kumimoji="0" lang="ko-KR" altLang="en-US" sz="3500" b="1" cap="all" dirty="0" smtClean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  <a:latin typeface="맑은 고딕"/>
                <a:ea typeface="맑은 고딕"/>
              </a:rPr>
              <a:t> </a:t>
            </a:r>
            <a:r>
              <a:rPr kumimoji="0" lang="ko-KR" altLang="en-US" sz="3500" dirty="0" smtClean="0">
                <a:solidFill>
                  <a:srgbClr val="FFFFFF"/>
                </a:solidFill>
                <a:effectLst>
                  <a:reflection blurRad="6350" stA="55000" endA="300" endPos="45500" dir="5400000" sy="-100000" algn="bl" rotWithShape="0"/>
                </a:effectLst>
                <a:latin typeface="HY헤드라인M" pitchFamily="18" charset="-127"/>
                <a:ea typeface="HY헤드라인M" pitchFamily="18" charset="-127"/>
              </a:rPr>
              <a:t>건설기술용역 등록관리 시스템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직선 화살표 연결선 22"/>
          <p:cNvCxnSpPr/>
          <p:nvPr/>
        </p:nvCxnSpPr>
        <p:spPr>
          <a:xfrm>
            <a:off x="2085628" y="2895228"/>
            <a:ext cx="3009478" cy="0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2531750" y="2477932"/>
            <a:ext cx="19704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solidFill>
                  <a:prstClr val="black"/>
                </a:solidFill>
              </a:rPr>
              <a:t>① 등록신청서 제출</a:t>
            </a:r>
          </a:p>
        </p:txBody>
      </p:sp>
      <p:cxnSp>
        <p:nvCxnSpPr>
          <p:cNvPr id="25" name="직선 화살표 연결선 24"/>
          <p:cNvCxnSpPr/>
          <p:nvPr/>
        </p:nvCxnSpPr>
        <p:spPr>
          <a:xfrm>
            <a:off x="6146651" y="3645024"/>
            <a:ext cx="1161653" cy="1440160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sp>
        <p:nvSpPr>
          <p:cNvPr id="26" name="TextBox 25"/>
          <p:cNvSpPr txBox="1"/>
          <p:nvPr/>
        </p:nvSpPr>
        <p:spPr>
          <a:xfrm rot="3001242">
            <a:off x="5925643" y="4082407"/>
            <a:ext cx="2175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solidFill>
                  <a:prstClr val="black"/>
                </a:solidFill>
              </a:rPr>
              <a:t>② 신청서류 평가요청</a:t>
            </a:r>
          </a:p>
        </p:txBody>
      </p:sp>
      <p:sp>
        <p:nvSpPr>
          <p:cNvPr id="27" name="TextBox 26"/>
          <p:cNvSpPr txBox="1"/>
          <p:nvPr/>
        </p:nvSpPr>
        <p:spPr>
          <a:xfrm rot="3025995">
            <a:off x="5250834" y="4363753"/>
            <a:ext cx="18405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solidFill>
                  <a:prstClr val="black"/>
                </a:solidFill>
              </a:rPr>
              <a:t>③ 평가결과 통보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r>
              <a:rPr lang="en-US" altLang="ko-KR" sz="1600" b="1" dirty="0">
                <a:solidFill>
                  <a:prstClr val="black"/>
                </a:solidFill>
              </a:rPr>
              <a:t>(</a:t>
            </a:r>
            <a:r>
              <a:rPr lang="ko-KR" altLang="en-US" sz="1600" b="1" dirty="0" err="1">
                <a:solidFill>
                  <a:prstClr val="black"/>
                </a:solidFill>
              </a:rPr>
              <a:t>필요시</a:t>
            </a:r>
            <a:r>
              <a:rPr lang="ko-KR" altLang="en-US" sz="1600" b="1" dirty="0">
                <a:solidFill>
                  <a:prstClr val="black"/>
                </a:solidFill>
              </a:rPr>
              <a:t> 보완요청</a:t>
            </a:r>
            <a:r>
              <a:rPr lang="en-US" altLang="ko-KR" sz="1600" b="1" dirty="0">
                <a:solidFill>
                  <a:prstClr val="black"/>
                </a:solidFill>
              </a:rPr>
              <a:t>)</a:t>
            </a:r>
            <a:endParaRPr lang="ko-KR" altLang="en-US" sz="1600" b="1" dirty="0">
              <a:solidFill>
                <a:prstClr val="black"/>
              </a:solidFill>
            </a:endParaRPr>
          </a:p>
        </p:txBody>
      </p:sp>
      <p:cxnSp>
        <p:nvCxnSpPr>
          <p:cNvPr id="28" name="직선 화살표 연결선 27"/>
          <p:cNvCxnSpPr/>
          <p:nvPr/>
        </p:nvCxnSpPr>
        <p:spPr>
          <a:xfrm flipV="1">
            <a:off x="3710073" y="3544547"/>
            <a:ext cx="1658207" cy="1756661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cxnSp>
        <p:nvCxnSpPr>
          <p:cNvPr id="29" name="직선 화살표 연결선 28"/>
          <p:cNvCxnSpPr/>
          <p:nvPr/>
        </p:nvCxnSpPr>
        <p:spPr>
          <a:xfrm flipH="1" flipV="1">
            <a:off x="1710730" y="3616555"/>
            <a:ext cx="1224136" cy="1728192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sp>
        <p:nvSpPr>
          <p:cNvPr id="30" name="TextBox 29"/>
          <p:cNvSpPr txBox="1"/>
          <p:nvPr/>
        </p:nvSpPr>
        <p:spPr>
          <a:xfrm rot="3265366">
            <a:off x="1084002" y="4411174"/>
            <a:ext cx="18405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solidFill>
                  <a:prstClr val="black"/>
                </a:solidFill>
              </a:rPr>
              <a:t>  ④ 등록증 발급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r>
              <a:rPr lang="en-US" altLang="ko-KR" sz="1600" b="1" dirty="0">
                <a:solidFill>
                  <a:prstClr val="black"/>
                </a:solidFill>
              </a:rPr>
              <a:t>(</a:t>
            </a:r>
            <a:r>
              <a:rPr lang="ko-KR" altLang="en-US" sz="1600" b="1" dirty="0" err="1">
                <a:solidFill>
                  <a:prstClr val="black"/>
                </a:solidFill>
              </a:rPr>
              <a:t>필요시</a:t>
            </a:r>
            <a:r>
              <a:rPr lang="ko-KR" altLang="en-US" sz="1600" b="1" dirty="0">
                <a:solidFill>
                  <a:prstClr val="black"/>
                </a:solidFill>
              </a:rPr>
              <a:t> 현장조사</a:t>
            </a:r>
            <a:r>
              <a:rPr lang="en-US" altLang="ko-KR" sz="1600" b="1" dirty="0">
                <a:solidFill>
                  <a:prstClr val="black"/>
                </a:solidFill>
              </a:rPr>
              <a:t>)</a:t>
            </a:r>
            <a:endParaRPr lang="ko-KR" altLang="en-US" sz="1600" b="1" dirty="0">
              <a:solidFill>
                <a:prstClr val="black"/>
              </a:solidFill>
            </a:endParaRPr>
          </a:p>
        </p:txBody>
      </p:sp>
      <p:cxnSp>
        <p:nvCxnSpPr>
          <p:cNvPr id="31" name="직선 화살표 연결선 30"/>
          <p:cNvCxnSpPr/>
          <p:nvPr/>
        </p:nvCxnSpPr>
        <p:spPr>
          <a:xfrm flipH="1" flipV="1">
            <a:off x="5890529" y="3725037"/>
            <a:ext cx="1129743" cy="1432155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sp>
        <p:nvSpPr>
          <p:cNvPr id="32" name="TextBox 31"/>
          <p:cNvSpPr txBox="1"/>
          <p:nvPr/>
        </p:nvSpPr>
        <p:spPr>
          <a:xfrm rot="18709199">
            <a:off x="3875309" y="4425279"/>
            <a:ext cx="16930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solidFill>
                  <a:prstClr val="black"/>
                </a:solidFill>
              </a:rPr>
              <a:t>⑤ 등록결과통보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713472" y="1916832"/>
            <a:ext cx="2806289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o-KR" altLang="en-US" sz="2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건설기술관리협회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585680" y="6208843"/>
            <a:ext cx="2024913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o-KR" altLang="en-US" sz="2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건설기술연구원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57708" y="6155885"/>
            <a:ext cx="1406154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o-KR" altLang="en-US" sz="2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광역 시</a:t>
            </a:r>
            <a:r>
              <a:rPr lang="en-US" altLang="ko-KR" sz="2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·</a:t>
            </a:r>
            <a:r>
              <a:rPr lang="ko-KR" altLang="en-US" sz="2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도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71600" y="1945407"/>
            <a:ext cx="1499128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o-KR" altLang="en-US" sz="20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등록신청자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25640" y="2967236"/>
            <a:ext cx="23022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solidFill>
                  <a:prstClr val="black"/>
                </a:solidFill>
              </a:rPr>
              <a:t>⑥ 등록현황 등재</a:t>
            </a:r>
            <a:r>
              <a:rPr lang="en-US" altLang="ko-KR" sz="1600" b="1" dirty="0">
                <a:solidFill>
                  <a:prstClr val="black"/>
                </a:solidFill>
              </a:rPr>
              <a:t>· </a:t>
            </a:r>
            <a:r>
              <a:rPr lang="ko-KR" altLang="en-US" sz="1600" b="1" dirty="0">
                <a:solidFill>
                  <a:prstClr val="black"/>
                </a:solidFill>
              </a:rPr>
              <a:t>관리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21981" y="2391066"/>
            <a:ext cx="19207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solidFill>
                  <a:prstClr val="black"/>
                </a:solidFill>
              </a:rPr>
              <a:t>② 신청서류 검토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r>
              <a:rPr lang="en-US" altLang="ko-KR" sz="1600" b="1" dirty="0">
                <a:solidFill>
                  <a:prstClr val="black"/>
                </a:solidFill>
              </a:rPr>
              <a:t>    </a:t>
            </a:r>
            <a:r>
              <a:rPr lang="en-US" altLang="ko-KR" sz="1400" b="1" dirty="0">
                <a:solidFill>
                  <a:prstClr val="black"/>
                </a:solidFill>
              </a:rPr>
              <a:t>(</a:t>
            </a:r>
            <a:r>
              <a:rPr lang="ko-KR" altLang="en-US" sz="1400" b="1" dirty="0" err="1">
                <a:solidFill>
                  <a:prstClr val="black"/>
                </a:solidFill>
              </a:rPr>
              <a:t>필요시</a:t>
            </a:r>
            <a:r>
              <a:rPr lang="ko-KR" altLang="en-US" sz="1400" b="1" dirty="0">
                <a:solidFill>
                  <a:prstClr val="black"/>
                </a:solidFill>
              </a:rPr>
              <a:t> 보완요청</a:t>
            </a:r>
            <a:r>
              <a:rPr lang="en-US" altLang="ko-KR" sz="1400" b="1" dirty="0">
                <a:solidFill>
                  <a:prstClr val="black"/>
                </a:solidFill>
              </a:rPr>
              <a:t>)</a:t>
            </a:r>
            <a:endParaRPr lang="ko-KR" altLang="en-US" sz="1400" b="1" dirty="0"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 rot="18649283">
            <a:off x="3225446" y="3921307"/>
            <a:ext cx="17652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solidFill>
                  <a:prstClr val="black"/>
                </a:solidFill>
              </a:rPr>
              <a:t>③ 검토결과 통보</a:t>
            </a:r>
          </a:p>
        </p:txBody>
      </p:sp>
      <p:cxnSp>
        <p:nvCxnSpPr>
          <p:cNvPr id="41" name="직선 화살표 연결선 40"/>
          <p:cNvCxnSpPr/>
          <p:nvPr/>
        </p:nvCxnSpPr>
        <p:spPr>
          <a:xfrm flipH="1">
            <a:off x="3412516" y="3366517"/>
            <a:ext cx="1738599" cy="1828669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pic>
        <p:nvPicPr>
          <p:cNvPr id="42" name="그림 41" descr="건설기술연구원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29696" y="5200731"/>
            <a:ext cx="882767" cy="1083397"/>
          </a:xfrm>
          <a:prstGeom prst="rect">
            <a:avLst/>
          </a:prstGeom>
        </p:spPr>
      </p:pic>
      <p:pic>
        <p:nvPicPr>
          <p:cNvPr id="43" name="그림 42" descr="건설기술관리협회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1545" y="2377455"/>
            <a:ext cx="955378" cy="964478"/>
          </a:xfrm>
          <a:prstGeom prst="rect">
            <a:avLst/>
          </a:prstGeom>
        </p:spPr>
      </p:pic>
      <p:pic>
        <p:nvPicPr>
          <p:cNvPr id="44" name="그림 43" descr="등록신청자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91816" y="2276872"/>
            <a:ext cx="864096" cy="1026750"/>
          </a:xfrm>
          <a:prstGeom prst="rect">
            <a:avLst/>
          </a:prstGeom>
        </p:spPr>
      </p:pic>
      <p:pic>
        <p:nvPicPr>
          <p:cNvPr id="45" name="그림 44" descr="시도지사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92016" y="5272739"/>
            <a:ext cx="936104" cy="886835"/>
          </a:xfrm>
          <a:prstGeom prst="rect">
            <a:avLst/>
          </a:prstGeom>
        </p:spPr>
      </p:pic>
      <p:grpSp>
        <p:nvGrpSpPr>
          <p:cNvPr id="2" name="그룹 82"/>
          <p:cNvGrpSpPr/>
          <p:nvPr/>
        </p:nvGrpSpPr>
        <p:grpSpPr>
          <a:xfrm>
            <a:off x="5505560" y="5632779"/>
            <a:ext cx="925788" cy="1180597"/>
            <a:chOff x="3947726" y="1772816"/>
            <a:chExt cx="1120204" cy="1298657"/>
          </a:xfrm>
        </p:grpSpPr>
        <p:grpSp>
          <p:nvGrpSpPr>
            <p:cNvPr id="3" name="Group 47"/>
            <p:cNvGrpSpPr/>
            <p:nvPr/>
          </p:nvGrpSpPr>
          <p:grpSpPr>
            <a:xfrm>
              <a:off x="3947726" y="1772816"/>
              <a:ext cx="1120204" cy="1298657"/>
              <a:chOff x="3208305" y="2730943"/>
              <a:chExt cx="1935303" cy="2243605"/>
            </a:xfrm>
          </p:grpSpPr>
          <p:sp>
            <p:nvSpPr>
              <p:cNvPr id="51" name="Oval 48"/>
              <p:cNvSpPr/>
              <p:nvPr/>
            </p:nvSpPr>
            <p:spPr>
              <a:xfrm>
                <a:off x="3258906" y="4290757"/>
                <a:ext cx="1834099" cy="683791"/>
              </a:xfrm>
              <a:prstGeom prst="ellipse">
                <a:avLst/>
              </a:prstGeom>
              <a:solidFill>
                <a:sysClr val="windowText" lastClr="000000">
                  <a:alpha val="73000"/>
                </a:sysClr>
              </a:solidFill>
              <a:ln w="25400" cap="flat" cmpd="sng" algn="ctr">
                <a:noFill/>
                <a:prstDash val="solid"/>
              </a:ln>
              <a:effectLst>
                <a:softEdge rad="127000"/>
              </a:effectLst>
            </p:spPr>
            <p:txBody>
              <a:bodyPr rtlCol="0" anchor="ctr"/>
              <a:lstStyle/>
              <a:p>
                <a:pPr algn="ctr" latinLnBrk="0">
                  <a:defRPr/>
                </a:pPr>
                <a:endParaRPr lang="ko-KR" altLang="en-US" sz="2400" b="1" kern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4" name="Group 49"/>
              <p:cNvGrpSpPr/>
              <p:nvPr/>
            </p:nvGrpSpPr>
            <p:grpSpPr>
              <a:xfrm>
                <a:off x="3208305" y="2730943"/>
                <a:ext cx="1935303" cy="1935303"/>
                <a:chOff x="2411760" y="2141769"/>
                <a:chExt cx="1935303" cy="1935303"/>
              </a:xfrm>
            </p:grpSpPr>
            <p:sp>
              <p:nvSpPr>
                <p:cNvPr id="59" name="Oval 51"/>
                <p:cNvSpPr/>
                <p:nvPr/>
              </p:nvSpPr>
              <p:spPr>
                <a:xfrm>
                  <a:off x="2411760" y="2141769"/>
                  <a:ext cx="1935303" cy="193530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10AC"/>
                    </a:gs>
                    <a:gs pos="100000">
                      <a:srgbClr val="00B0F0"/>
                    </a:gs>
                  </a:gsLst>
                  <a:lin ang="5400000" scaled="1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latinLnBrk="0">
                    <a:defRPr/>
                  </a:pPr>
                  <a:endParaRPr lang="ko-KR" altLang="en-US" sz="2400" b="1" kern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0" name="Oval 52"/>
                <p:cNvSpPr/>
                <p:nvPr/>
              </p:nvSpPr>
              <p:spPr>
                <a:xfrm>
                  <a:off x="2523707" y="2502568"/>
                  <a:ext cx="1727104" cy="150795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ysClr val="window" lastClr="FFFFFF"/>
                    </a:gs>
                    <a:gs pos="45000">
                      <a:sysClr val="window" lastClr="FFFFFF">
                        <a:alpha val="0"/>
                      </a:sysClr>
                    </a:gs>
                  </a:gsLst>
                  <a:lin ang="16200000" scaled="1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latinLnBrk="0">
                    <a:defRPr/>
                  </a:pPr>
                  <a:endParaRPr lang="ko-KR" altLang="en-US" sz="2400" b="1" kern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1" name="Oval 53"/>
                <p:cNvSpPr/>
                <p:nvPr/>
              </p:nvSpPr>
              <p:spPr>
                <a:xfrm>
                  <a:off x="2695335" y="2204864"/>
                  <a:ext cx="1368152" cy="1079905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alpha val="0"/>
                      </a:sysClr>
                    </a:gs>
                  </a:gsLst>
                  <a:lin ang="5400000" scaled="1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latinLnBrk="0">
                    <a:defRPr/>
                  </a:pPr>
                  <a:endParaRPr lang="ko-KR" altLang="en-US" sz="2400" b="1" kern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2" name="Oval 54"/>
                <p:cNvSpPr/>
                <p:nvPr/>
              </p:nvSpPr>
              <p:spPr>
                <a:xfrm>
                  <a:off x="2636001" y="3304674"/>
                  <a:ext cx="1486820" cy="333976"/>
                </a:xfrm>
                <a:prstGeom prst="ellipse">
                  <a:avLst/>
                </a:prstGeom>
                <a:solidFill>
                  <a:sysClr val="window" lastClr="FFFFFF">
                    <a:alpha val="74000"/>
                  </a:sys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latinLnBrk="0">
                    <a:defRPr/>
                  </a:pPr>
                  <a:endParaRPr lang="ko-KR" altLang="en-US" sz="2400" b="1" kern="0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48" name="Rectangle 106"/>
            <p:cNvSpPr/>
            <p:nvPr/>
          </p:nvSpPr>
          <p:spPr>
            <a:xfrm>
              <a:off x="4029595" y="1852025"/>
              <a:ext cx="968265" cy="9140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0">
                <a:defRPr/>
              </a:pPr>
              <a:r>
                <a:rPr lang="ko-KR" altLang="en-US" sz="2400" b="1" kern="0" dirty="0">
                  <a:gradFill flip="none" rotWithShape="1"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16200000" scaled="1"/>
                    <a:tileRect/>
                  </a:gradFill>
                  <a:effectLst>
                    <a:outerShdw blurRad="50800" dist="50800" dir="5400000" algn="ctr" rotWithShape="0">
                      <a:prstClr val="white"/>
                    </a:outerShdw>
                  </a:effectLst>
                </a:rPr>
                <a:t>품질</a:t>
              </a:r>
              <a:endParaRPr lang="en-US" altLang="ko-KR" sz="2400" b="1" kern="0" dirty="0">
                <a:gradFill flip="none" rotWithShape="1"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16200000" scaled="1"/>
                  <a:tileRect/>
                </a:gradFill>
                <a:effectLst>
                  <a:outerShdw blurRad="50800" dist="50800" dir="5400000" algn="ctr" rotWithShape="0">
                    <a:prstClr val="white"/>
                  </a:outerShdw>
                </a:effectLst>
              </a:endParaRPr>
            </a:p>
            <a:p>
              <a:pPr algn="ctr" latinLnBrk="0">
                <a:defRPr/>
              </a:pPr>
              <a:r>
                <a:rPr lang="ko-KR" altLang="en-US" sz="2400" b="1" kern="0" dirty="0">
                  <a:gradFill flip="none" rotWithShape="1"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16200000" scaled="1"/>
                    <a:tileRect/>
                  </a:gradFill>
                  <a:effectLst>
                    <a:outerShdw blurRad="50800" dist="50800" dir="5400000" algn="ctr" rotWithShape="0">
                      <a:prstClr val="white"/>
                    </a:outerShdw>
                  </a:effectLst>
                </a:rPr>
                <a:t>검사</a:t>
              </a:r>
            </a:p>
          </p:txBody>
        </p:sp>
      </p:grpSp>
      <p:sp>
        <p:nvSpPr>
          <p:cNvPr id="67" name="AutoShape 17433"/>
          <p:cNvSpPr>
            <a:spLocks noChangeArrowheads="1"/>
          </p:cNvSpPr>
          <p:nvPr/>
        </p:nvSpPr>
        <p:spPr bwMode="auto">
          <a:xfrm>
            <a:off x="370768" y="1230288"/>
            <a:ext cx="3049104" cy="47052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prstShdw prst="shdw17" dist="17961" dir="2700000">
              <a:srgbClr val="000000">
                <a:alpha val="50000"/>
              </a:srgbClr>
            </a:prstShdw>
          </a:effectLst>
        </p:spPr>
        <p:txBody>
          <a:bodyPr wrap="none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0" name="Text Box 17441" descr="1111"/>
          <p:cNvSpPr txBox="1">
            <a:spLocks noChangeArrowheads="1"/>
          </p:cNvSpPr>
          <p:nvPr/>
        </p:nvSpPr>
        <p:spPr bwMode="auto">
          <a:xfrm>
            <a:off x="538912" y="1257265"/>
            <a:ext cx="2712176" cy="40011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등록업무 처리 절차</a:t>
            </a:r>
          </a:p>
        </p:txBody>
      </p:sp>
      <p:sp>
        <p:nvSpPr>
          <p:cNvPr id="88" name="직사각형 8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5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90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91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92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93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4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1" descr="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12"/>
          <p:cNvSpPr>
            <a:spLocks noChangeArrowheads="1"/>
          </p:cNvSpPr>
          <p:nvPr/>
        </p:nvSpPr>
        <p:spPr bwMode="auto">
          <a:xfrm>
            <a:off x="0" y="1341438"/>
            <a:ext cx="9144000" cy="1943100"/>
          </a:xfrm>
          <a:prstGeom prst="rect">
            <a:avLst/>
          </a:prstGeom>
          <a:gradFill rotWithShape="0">
            <a:gsLst>
              <a:gs pos="0">
                <a:srgbClr val="E5ECF5"/>
              </a:gs>
              <a:gs pos="100000">
                <a:srgbClr val="94B2D4"/>
              </a:gs>
            </a:gsLst>
            <a:lin ang="2700000" scaled="1"/>
          </a:gra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15365" name="그림 9" descr="한국건설관리협회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409754" y="6309320"/>
            <a:ext cx="2698750" cy="406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그룹 7"/>
          <p:cNvGrpSpPr/>
          <p:nvPr/>
        </p:nvGrpSpPr>
        <p:grpSpPr>
          <a:xfrm>
            <a:off x="0" y="2420441"/>
            <a:ext cx="9144000" cy="1080567"/>
            <a:chOff x="0" y="2420441"/>
            <a:chExt cx="9144000" cy="1080567"/>
          </a:xfrm>
        </p:grpSpPr>
        <p:sp>
          <p:nvSpPr>
            <p:cNvPr id="15364" name="Rectangle 13" descr="좁은 수평선"/>
            <p:cNvSpPr>
              <a:spLocks noChangeArrowheads="1"/>
            </p:cNvSpPr>
            <p:nvPr/>
          </p:nvSpPr>
          <p:spPr bwMode="auto">
            <a:xfrm>
              <a:off x="0" y="3212083"/>
              <a:ext cx="9144000" cy="288925"/>
            </a:xfrm>
            <a:prstGeom prst="rect">
              <a:avLst/>
            </a:prstGeom>
            <a:pattFill prst="narHorz">
              <a:fgClr>
                <a:schemeClr val="bg1"/>
              </a:fgClr>
              <a:bgClr>
                <a:srgbClr val="8CB2F0"/>
              </a:bgClr>
            </a:pattFill>
            <a:ln w="9525" algn="ctr">
              <a:noFill/>
              <a:miter lim="800000"/>
              <a:headEnd/>
              <a:tailEnd/>
            </a:ln>
          </p:spPr>
          <p:txBody>
            <a:bodyPr wrap="none" lIns="162000" tIns="15480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>
                <a:solidFill>
                  <a:srgbClr val="000000"/>
                </a:solidFill>
                <a:latin typeface="Arial Narrow" pitchFamily="34" charset="0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0" y="2420441"/>
              <a:ext cx="9144000" cy="79164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ko-KR" altLang="en-US" dirty="0">
                <a:solidFill>
                  <a:srgbClr val="FFFFFF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</p:grpSp>
      <p:sp>
        <p:nvSpPr>
          <p:cNvPr id="9" name="제목 2"/>
          <p:cNvSpPr txBox="1">
            <a:spLocks/>
          </p:cNvSpPr>
          <p:nvPr/>
        </p:nvSpPr>
        <p:spPr>
          <a:xfrm>
            <a:off x="-180975" y="2116138"/>
            <a:ext cx="9509125" cy="131286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3600" kern="0" dirty="0" smtClean="0">
                <a:solidFill>
                  <a:srgbClr val="FFFFFF">
                    <a:lumMod val="95000"/>
                  </a:srgbClr>
                </a:solidFill>
                <a:latin typeface="HY견명조" pitchFamily="18" charset="-127"/>
                <a:ea typeface="HY견명조" pitchFamily="18" charset="-127"/>
              </a:rPr>
              <a:t>  Ⅰ</a:t>
            </a:r>
            <a:r>
              <a:rPr kumimoji="1" lang="en-US" altLang="ko-KR" sz="3600" kern="0" dirty="0">
                <a:solidFill>
                  <a:srgbClr val="FFFFFF">
                    <a:lumMod val="95000"/>
                  </a:srgbClr>
                </a:solidFill>
                <a:latin typeface="HY견명조" pitchFamily="18" charset="-127"/>
                <a:ea typeface="HY견명조" pitchFamily="18" charset="-127"/>
              </a:rPr>
              <a:t>.</a:t>
            </a:r>
            <a:r>
              <a:rPr kumimoji="1" lang="en-US" altLang="ko-KR" sz="3600" kern="0" dirty="0">
                <a:solidFill>
                  <a:srgbClr val="FFFFFF">
                    <a:lumMod val="95000"/>
                  </a:srgb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3600" kern="0" dirty="0" err="1" smtClean="0">
                <a:solidFill>
                  <a:srgbClr val="FFFFFF">
                    <a:lumMod val="95000"/>
                  </a:srgbClr>
                </a:solidFill>
                <a:latin typeface="HY헤드라인M" pitchFamily="18" charset="-127"/>
                <a:ea typeface="HY헤드라인M" pitchFamily="18" charset="-127"/>
              </a:rPr>
              <a:t>건진법</a:t>
            </a:r>
            <a:r>
              <a:rPr kumimoji="1" lang="ko-KR" altLang="en-US" sz="3600" kern="0" dirty="0" smtClean="0">
                <a:solidFill>
                  <a:srgbClr val="FFFFFF">
                    <a:lumMod val="95000"/>
                  </a:srgb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3600" kern="0" dirty="0">
                <a:solidFill>
                  <a:srgbClr val="FFFFFF">
                    <a:lumMod val="95000"/>
                  </a:srgbClr>
                </a:solidFill>
                <a:latin typeface="HY헤드라인M" pitchFamily="18" charset="-127"/>
                <a:ea typeface="HY헤드라인M" pitchFamily="18" charset="-127"/>
              </a:rPr>
              <a:t>개정 주요내용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AutoShape 17433"/>
          <p:cNvSpPr>
            <a:spLocks noChangeArrowheads="1"/>
          </p:cNvSpPr>
          <p:nvPr/>
        </p:nvSpPr>
        <p:spPr bwMode="auto">
          <a:xfrm>
            <a:off x="227392" y="1014264"/>
            <a:ext cx="3553160" cy="47052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prstShdw prst="shdw17" dist="17961" dir="2700000">
              <a:srgbClr val="000000">
                <a:alpha val="50000"/>
              </a:srgbClr>
            </a:prstShdw>
          </a:effectLst>
        </p:spPr>
        <p:txBody>
          <a:bodyPr wrap="none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0" name="Text Box 17441" descr="1111"/>
          <p:cNvSpPr txBox="1">
            <a:spLocks noChangeArrowheads="1"/>
          </p:cNvSpPr>
          <p:nvPr/>
        </p:nvSpPr>
        <p:spPr bwMode="auto">
          <a:xfrm>
            <a:off x="107504" y="1041241"/>
            <a:ext cx="3529032" cy="40011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단계별 세부업무 처리절차</a:t>
            </a:r>
            <a:endParaRPr lang="ko-KR" altLang="en-US" sz="2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3" name="AutoShape 565"/>
          <p:cNvSpPr>
            <a:spLocks noChangeArrowheads="1"/>
          </p:cNvSpPr>
          <p:nvPr/>
        </p:nvSpPr>
        <p:spPr bwMode="auto">
          <a:xfrm>
            <a:off x="611560" y="5458941"/>
            <a:ext cx="6333676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5" name="AutoShape 82"/>
          <p:cNvSpPr>
            <a:spLocks noChangeArrowheads="1"/>
          </p:cNvSpPr>
          <p:nvPr/>
        </p:nvSpPr>
        <p:spPr bwMode="auto">
          <a:xfrm>
            <a:off x="357436" y="2334022"/>
            <a:ext cx="8424936" cy="3950916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6" name="Text Box 83"/>
          <p:cNvSpPr txBox="1">
            <a:spLocks noChangeArrowheads="1"/>
          </p:cNvSpPr>
          <p:nvPr/>
        </p:nvSpPr>
        <p:spPr bwMode="auto">
          <a:xfrm>
            <a:off x="520502" y="2453655"/>
            <a:ext cx="820975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rgbClr val="002060"/>
                </a:solidFill>
              </a:rPr>
              <a:t> 건설기술용역업자로 등록을 하고자 하는 자</a:t>
            </a:r>
            <a:r>
              <a:rPr lang="en-US" altLang="ko-KR" b="1" dirty="0">
                <a:solidFill>
                  <a:srgbClr val="002060"/>
                </a:solidFill>
              </a:rPr>
              <a:t>(</a:t>
            </a:r>
            <a:r>
              <a:rPr lang="ko-KR" altLang="en-US" b="1" dirty="0">
                <a:solidFill>
                  <a:srgbClr val="002060"/>
                </a:solidFill>
              </a:rPr>
              <a:t>신청인</a:t>
            </a:r>
            <a:r>
              <a:rPr lang="en-US" altLang="ko-KR" b="1" dirty="0">
                <a:solidFill>
                  <a:srgbClr val="002060"/>
                </a:solidFill>
              </a:rPr>
              <a:t>)</a:t>
            </a:r>
            <a:r>
              <a:rPr lang="ko-KR" altLang="en-US" sz="2000" b="1" dirty="0">
                <a:solidFill>
                  <a:srgbClr val="002060"/>
                </a:solidFill>
              </a:rPr>
              <a:t>는 </a:t>
            </a:r>
            <a:r>
              <a:rPr lang="en-US" altLang="ko-KR" sz="2000" b="1" dirty="0">
                <a:solidFill>
                  <a:srgbClr val="002060"/>
                </a:solidFill>
              </a:rPr>
              <a:t>‘</a:t>
            </a:r>
            <a:r>
              <a:rPr lang="ko-KR" altLang="en-US" sz="2000" b="1" dirty="0">
                <a:solidFill>
                  <a:srgbClr val="002060"/>
                </a:solidFill>
              </a:rPr>
              <a:t>신청서를 포함한 관련 서류를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건설기술관리협회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(www.cims.or.kr :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개방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)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로 </a:t>
            </a:r>
            <a:r>
              <a:rPr lang="ko-KR" altLang="en-US" sz="2000" b="1" dirty="0">
                <a:solidFill>
                  <a:srgbClr val="002060"/>
                </a:solidFill>
              </a:rPr>
              <a:t>제출</a:t>
            </a:r>
            <a:r>
              <a:rPr lang="en-US" altLang="ko-KR" sz="2000" b="1" dirty="0">
                <a:solidFill>
                  <a:srgbClr val="002060"/>
                </a:solidFill>
              </a:rPr>
              <a:t>’</a:t>
            </a:r>
          </a:p>
        </p:txBody>
      </p:sp>
      <p:sp>
        <p:nvSpPr>
          <p:cNvPr id="84" name="AutoShape 545"/>
          <p:cNvSpPr>
            <a:spLocks noChangeArrowheads="1"/>
          </p:cNvSpPr>
          <p:nvPr/>
        </p:nvSpPr>
        <p:spPr bwMode="auto">
          <a:xfrm>
            <a:off x="317564" y="1719666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85" name="AutoShape 546"/>
          <p:cNvSpPr>
            <a:spLocks noChangeArrowheads="1"/>
          </p:cNvSpPr>
          <p:nvPr/>
        </p:nvSpPr>
        <p:spPr bwMode="auto">
          <a:xfrm>
            <a:off x="1052500" y="1719666"/>
            <a:ext cx="3519500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86" name="AutoShape 555"/>
          <p:cNvSpPr>
            <a:spLocks noChangeArrowheads="1"/>
          </p:cNvSpPr>
          <p:nvPr/>
        </p:nvSpPr>
        <p:spPr bwMode="auto">
          <a:xfrm>
            <a:off x="351371" y="1666900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87" name="WordArt 560"/>
          <p:cNvSpPr>
            <a:spLocks noChangeArrowheads="1" noChangeShapeType="1" noTextEdit="1"/>
          </p:cNvSpPr>
          <p:nvPr/>
        </p:nvSpPr>
        <p:spPr bwMode="auto">
          <a:xfrm>
            <a:off x="518936" y="1789728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dirty="0">
                <a:ln w="9525">
                  <a:noFill/>
                  <a:round/>
                  <a:headEnd/>
                  <a:tailEnd/>
                </a:ln>
                <a:solidFill>
                  <a:prstClr val="black"/>
                </a:solidFill>
                <a:latin typeface="Arial Black"/>
                <a:ea typeface="Arial Unicode MS" pitchFamily="50" charset="-127"/>
              </a:rPr>
              <a:t>1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solidFill>
                <a:prstClr val="black"/>
              </a:solidFill>
              <a:latin typeface="Arial Black"/>
              <a:ea typeface="Arial Unicode MS" pitchFamily="50" charset="-127"/>
            </a:endParaRPr>
          </a:p>
        </p:txBody>
      </p:sp>
      <p:sp>
        <p:nvSpPr>
          <p:cNvPr id="88" name="AutoShape 565"/>
          <p:cNvSpPr>
            <a:spLocks noChangeArrowheads="1"/>
          </p:cNvSpPr>
          <p:nvPr/>
        </p:nvSpPr>
        <p:spPr bwMode="auto">
          <a:xfrm>
            <a:off x="1084837" y="1666900"/>
            <a:ext cx="3715309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89" name="Text Box 574"/>
          <p:cNvSpPr txBox="1">
            <a:spLocks noChangeArrowheads="1"/>
          </p:cNvSpPr>
          <p:nvPr/>
        </p:nvSpPr>
        <p:spPr bwMode="auto">
          <a:xfrm>
            <a:off x="1241407" y="1707518"/>
            <a:ext cx="301556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등록신청서 제출</a:t>
            </a:r>
            <a:r>
              <a:rPr lang="en-US" altLang="ko-KR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신청인</a:t>
            </a:r>
            <a:r>
              <a:rPr lang="en-US" altLang="ko-KR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</p:txBody>
      </p:sp>
      <p:pic>
        <p:nvPicPr>
          <p:cNvPr id="90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652720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" name="TextBox 90"/>
          <p:cNvSpPr txBox="1"/>
          <p:nvPr/>
        </p:nvSpPr>
        <p:spPr>
          <a:xfrm>
            <a:off x="898451" y="3509382"/>
            <a:ext cx="817788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건설기술용역업 등록</a:t>
            </a:r>
            <a:r>
              <a:rPr lang="en-US" altLang="ko-KR" sz="1600" b="1" dirty="0">
                <a:solidFill>
                  <a:prstClr val="black"/>
                </a:solidFill>
              </a:rPr>
              <a:t>(</a:t>
            </a:r>
            <a:r>
              <a:rPr lang="ko-KR" altLang="en-US" sz="1600" b="1" dirty="0">
                <a:solidFill>
                  <a:prstClr val="black"/>
                </a:solidFill>
              </a:rPr>
              <a:t>변경등록</a:t>
            </a:r>
            <a:r>
              <a:rPr lang="en-US" altLang="ko-KR" sz="1600" b="1" dirty="0">
                <a:solidFill>
                  <a:prstClr val="black"/>
                </a:solidFill>
              </a:rPr>
              <a:t>) </a:t>
            </a:r>
            <a:r>
              <a:rPr lang="ko-KR" altLang="en-US" sz="1600" b="1" dirty="0">
                <a:solidFill>
                  <a:prstClr val="black"/>
                </a:solidFill>
              </a:rPr>
              <a:t>신청서</a:t>
            </a:r>
            <a:r>
              <a:rPr lang="en-US" altLang="ko-KR" sz="1600" b="1" dirty="0">
                <a:solidFill>
                  <a:prstClr val="black"/>
                </a:solidFill>
              </a:rPr>
              <a:t>(</a:t>
            </a:r>
            <a:r>
              <a:rPr lang="ko-KR" altLang="en-US" sz="1600" b="1" dirty="0">
                <a:solidFill>
                  <a:prstClr val="black"/>
                </a:solidFill>
              </a:rPr>
              <a:t>시행규칙 별제 제</a:t>
            </a:r>
            <a:r>
              <a:rPr lang="en-US" altLang="ko-KR" sz="1600" b="1" dirty="0">
                <a:solidFill>
                  <a:prstClr val="black"/>
                </a:solidFill>
              </a:rPr>
              <a:t>20</a:t>
            </a:r>
            <a:r>
              <a:rPr lang="ko-KR" altLang="en-US" sz="1600" b="1" dirty="0" err="1">
                <a:solidFill>
                  <a:prstClr val="black"/>
                </a:solidFill>
              </a:rPr>
              <a:t>호서식</a:t>
            </a:r>
            <a:r>
              <a:rPr lang="en-US" altLang="ko-KR" sz="1600" b="1" dirty="0">
                <a:solidFill>
                  <a:prstClr val="black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건설기술자 보유증명서</a:t>
            </a:r>
            <a:r>
              <a:rPr lang="en-US" altLang="ko-KR" sz="1600" b="1" dirty="0">
                <a:solidFill>
                  <a:prstClr val="black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사무실 또는 시험실 보유증명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장비 보유현황</a:t>
            </a:r>
            <a:r>
              <a:rPr lang="en-US" altLang="ko-KR" sz="1600" b="1" dirty="0">
                <a:solidFill>
                  <a:prstClr val="black"/>
                </a:solidFill>
              </a:rPr>
              <a:t>(</a:t>
            </a:r>
            <a:r>
              <a:rPr lang="ko-KR" altLang="en-US" sz="1600" b="1" dirty="0">
                <a:solidFill>
                  <a:prstClr val="black"/>
                </a:solidFill>
              </a:rPr>
              <a:t>필요 시</a:t>
            </a:r>
            <a:r>
              <a:rPr lang="en-US" altLang="ko-KR" sz="1600" b="1" dirty="0">
                <a:solidFill>
                  <a:prstClr val="black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자본금 증명서류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등록증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prstClr val="black"/>
                </a:solidFill>
              </a:rPr>
              <a:t>(</a:t>
            </a:r>
            <a:r>
              <a:rPr lang="ko-KR" altLang="en-US" sz="1400" b="1" dirty="0">
                <a:solidFill>
                  <a:prstClr val="black"/>
                </a:solidFill>
              </a:rPr>
              <a:t>감리전문회사</a:t>
            </a:r>
            <a:r>
              <a:rPr lang="en-US" altLang="ko-KR" sz="1400" b="1" dirty="0">
                <a:solidFill>
                  <a:prstClr val="black"/>
                </a:solidFill>
              </a:rPr>
              <a:t>, ENG</a:t>
            </a:r>
            <a:r>
              <a:rPr lang="ko-KR" altLang="en-US" sz="1400" b="1" dirty="0">
                <a:solidFill>
                  <a:prstClr val="black"/>
                </a:solidFill>
              </a:rPr>
              <a:t>사업자신고증 또는 기술사사무소 </a:t>
            </a:r>
            <a:r>
              <a:rPr lang="ko-KR" altLang="en-US" sz="1400" b="1" dirty="0" err="1">
                <a:solidFill>
                  <a:prstClr val="black"/>
                </a:solidFill>
              </a:rPr>
              <a:t>신고증</a:t>
            </a:r>
            <a:r>
              <a:rPr lang="en-US" altLang="ko-KR" sz="1400" b="1" dirty="0">
                <a:solidFill>
                  <a:prstClr val="black"/>
                </a:solidFill>
              </a:rPr>
              <a:t>, </a:t>
            </a:r>
            <a:r>
              <a:rPr lang="ko-KR" altLang="en-US" sz="1400" b="1" dirty="0">
                <a:solidFill>
                  <a:prstClr val="black"/>
                </a:solidFill>
              </a:rPr>
              <a:t>품질검사전문기관의 등록증 원본</a:t>
            </a:r>
            <a:r>
              <a:rPr lang="en-US" altLang="ko-KR" sz="1400" b="1" dirty="0">
                <a:solidFill>
                  <a:prstClr val="black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600" b="1" dirty="0">
                <a:solidFill>
                  <a:prstClr val="black"/>
                </a:solidFill>
              </a:rPr>
              <a:t>등기부등본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사업자등록증</a:t>
            </a:r>
            <a:r>
              <a:rPr lang="en-US" altLang="ko-KR" sz="1600" b="1" dirty="0">
                <a:solidFill>
                  <a:prstClr val="black"/>
                </a:solidFill>
              </a:rPr>
              <a:t>, </a:t>
            </a:r>
            <a:r>
              <a:rPr lang="ko-KR" altLang="en-US" sz="1600" b="1" dirty="0">
                <a:solidFill>
                  <a:prstClr val="black"/>
                </a:solidFill>
              </a:rPr>
              <a:t>겸업현황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600" b="1" dirty="0">
              <a:solidFill>
                <a:prstClr val="black"/>
              </a:solidFill>
            </a:endParaRPr>
          </a:p>
        </p:txBody>
      </p:sp>
      <p:pic>
        <p:nvPicPr>
          <p:cNvPr id="92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28042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388346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761151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136473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780881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직사각형 2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9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30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31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32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33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4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pic>
        <p:nvPicPr>
          <p:cNvPr id="28" name="그림 27" descr="20호 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860031" cy="6858000"/>
          </a:xfrm>
          <a:prstGeom prst="rect">
            <a:avLst/>
          </a:prstGeom>
        </p:spPr>
      </p:pic>
      <p:pic>
        <p:nvPicPr>
          <p:cNvPr id="29" name="그림 28" descr="20호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0"/>
            <a:ext cx="4644008" cy="6858000"/>
          </a:xfrm>
          <a:prstGeom prst="rect">
            <a:avLst/>
          </a:prstGeom>
        </p:spPr>
      </p:pic>
      <p:sp>
        <p:nvSpPr>
          <p:cNvPr id="30" name="직사각형 29"/>
          <p:cNvSpPr/>
          <p:nvPr/>
        </p:nvSpPr>
        <p:spPr>
          <a:xfrm>
            <a:off x="755576" y="2328792"/>
            <a:ext cx="3600400" cy="110020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>
              <a:solidFill>
                <a:sysClr val="window" lastClr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AutoShape 82"/>
          <p:cNvSpPr>
            <a:spLocks noChangeArrowheads="1"/>
          </p:cNvSpPr>
          <p:nvPr/>
        </p:nvSpPr>
        <p:spPr bwMode="auto">
          <a:xfrm>
            <a:off x="357436" y="1672516"/>
            <a:ext cx="8424936" cy="1295861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84" name="AutoShape 545"/>
          <p:cNvSpPr>
            <a:spLocks noChangeArrowheads="1"/>
          </p:cNvSpPr>
          <p:nvPr/>
        </p:nvSpPr>
        <p:spPr bwMode="auto">
          <a:xfrm>
            <a:off x="317564" y="1058160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85" name="AutoShape 546"/>
          <p:cNvSpPr>
            <a:spLocks noChangeArrowheads="1"/>
          </p:cNvSpPr>
          <p:nvPr/>
        </p:nvSpPr>
        <p:spPr bwMode="auto">
          <a:xfrm>
            <a:off x="1052500" y="1058160"/>
            <a:ext cx="3951548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86" name="AutoShape 555"/>
          <p:cNvSpPr>
            <a:spLocks noChangeArrowheads="1"/>
          </p:cNvSpPr>
          <p:nvPr/>
        </p:nvSpPr>
        <p:spPr bwMode="auto">
          <a:xfrm>
            <a:off x="351371" y="1005394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87" name="WordArt 560"/>
          <p:cNvSpPr>
            <a:spLocks noChangeArrowheads="1" noChangeShapeType="1" noTextEdit="1"/>
          </p:cNvSpPr>
          <p:nvPr/>
        </p:nvSpPr>
        <p:spPr bwMode="auto">
          <a:xfrm>
            <a:off x="518936" y="1128222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dirty="0">
                <a:ln w="9525">
                  <a:noFill/>
                  <a:round/>
                  <a:headEnd/>
                  <a:tailEnd/>
                </a:ln>
                <a:solidFill>
                  <a:prstClr val="black"/>
                </a:solidFill>
                <a:latin typeface="Arial Black"/>
                <a:ea typeface="Arial Unicode MS" pitchFamily="50" charset="-127"/>
              </a:rPr>
              <a:t>2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solidFill>
                <a:prstClr val="black"/>
              </a:solidFill>
              <a:latin typeface="Arial Black"/>
              <a:ea typeface="Arial Unicode MS" pitchFamily="50" charset="-127"/>
            </a:endParaRPr>
          </a:p>
        </p:txBody>
      </p:sp>
      <p:sp>
        <p:nvSpPr>
          <p:cNvPr id="88" name="AutoShape 565"/>
          <p:cNvSpPr>
            <a:spLocks noChangeArrowheads="1"/>
          </p:cNvSpPr>
          <p:nvPr/>
        </p:nvSpPr>
        <p:spPr bwMode="auto">
          <a:xfrm>
            <a:off x="1084837" y="1005394"/>
            <a:ext cx="4171394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89" name="Text Box 574"/>
          <p:cNvSpPr txBox="1">
            <a:spLocks noChangeArrowheads="1"/>
          </p:cNvSpPr>
          <p:nvPr/>
        </p:nvSpPr>
        <p:spPr bwMode="auto">
          <a:xfrm>
            <a:off x="1005508" y="1055537"/>
            <a:ext cx="4030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신청서 접수</a:t>
            </a:r>
            <a:r>
              <a:rPr lang="en-US" altLang="ko-KR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고유 관리번호 부여</a:t>
            </a:r>
          </a:p>
        </p:txBody>
      </p:sp>
      <p:sp>
        <p:nvSpPr>
          <p:cNvPr id="28" name="TextBox 34"/>
          <p:cNvSpPr txBox="1"/>
          <p:nvPr/>
        </p:nvSpPr>
        <p:spPr>
          <a:xfrm>
            <a:off x="438969" y="1700530"/>
            <a:ext cx="8604448" cy="49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ko-KR" altLang="en-US" sz="2000" b="1" spc="-50" dirty="0" smtClean="0">
                <a:solidFill>
                  <a:srgbClr val="002060"/>
                </a:solidFill>
              </a:rPr>
              <a:t> 등록 신청서류는 민원서류로 분류 </a:t>
            </a:r>
            <a:r>
              <a:rPr lang="en-US" altLang="ko-KR" b="1" spc="-50" dirty="0" smtClean="0">
                <a:solidFill>
                  <a:srgbClr val="002060"/>
                </a:solidFill>
              </a:rPr>
              <a:t>(</a:t>
            </a:r>
            <a:r>
              <a:rPr lang="ko-KR" altLang="en-US" b="1" spc="-50" dirty="0" smtClean="0">
                <a:solidFill>
                  <a:srgbClr val="002060"/>
                </a:solidFill>
              </a:rPr>
              <a:t>처리기한 </a:t>
            </a:r>
            <a:r>
              <a:rPr lang="en-US" altLang="ko-KR" b="1" spc="-50" dirty="0" smtClean="0">
                <a:solidFill>
                  <a:srgbClr val="002060"/>
                </a:solidFill>
              </a:rPr>
              <a:t>: </a:t>
            </a:r>
            <a:r>
              <a:rPr lang="ko-KR" altLang="en-US" b="1" spc="-50" dirty="0" smtClean="0">
                <a:solidFill>
                  <a:srgbClr val="002060"/>
                </a:solidFill>
              </a:rPr>
              <a:t>등록 </a:t>
            </a:r>
            <a:r>
              <a:rPr lang="en-US" altLang="ko-KR" b="1" spc="-50" dirty="0" smtClean="0">
                <a:solidFill>
                  <a:srgbClr val="002060"/>
                </a:solidFill>
              </a:rPr>
              <a:t>25</a:t>
            </a:r>
            <a:r>
              <a:rPr lang="ko-KR" altLang="en-US" b="1" spc="-50" dirty="0" smtClean="0">
                <a:solidFill>
                  <a:srgbClr val="002060"/>
                </a:solidFill>
              </a:rPr>
              <a:t>일</a:t>
            </a:r>
            <a:r>
              <a:rPr lang="en-US" altLang="ko-KR" b="1" spc="-50" dirty="0" smtClean="0">
                <a:solidFill>
                  <a:srgbClr val="002060"/>
                </a:solidFill>
              </a:rPr>
              <a:t>, </a:t>
            </a:r>
            <a:r>
              <a:rPr lang="ko-KR" altLang="en-US" b="1" spc="-50" dirty="0" smtClean="0">
                <a:solidFill>
                  <a:srgbClr val="002060"/>
                </a:solidFill>
              </a:rPr>
              <a:t>변경등록 </a:t>
            </a:r>
            <a:r>
              <a:rPr lang="en-US" altLang="ko-KR" b="1" spc="-50" dirty="0" smtClean="0">
                <a:solidFill>
                  <a:srgbClr val="002060"/>
                </a:solidFill>
              </a:rPr>
              <a:t>10</a:t>
            </a:r>
            <a:r>
              <a:rPr lang="ko-KR" altLang="en-US" b="1" spc="-50" dirty="0" smtClean="0">
                <a:solidFill>
                  <a:srgbClr val="002060"/>
                </a:solidFill>
              </a:rPr>
              <a:t>일</a:t>
            </a:r>
            <a:r>
              <a:rPr lang="en-US" altLang="ko-KR" b="1" spc="-50" dirty="0" smtClean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29" name="TextBox 26"/>
          <p:cNvSpPr txBox="1"/>
          <p:nvPr/>
        </p:nvSpPr>
        <p:spPr>
          <a:xfrm>
            <a:off x="443161" y="2223914"/>
            <a:ext cx="7830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 신청인 고유 관리번호 부여 </a:t>
            </a:r>
            <a:r>
              <a:rPr lang="en-US" altLang="ko-KR" b="1" dirty="0" smtClean="0">
                <a:solidFill>
                  <a:srgbClr val="002060"/>
                </a:solidFill>
              </a:rPr>
              <a:t>(12</a:t>
            </a:r>
            <a:r>
              <a:rPr lang="ko-KR" altLang="en-US" b="1" dirty="0" smtClean="0">
                <a:solidFill>
                  <a:srgbClr val="002060"/>
                </a:solidFill>
              </a:rPr>
              <a:t>자리 전산코드</a:t>
            </a:r>
            <a:r>
              <a:rPr lang="en-US" altLang="ko-KR" b="1" dirty="0" smtClean="0">
                <a:solidFill>
                  <a:srgbClr val="002060"/>
                </a:solidFill>
              </a:rPr>
              <a:t>)</a:t>
            </a:r>
          </a:p>
        </p:txBody>
      </p:sp>
      <p:grpSp>
        <p:nvGrpSpPr>
          <p:cNvPr id="3" name="그룹 30"/>
          <p:cNvGrpSpPr/>
          <p:nvPr/>
        </p:nvGrpSpPr>
        <p:grpSpPr>
          <a:xfrm>
            <a:off x="71406" y="3264085"/>
            <a:ext cx="925788" cy="1180597"/>
            <a:chOff x="3947724" y="1772816"/>
            <a:chExt cx="1120203" cy="1298657"/>
          </a:xfrm>
        </p:grpSpPr>
        <p:grpSp>
          <p:nvGrpSpPr>
            <p:cNvPr id="4" name="Group 47"/>
            <p:cNvGrpSpPr/>
            <p:nvPr/>
          </p:nvGrpSpPr>
          <p:grpSpPr>
            <a:xfrm>
              <a:off x="3947724" y="1772816"/>
              <a:ext cx="1120203" cy="1298657"/>
              <a:chOff x="3208305" y="2730943"/>
              <a:chExt cx="1935303" cy="2243605"/>
            </a:xfrm>
          </p:grpSpPr>
          <p:sp>
            <p:nvSpPr>
              <p:cNvPr id="34" name="Oval 48"/>
              <p:cNvSpPr/>
              <p:nvPr/>
            </p:nvSpPr>
            <p:spPr>
              <a:xfrm>
                <a:off x="3258906" y="4290757"/>
                <a:ext cx="1834099" cy="683791"/>
              </a:xfrm>
              <a:prstGeom prst="ellipse">
                <a:avLst/>
              </a:prstGeom>
              <a:solidFill>
                <a:sysClr val="windowText" lastClr="000000">
                  <a:alpha val="73000"/>
                </a:sysClr>
              </a:solidFill>
              <a:ln w="25400" cap="flat" cmpd="sng" algn="ctr">
                <a:noFill/>
                <a:prstDash val="solid"/>
              </a:ln>
              <a:effectLst>
                <a:softEdge rad="127000"/>
              </a:effectLst>
            </p:spPr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ko-KR" altLang="en-US">
                  <a:solidFill>
                    <a:sysClr val="window" lastClr="FFFFFF"/>
                  </a:solidFill>
                </a:endParaRPr>
              </a:p>
            </p:txBody>
          </p:sp>
          <p:grpSp>
            <p:nvGrpSpPr>
              <p:cNvPr id="5" name="Group 49"/>
              <p:cNvGrpSpPr/>
              <p:nvPr/>
            </p:nvGrpSpPr>
            <p:grpSpPr>
              <a:xfrm>
                <a:off x="3208305" y="2730943"/>
                <a:ext cx="1935303" cy="1935303"/>
                <a:chOff x="2411760" y="2141769"/>
                <a:chExt cx="1935303" cy="1935303"/>
              </a:xfrm>
            </p:grpSpPr>
            <p:sp>
              <p:nvSpPr>
                <p:cNvPr id="36" name="Oval 51"/>
                <p:cNvSpPr/>
                <p:nvPr/>
              </p:nvSpPr>
              <p:spPr>
                <a:xfrm>
                  <a:off x="2411760" y="2141769"/>
                  <a:ext cx="1935303" cy="193530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010AC"/>
                    </a:gs>
                    <a:gs pos="100000">
                      <a:srgbClr val="00B0F0"/>
                    </a:gs>
                  </a:gsLst>
                  <a:lin ang="5400000" scaled="1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ko-KR" altLang="en-US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7" name="Oval 52"/>
                <p:cNvSpPr/>
                <p:nvPr/>
              </p:nvSpPr>
              <p:spPr>
                <a:xfrm>
                  <a:off x="2523707" y="2502568"/>
                  <a:ext cx="1727104" cy="150795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ysClr val="window" lastClr="FFFFFF"/>
                    </a:gs>
                    <a:gs pos="45000">
                      <a:sysClr val="window" lastClr="FFFFFF">
                        <a:alpha val="0"/>
                      </a:sysClr>
                    </a:gs>
                  </a:gsLst>
                  <a:lin ang="16200000" scaled="1"/>
                  <a:tileRect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ko-KR" altLang="en-US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8" name="Oval 53"/>
                <p:cNvSpPr/>
                <p:nvPr/>
              </p:nvSpPr>
              <p:spPr>
                <a:xfrm>
                  <a:off x="2695335" y="2204864"/>
                  <a:ext cx="1368152" cy="1079905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alpha val="0"/>
                      </a:sysClr>
                    </a:gs>
                  </a:gsLst>
                  <a:lin ang="5400000" scaled="1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ko-KR" altLang="en-US">
                    <a:solidFill>
                      <a:sysClr val="window" lastClr="FFFFFF"/>
                    </a:solidFill>
                  </a:endParaRPr>
                </a:p>
              </p:txBody>
            </p:sp>
            <p:sp>
              <p:nvSpPr>
                <p:cNvPr id="39" name="Oval 54"/>
                <p:cNvSpPr/>
                <p:nvPr/>
              </p:nvSpPr>
              <p:spPr>
                <a:xfrm>
                  <a:off x="2636001" y="3304674"/>
                  <a:ext cx="1486820" cy="333976"/>
                </a:xfrm>
                <a:prstGeom prst="ellipse">
                  <a:avLst/>
                </a:prstGeom>
                <a:solidFill>
                  <a:sysClr val="window" lastClr="FFFFFF">
                    <a:alpha val="74000"/>
                  </a:sys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ko-KR" altLang="en-US">
                    <a:solidFill>
                      <a:sysClr val="window" lastClr="FFFFFF"/>
                    </a:solidFill>
                  </a:endParaRPr>
                </a:p>
              </p:txBody>
            </p:sp>
          </p:grpSp>
        </p:grpSp>
        <p:sp>
          <p:nvSpPr>
            <p:cNvPr id="33" name="Rectangle 106"/>
            <p:cNvSpPr/>
            <p:nvPr/>
          </p:nvSpPr>
          <p:spPr>
            <a:xfrm>
              <a:off x="3981253" y="2102024"/>
              <a:ext cx="1061368" cy="40626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ko-KR" altLang="en-US" dirty="0" smtClean="0">
                  <a:gradFill flip="none" rotWithShape="1">
                    <a:gsLst>
                      <a:gs pos="0">
                        <a:sysClr val="windowText" lastClr="000000"/>
                      </a:gs>
                      <a:gs pos="100000">
                        <a:sysClr val="windowText" lastClr="000000"/>
                      </a:gs>
                    </a:gsLst>
                    <a:lin ang="16200000" scaled="1"/>
                    <a:tileRect/>
                  </a:gradFill>
                  <a:effectLst>
                    <a:outerShdw blurRad="50800" dist="50800" dir="5400000" algn="ctr" rotWithShape="0">
                      <a:sysClr val="window" lastClr="FFFFFF"/>
                    </a:outerShdw>
                  </a:effectLst>
                </a:rPr>
                <a:t>분류표</a:t>
              </a:r>
              <a:endParaRPr lang="ko-KR" altLang="en-US" dirty="0">
                <a:gradFill flip="none" rotWithShape="1">
                  <a:gsLst>
                    <a:gs pos="0">
                      <a:sysClr val="windowText" lastClr="000000"/>
                    </a:gs>
                    <a:gs pos="100000">
                      <a:sysClr val="windowText" lastClr="000000"/>
                    </a:gs>
                  </a:gsLst>
                  <a:lin ang="16200000" scaled="1"/>
                  <a:tileRect/>
                </a:gradFill>
                <a:effectLst>
                  <a:outerShdw blurRad="50800" dist="50800" dir="5400000" algn="ctr" rotWithShape="0">
                    <a:sysClr val="window" lastClr="FFFFFF"/>
                  </a:outerShdw>
                </a:effectLst>
              </a:endParaRPr>
            </a:p>
          </p:txBody>
        </p:sp>
      </p:grpSp>
      <p:sp>
        <p:nvSpPr>
          <p:cNvPr id="40" name="직사각형 39"/>
          <p:cNvSpPr/>
          <p:nvPr/>
        </p:nvSpPr>
        <p:spPr>
          <a:xfrm>
            <a:off x="1850453" y="3549837"/>
            <a:ext cx="288032" cy="288032"/>
          </a:xfrm>
          <a:prstGeom prst="rect">
            <a:avLst/>
          </a:prstGeom>
          <a:solidFill>
            <a:srgbClr val="FF5C01">
              <a:alpha val="5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>
              <a:solidFill>
                <a:sysClr val="window" lastClr="FFFFFF"/>
              </a:solidFill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2210493" y="3549837"/>
            <a:ext cx="288032" cy="288032"/>
          </a:xfrm>
          <a:prstGeom prst="rect">
            <a:avLst/>
          </a:prstGeom>
          <a:solidFill>
            <a:srgbClr val="FFCC00">
              <a:alpha val="5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>
              <a:solidFill>
                <a:sysClr val="window" lastClr="FFFFFF"/>
              </a:solidFill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2570533" y="3549837"/>
            <a:ext cx="288032" cy="288032"/>
          </a:xfrm>
          <a:prstGeom prst="rect">
            <a:avLst/>
          </a:prstGeom>
          <a:solidFill>
            <a:srgbClr val="00B050">
              <a:alpha val="5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>
              <a:solidFill>
                <a:sysClr val="window" lastClr="FFFFFF"/>
              </a:solidFill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2925443" y="3549837"/>
            <a:ext cx="288032" cy="288032"/>
          </a:xfrm>
          <a:prstGeom prst="rect">
            <a:avLst/>
          </a:prstGeom>
          <a:solidFill>
            <a:srgbClr val="0070C0">
              <a:alpha val="5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>
              <a:solidFill>
                <a:sysClr val="window" lastClr="FFFFFF"/>
              </a:solidFill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5107691" y="3549837"/>
            <a:ext cx="288032" cy="288032"/>
          </a:xfrm>
          <a:prstGeom prst="rect">
            <a:avLst/>
          </a:prstGeom>
          <a:solidFill>
            <a:srgbClr val="002060">
              <a:alpha val="5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>
              <a:solidFill>
                <a:sysClr val="window" lastClr="FFFFFF"/>
              </a:solidFill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5467731" y="3549837"/>
            <a:ext cx="288032" cy="288032"/>
          </a:xfrm>
          <a:prstGeom prst="rect">
            <a:avLst/>
          </a:prstGeom>
          <a:solidFill>
            <a:srgbClr val="002060">
              <a:alpha val="5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>
              <a:solidFill>
                <a:sysClr val="window" lastClr="FFFFFF"/>
              </a:solidFill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6710010" y="3549837"/>
            <a:ext cx="288032" cy="288032"/>
          </a:xfrm>
          <a:prstGeom prst="rect">
            <a:avLst/>
          </a:prstGeom>
          <a:solidFill>
            <a:srgbClr val="7030A0">
              <a:alpha val="5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>
              <a:solidFill>
                <a:sysClr val="window" lastClr="FFFFFF"/>
              </a:solidFill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7070050" y="3549837"/>
            <a:ext cx="288032" cy="288032"/>
          </a:xfrm>
          <a:prstGeom prst="rect">
            <a:avLst/>
          </a:prstGeom>
          <a:solidFill>
            <a:srgbClr val="7030A0">
              <a:alpha val="5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>
              <a:solidFill>
                <a:sysClr val="window" lastClr="FFFFFF"/>
              </a:solidFill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7721734" y="3549837"/>
            <a:ext cx="288032" cy="28803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>
              <a:solidFill>
                <a:sysClr val="window" lastClr="FFFFFF"/>
              </a:solidFill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8081774" y="3549837"/>
            <a:ext cx="288032" cy="28803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>
              <a:solidFill>
                <a:sysClr val="window" lastClr="FFFFFF"/>
              </a:solidFill>
            </a:endParaRPr>
          </a:p>
        </p:txBody>
      </p:sp>
      <p:cxnSp>
        <p:nvCxnSpPr>
          <p:cNvPr id="51" name="직선 연결선 50"/>
          <p:cNvCxnSpPr>
            <a:stCxn id="43" idx="3"/>
            <a:endCxn id="44" idx="1"/>
          </p:cNvCxnSpPr>
          <p:nvPr/>
        </p:nvCxnSpPr>
        <p:spPr>
          <a:xfrm>
            <a:off x="3213475" y="3693853"/>
            <a:ext cx="1894216" cy="0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58" name="직선 연결선 57"/>
          <p:cNvCxnSpPr>
            <a:stCxn id="45" idx="3"/>
            <a:endCxn id="46" idx="1"/>
          </p:cNvCxnSpPr>
          <p:nvPr/>
        </p:nvCxnSpPr>
        <p:spPr>
          <a:xfrm>
            <a:off x="5755763" y="3693853"/>
            <a:ext cx="954247" cy="0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59" name="직선 연결선 58"/>
          <p:cNvCxnSpPr>
            <a:stCxn id="47" idx="3"/>
            <a:endCxn id="48" idx="1"/>
          </p:cNvCxnSpPr>
          <p:nvPr/>
        </p:nvCxnSpPr>
        <p:spPr>
          <a:xfrm>
            <a:off x="7358082" y="3693853"/>
            <a:ext cx="363652" cy="0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0" name="직사각형 59"/>
          <p:cNvSpPr/>
          <p:nvPr/>
        </p:nvSpPr>
        <p:spPr>
          <a:xfrm>
            <a:off x="1500166" y="3550532"/>
            <a:ext cx="288032" cy="288032"/>
          </a:xfrm>
          <a:prstGeom prst="rect">
            <a:avLst/>
          </a:prstGeom>
          <a:solidFill>
            <a:srgbClr val="FF0000">
              <a:alpha val="50000"/>
            </a:srgb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>
              <a:solidFill>
                <a:sysClr val="window" lastClr="FFFFFF"/>
              </a:solidFill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8427372" y="3550532"/>
            <a:ext cx="288032" cy="28803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>
              <a:solidFill>
                <a:sysClr val="window" lastClr="FFFFFF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500166" y="3835589"/>
            <a:ext cx="17859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b="1" dirty="0">
                <a:solidFill>
                  <a:prstClr val="black"/>
                </a:solidFill>
              </a:rPr>
              <a:t>[</a:t>
            </a:r>
            <a:r>
              <a:rPr lang="ko-KR" altLang="en-US" sz="1300" b="1" dirty="0">
                <a:solidFill>
                  <a:prstClr val="black"/>
                </a:solidFill>
              </a:rPr>
              <a:t>전문 및 세부분야</a:t>
            </a:r>
            <a:r>
              <a:rPr lang="en-US" altLang="ko-KR" sz="1300" b="1" dirty="0">
                <a:solidFill>
                  <a:prstClr val="black"/>
                </a:solidFill>
              </a:rPr>
              <a:t>]</a:t>
            </a:r>
            <a:endParaRPr lang="ko-KR" altLang="en-US" sz="1300" b="1" dirty="0">
              <a:solidFill>
                <a:prstClr val="black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928662" y="4192779"/>
            <a:ext cx="2000264" cy="1169551"/>
          </a:xfrm>
          <a:prstGeom prst="rect">
            <a:avLst/>
          </a:prstGeom>
          <a:solidFill>
            <a:srgbClr val="FF0000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prstClr val="black"/>
                </a:solidFill>
              </a:rPr>
              <a:t>[</a:t>
            </a:r>
            <a:r>
              <a:rPr lang="ko-KR" altLang="en-US" sz="1000" b="1" dirty="0">
                <a:solidFill>
                  <a:prstClr val="black"/>
                </a:solidFill>
              </a:rPr>
              <a:t>구분</a:t>
            </a:r>
            <a:r>
              <a:rPr lang="en-US" altLang="ko-KR" sz="1000" b="1" dirty="0">
                <a:solidFill>
                  <a:prstClr val="black"/>
                </a:solidFill>
              </a:rPr>
              <a:t>]</a:t>
            </a:r>
            <a:endParaRPr lang="ko-KR" altLang="en-US" sz="1000" b="1" dirty="0">
              <a:solidFill>
                <a:prstClr val="black"/>
              </a:solidFill>
            </a:endParaRPr>
          </a:p>
          <a:p>
            <a:r>
              <a:rPr lang="en-US" altLang="ko-KR" sz="1000" b="1" dirty="0">
                <a:solidFill>
                  <a:prstClr val="black"/>
                </a:solidFill>
              </a:rPr>
              <a:t>1 </a:t>
            </a:r>
            <a:r>
              <a:rPr lang="ko-KR" altLang="en-US" sz="1000" b="1" dirty="0">
                <a:solidFill>
                  <a:prstClr val="black"/>
                </a:solidFill>
              </a:rPr>
              <a:t>종합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2 </a:t>
            </a:r>
            <a:r>
              <a:rPr lang="ko-KR" altLang="en-US" sz="1000" b="1" dirty="0">
                <a:solidFill>
                  <a:prstClr val="black"/>
                </a:solidFill>
              </a:rPr>
              <a:t>설계</a:t>
            </a:r>
            <a:r>
              <a:rPr lang="en-US" altLang="ko-KR" sz="1000" b="1" dirty="0">
                <a:solidFill>
                  <a:prstClr val="black"/>
                </a:solidFill>
              </a:rPr>
              <a:t>․</a:t>
            </a:r>
            <a:r>
              <a:rPr lang="ko-KR" altLang="en-US" sz="1000" b="1" dirty="0">
                <a:solidFill>
                  <a:prstClr val="black"/>
                </a:solidFill>
              </a:rPr>
              <a:t>사업관리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3 </a:t>
            </a:r>
            <a:r>
              <a:rPr lang="ko-KR" altLang="en-US" sz="1000" b="1" dirty="0">
                <a:solidFill>
                  <a:prstClr val="black"/>
                </a:solidFill>
              </a:rPr>
              <a:t>품질검사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4 </a:t>
            </a:r>
            <a:r>
              <a:rPr lang="ko-KR" altLang="en-US" sz="1000" b="1" dirty="0">
                <a:solidFill>
                  <a:prstClr val="black"/>
                </a:solidFill>
              </a:rPr>
              <a:t>종합</a:t>
            </a:r>
            <a:r>
              <a:rPr lang="en-US" altLang="ko-KR" sz="1000" b="1" dirty="0">
                <a:solidFill>
                  <a:prstClr val="black"/>
                </a:solidFill>
              </a:rPr>
              <a:t>+</a:t>
            </a:r>
            <a:r>
              <a:rPr lang="ko-KR" altLang="en-US" sz="1000" b="1" dirty="0">
                <a:solidFill>
                  <a:prstClr val="black"/>
                </a:solidFill>
              </a:rPr>
              <a:t>품질검사</a:t>
            </a:r>
            <a:r>
              <a:rPr lang="en-US" altLang="ko-KR" sz="1000" b="1" dirty="0">
                <a:solidFill>
                  <a:prstClr val="black"/>
                </a:solidFill>
              </a:rPr>
              <a:t>[</a:t>
            </a:r>
            <a:r>
              <a:rPr lang="ko-KR" altLang="en-US" sz="1000" b="1" dirty="0">
                <a:solidFill>
                  <a:prstClr val="black"/>
                </a:solidFill>
              </a:rPr>
              <a:t>특수</a:t>
            </a:r>
            <a:r>
              <a:rPr lang="en-US" altLang="ko-KR" sz="1000" b="1" dirty="0">
                <a:solidFill>
                  <a:prstClr val="black"/>
                </a:solidFill>
              </a:rPr>
              <a:t>] </a:t>
            </a:r>
            <a:r>
              <a:rPr lang="ko-KR" altLang="en-US" sz="1000" b="1" dirty="0">
                <a:solidFill>
                  <a:prstClr val="black"/>
                </a:solidFill>
              </a:rPr>
              <a:t>또는</a:t>
            </a:r>
          </a:p>
          <a:p>
            <a:r>
              <a:rPr lang="ko-KR" altLang="en-US" sz="1000" b="1" dirty="0">
                <a:solidFill>
                  <a:prstClr val="black"/>
                </a:solidFill>
              </a:rPr>
              <a:t>  설계</a:t>
            </a:r>
            <a:r>
              <a:rPr lang="en-US" altLang="ko-KR" sz="1000" b="1" dirty="0">
                <a:solidFill>
                  <a:prstClr val="black"/>
                </a:solidFill>
              </a:rPr>
              <a:t>․</a:t>
            </a:r>
            <a:r>
              <a:rPr lang="ko-KR" altLang="en-US" sz="1000" b="1" dirty="0">
                <a:solidFill>
                  <a:prstClr val="black"/>
                </a:solidFill>
              </a:rPr>
              <a:t>사업관리</a:t>
            </a:r>
            <a:r>
              <a:rPr lang="en-US" altLang="ko-KR" sz="1000" b="1" dirty="0">
                <a:solidFill>
                  <a:prstClr val="black"/>
                </a:solidFill>
              </a:rPr>
              <a:t>+</a:t>
            </a:r>
            <a:r>
              <a:rPr lang="ko-KR" altLang="en-US" sz="1000" b="1" dirty="0">
                <a:solidFill>
                  <a:prstClr val="black"/>
                </a:solidFill>
              </a:rPr>
              <a:t>품질검사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  (</a:t>
            </a:r>
            <a:r>
              <a:rPr lang="ko-KR" altLang="en-US" sz="1000" b="1" dirty="0">
                <a:solidFill>
                  <a:prstClr val="black"/>
                </a:solidFill>
              </a:rPr>
              <a:t>전문분야가 둘인 경우 선택</a:t>
            </a:r>
            <a:r>
              <a:rPr lang="en-US" altLang="ko-KR" sz="1000" b="1" dirty="0">
                <a:solidFill>
                  <a:prstClr val="black"/>
                </a:solidFill>
              </a:rPr>
              <a:t>)</a:t>
            </a:r>
            <a:endParaRPr lang="ko-KR" altLang="en-US" sz="1000" b="1" dirty="0">
              <a:solidFill>
                <a:prstClr val="black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928662" y="5950461"/>
            <a:ext cx="1357322" cy="861774"/>
          </a:xfrm>
          <a:prstGeom prst="rect">
            <a:avLst/>
          </a:prstGeom>
          <a:solidFill>
            <a:srgbClr val="FFCC00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prstClr val="black"/>
                </a:solidFill>
              </a:rPr>
              <a:t>[</a:t>
            </a:r>
            <a:r>
              <a:rPr lang="ko-KR" altLang="en-US" sz="1000" b="1" dirty="0">
                <a:solidFill>
                  <a:prstClr val="black"/>
                </a:solidFill>
              </a:rPr>
              <a:t>설계</a:t>
            </a:r>
            <a:r>
              <a:rPr lang="en-US" altLang="ko-KR" sz="1000" b="1" dirty="0">
                <a:solidFill>
                  <a:prstClr val="black"/>
                </a:solidFill>
              </a:rPr>
              <a:t>․</a:t>
            </a:r>
            <a:r>
              <a:rPr lang="ko-KR" altLang="en-US" sz="1000" b="1" dirty="0">
                <a:solidFill>
                  <a:prstClr val="black"/>
                </a:solidFill>
              </a:rPr>
              <a:t>사업관리</a:t>
            </a:r>
            <a:r>
              <a:rPr lang="en-US" altLang="ko-KR" sz="1000" b="1" dirty="0">
                <a:solidFill>
                  <a:prstClr val="black"/>
                </a:solidFill>
              </a:rPr>
              <a:t>]</a:t>
            </a:r>
            <a:endParaRPr lang="ko-KR" altLang="en-US" sz="1000" b="1" dirty="0">
              <a:solidFill>
                <a:prstClr val="black"/>
              </a:solidFill>
            </a:endParaRPr>
          </a:p>
          <a:p>
            <a:r>
              <a:rPr lang="en-US" altLang="ko-KR" sz="1000" b="1" dirty="0">
                <a:solidFill>
                  <a:prstClr val="black"/>
                </a:solidFill>
              </a:rPr>
              <a:t>1 </a:t>
            </a:r>
            <a:r>
              <a:rPr lang="ko-KR" altLang="en-US" sz="1000" b="1" dirty="0">
                <a:solidFill>
                  <a:prstClr val="black"/>
                </a:solidFill>
              </a:rPr>
              <a:t>일반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2 </a:t>
            </a:r>
            <a:r>
              <a:rPr lang="ko-KR" altLang="en-US" sz="1000" b="1" dirty="0">
                <a:solidFill>
                  <a:prstClr val="black"/>
                </a:solidFill>
              </a:rPr>
              <a:t>설계 등 용역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3 </a:t>
            </a:r>
            <a:r>
              <a:rPr lang="ko-KR" altLang="en-US" sz="1000" b="1" dirty="0">
                <a:solidFill>
                  <a:prstClr val="black"/>
                </a:solidFill>
              </a:rPr>
              <a:t>건설사업관리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0 </a:t>
            </a:r>
            <a:r>
              <a:rPr lang="ko-KR" altLang="en-US" sz="1000" b="1" dirty="0">
                <a:solidFill>
                  <a:prstClr val="black"/>
                </a:solidFill>
              </a:rPr>
              <a:t>없음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28662" y="5367961"/>
            <a:ext cx="2000264" cy="553998"/>
          </a:xfrm>
          <a:prstGeom prst="rect">
            <a:avLst/>
          </a:prstGeom>
          <a:solidFill>
            <a:srgbClr val="FF5C01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prstClr val="black"/>
                </a:solidFill>
              </a:rPr>
              <a:t>[</a:t>
            </a:r>
            <a:r>
              <a:rPr lang="ko-KR" altLang="en-US" sz="1000" b="1" dirty="0">
                <a:solidFill>
                  <a:prstClr val="black"/>
                </a:solidFill>
              </a:rPr>
              <a:t>종합</a:t>
            </a:r>
            <a:r>
              <a:rPr lang="en-US" altLang="ko-KR" sz="1000" b="1" dirty="0">
                <a:solidFill>
                  <a:prstClr val="black"/>
                </a:solidFill>
              </a:rPr>
              <a:t>]</a:t>
            </a:r>
            <a:endParaRPr lang="ko-KR" altLang="en-US" sz="1000" b="1" dirty="0">
              <a:solidFill>
                <a:prstClr val="black"/>
              </a:solidFill>
            </a:endParaRPr>
          </a:p>
          <a:p>
            <a:r>
              <a:rPr lang="en-US" altLang="ko-KR" sz="1000" b="1" dirty="0">
                <a:solidFill>
                  <a:prstClr val="black"/>
                </a:solidFill>
              </a:rPr>
              <a:t>1 </a:t>
            </a:r>
            <a:r>
              <a:rPr lang="ko-KR" altLang="en-US" sz="1000" b="1" dirty="0">
                <a:solidFill>
                  <a:prstClr val="black"/>
                </a:solidFill>
              </a:rPr>
              <a:t>종합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0 </a:t>
            </a:r>
            <a:r>
              <a:rPr lang="ko-KR" altLang="en-US" sz="1000" b="1" dirty="0">
                <a:solidFill>
                  <a:prstClr val="black"/>
                </a:solidFill>
              </a:rPr>
              <a:t>없음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955026" y="4194266"/>
            <a:ext cx="1357322" cy="1015663"/>
          </a:xfrm>
          <a:prstGeom prst="rect">
            <a:avLst/>
          </a:prstGeom>
          <a:solidFill>
            <a:srgbClr val="00B050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prstClr val="black"/>
                </a:solidFill>
              </a:rPr>
              <a:t>[</a:t>
            </a:r>
            <a:r>
              <a:rPr lang="ko-KR" altLang="en-US" sz="1000" b="1" dirty="0">
                <a:solidFill>
                  <a:prstClr val="black"/>
                </a:solidFill>
              </a:rPr>
              <a:t>품질검사</a:t>
            </a:r>
            <a:r>
              <a:rPr lang="en-US" altLang="ko-KR" sz="1000" b="1" dirty="0">
                <a:solidFill>
                  <a:prstClr val="black"/>
                </a:solidFill>
              </a:rPr>
              <a:t>]</a:t>
            </a:r>
            <a:endParaRPr lang="ko-KR" altLang="en-US" sz="1000" b="1" dirty="0">
              <a:solidFill>
                <a:prstClr val="black"/>
              </a:solidFill>
            </a:endParaRPr>
          </a:p>
          <a:p>
            <a:r>
              <a:rPr lang="en-US" altLang="ko-KR" sz="1000" b="1" dirty="0">
                <a:solidFill>
                  <a:prstClr val="black"/>
                </a:solidFill>
              </a:rPr>
              <a:t>1 </a:t>
            </a:r>
            <a:r>
              <a:rPr lang="ko-KR" altLang="en-US" sz="1000" b="1" dirty="0">
                <a:solidFill>
                  <a:prstClr val="black"/>
                </a:solidFill>
              </a:rPr>
              <a:t>일반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2 </a:t>
            </a:r>
            <a:r>
              <a:rPr lang="ko-KR" altLang="en-US" sz="1000" b="1" dirty="0">
                <a:solidFill>
                  <a:prstClr val="black"/>
                </a:solidFill>
              </a:rPr>
              <a:t>토목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3 </a:t>
            </a:r>
            <a:r>
              <a:rPr lang="ko-KR" altLang="en-US" sz="1000" b="1" dirty="0">
                <a:solidFill>
                  <a:prstClr val="black"/>
                </a:solidFill>
              </a:rPr>
              <a:t>건축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4 </a:t>
            </a:r>
            <a:r>
              <a:rPr lang="ko-KR" altLang="en-US" sz="1000" b="1" dirty="0">
                <a:solidFill>
                  <a:prstClr val="black"/>
                </a:solidFill>
              </a:rPr>
              <a:t>토목</a:t>
            </a:r>
            <a:r>
              <a:rPr lang="en-US" altLang="ko-KR" sz="1000" b="1" dirty="0">
                <a:solidFill>
                  <a:prstClr val="black"/>
                </a:solidFill>
              </a:rPr>
              <a:t>+</a:t>
            </a:r>
            <a:r>
              <a:rPr lang="ko-KR" altLang="en-US" sz="1000" b="1" dirty="0">
                <a:solidFill>
                  <a:prstClr val="black"/>
                </a:solidFill>
              </a:rPr>
              <a:t>건축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0 </a:t>
            </a:r>
            <a:r>
              <a:rPr lang="ko-KR" altLang="en-US" sz="1000" b="1" dirty="0">
                <a:solidFill>
                  <a:prstClr val="black"/>
                </a:solidFill>
              </a:rPr>
              <a:t>없음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964551" y="5369758"/>
            <a:ext cx="1357322" cy="553998"/>
          </a:xfrm>
          <a:prstGeom prst="rect">
            <a:avLst/>
          </a:prstGeom>
          <a:solidFill>
            <a:srgbClr val="0070C0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prstClr val="black"/>
                </a:solidFill>
              </a:rPr>
              <a:t>[</a:t>
            </a:r>
            <a:r>
              <a:rPr lang="ko-KR" altLang="en-US" sz="1000" b="1" dirty="0">
                <a:solidFill>
                  <a:prstClr val="black"/>
                </a:solidFill>
              </a:rPr>
              <a:t>특수</a:t>
            </a:r>
            <a:r>
              <a:rPr lang="en-US" altLang="ko-KR" sz="1000" b="1" dirty="0">
                <a:solidFill>
                  <a:prstClr val="black"/>
                </a:solidFill>
              </a:rPr>
              <a:t>]</a:t>
            </a:r>
            <a:endParaRPr lang="ko-KR" altLang="en-US" sz="1000" b="1" dirty="0">
              <a:solidFill>
                <a:prstClr val="black"/>
              </a:solidFill>
            </a:endParaRPr>
          </a:p>
          <a:p>
            <a:r>
              <a:rPr lang="en-US" altLang="ko-KR" sz="1000" b="1" dirty="0">
                <a:solidFill>
                  <a:prstClr val="black"/>
                </a:solidFill>
              </a:rPr>
              <a:t>1 </a:t>
            </a:r>
            <a:r>
              <a:rPr lang="ko-KR" altLang="en-US" sz="1000" b="1" dirty="0">
                <a:solidFill>
                  <a:prstClr val="black"/>
                </a:solidFill>
              </a:rPr>
              <a:t>특수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0 </a:t>
            </a:r>
            <a:r>
              <a:rPr lang="ko-KR" altLang="en-US" sz="1000" b="1" dirty="0">
                <a:solidFill>
                  <a:prstClr val="black"/>
                </a:solidFill>
              </a:rPr>
              <a:t>없음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857752" y="3835589"/>
            <a:ext cx="121444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b="1" dirty="0">
                <a:solidFill>
                  <a:prstClr val="black"/>
                </a:solidFill>
              </a:rPr>
              <a:t>[</a:t>
            </a:r>
            <a:r>
              <a:rPr lang="ko-KR" altLang="en-US" sz="1300" b="1" dirty="0">
                <a:solidFill>
                  <a:prstClr val="black"/>
                </a:solidFill>
              </a:rPr>
              <a:t>관할 시</a:t>
            </a:r>
            <a:r>
              <a:rPr lang="en-US" altLang="ko-KR" sz="1300" b="1" dirty="0">
                <a:solidFill>
                  <a:prstClr val="black"/>
                </a:solidFill>
              </a:rPr>
              <a:t>·</a:t>
            </a:r>
            <a:r>
              <a:rPr lang="ko-KR" altLang="en-US" sz="1300" b="1" dirty="0">
                <a:solidFill>
                  <a:prstClr val="black"/>
                </a:solidFill>
              </a:rPr>
              <a:t>도</a:t>
            </a:r>
            <a:r>
              <a:rPr lang="en-US" altLang="ko-KR" sz="1300" b="1" dirty="0">
                <a:solidFill>
                  <a:prstClr val="black"/>
                </a:solidFill>
              </a:rPr>
              <a:t>]</a:t>
            </a:r>
            <a:endParaRPr lang="ko-KR" altLang="en-US" sz="1300" b="1" dirty="0">
              <a:solidFill>
                <a:prstClr val="black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500562" y="4203585"/>
            <a:ext cx="1071570" cy="1631216"/>
          </a:xfrm>
          <a:prstGeom prst="rect">
            <a:avLst/>
          </a:prstGeom>
          <a:solidFill>
            <a:srgbClr val="002060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prstClr val="black"/>
                </a:solidFill>
              </a:rPr>
              <a:t>01 </a:t>
            </a:r>
            <a:r>
              <a:rPr lang="ko-KR" altLang="en-US" sz="1000" b="1" dirty="0">
                <a:solidFill>
                  <a:prstClr val="black"/>
                </a:solidFill>
              </a:rPr>
              <a:t>서울특별시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02 </a:t>
            </a:r>
            <a:r>
              <a:rPr lang="ko-KR" altLang="en-US" sz="1000" b="1" dirty="0">
                <a:solidFill>
                  <a:prstClr val="black"/>
                </a:solidFill>
              </a:rPr>
              <a:t>부산광역시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03 </a:t>
            </a:r>
            <a:r>
              <a:rPr lang="ko-KR" altLang="en-US" sz="1000" b="1" dirty="0">
                <a:solidFill>
                  <a:prstClr val="black"/>
                </a:solidFill>
              </a:rPr>
              <a:t>대구광역시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04 </a:t>
            </a:r>
            <a:r>
              <a:rPr lang="ko-KR" altLang="en-US" sz="1000" b="1" dirty="0">
                <a:solidFill>
                  <a:prstClr val="black"/>
                </a:solidFill>
              </a:rPr>
              <a:t>인천광역시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05 </a:t>
            </a:r>
            <a:r>
              <a:rPr lang="ko-KR" altLang="en-US" sz="1000" b="1" dirty="0">
                <a:solidFill>
                  <a:prstClr val="black"/>
                </a:solidFill>
              </a:rPr>
              <a:t>광주광역시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06 </a:t>
            </a:r>
            <a:r>
              <a:rPr lang="ko-KR" altLang="en-US" sz="1000" b="1" dirty="0">
                <a:solidFill>
                  <a:prstClr val="black"/>
                </a:solidFill>
              </a:rPr>
              <a:t>대전광역시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07 </a:t>
            </a:r>
            <a:r>
              <a:rPr lang="ko-KR" altLang="en-US" sz="1000" b="1" dirty="0">
                <a:solidFill>
                  <a:prstClr val="black"/>
                </a:solidFill>
              </a:rPr>
              <a:t>울산광역시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08 </a:t>
            </a:r>
            <a:r>
              <a:rPr lang="ko-KR" altLang="en-US" sz="1000" b="1" dirty="0">
                <a:solidFill>
                  <a:prstClr val="black"/>
                </a:solidFill>
              </a:rPr>
              <a:t>세종특별</a:t>
            </a:r>
            <a:endParaRPr lang="en-US" altLang="ko-KR" sz="1000" b="1" dirty="0">
              <a:solidFill>
                <a:prstClr val="black"/>
              </a:solidFill>
            </a:endParaRPr>
          </a:p>
          <a:p>
            <a:r>
              <a:rPr lang="en-US" altLang="ko-KR" sz="1000" b="1" dirty="0">
                <a:solidFill>
                  <a:prstClr val="black"/>
                </a:solidFill>
              </a:rPr>
              <a:t>    </a:t>
            </a:r>
            <a:r>
              <a:rPr lang="ko-KR" altLang="en-US" sz="1000" b="1" dirty="0" err="1">
                <a:solidFill>
                  <a:prstClr val="black"/>
                </a:solidFill>
              </a:rPr>
              <a:t>자치시</a:t>
            </a:r>
            <a:endParaRPr lang="en-US" altLang="ko-KR" sz="1000" b="1" dirty="0">
              <a:solidFill>
                <a:prstClr val="black"/>
              </a:solidFill>
            </a:endParaRPr>
          </a:p>
          <a:p>
            <a:endParaRPr lang="ko-KR" altLang="en-US" sz="1000" b="1" dirty="0">
              <a:solidFill>
                <a:prstClr val="black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572132" y="4204637"/>
            <a:ext cx="928694" cy="1631216"/>
          </a:xfrm>
          <a:prstGeom prst="rect">
            <a:avLst/>
          </a:prstGeom>
          <a:solidFill>
            <a:srgbClr val="002060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prstClr val="black"/>
                </a:solidFill>
              </a:rPr>
              <a:t>09 </a:t>
            </a:r>
            <a:r>
              <a:rPr lang="ko-KR" altLang="en-US" sz="1000" b="1" dirty="0">
                <a:solidFill>
                  <a:prstClr val="black"/>
                </a:solidFill>
              </a:rPr>
              <a:t>경 기 도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10 </a:t>
            </a:r>
            <a:r>
              <a:rPr lang="ko-KR" altLang="en-US" sz="1000" b="1" dirty="0">
                <a:solidFill>
                  <a:prstClr val="black"/>
                </a:solidFill>
              </a:rPr>
              <a:t>강 원 도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11 </a:t>
            </a:r>
            <a:r>
              <a:rPr lang="ko-KR" altLang="en-US" sz="1000" b="1" dirty="0">
                <a:solidFill>
                  <a:prstClr val="black"/>
                </a:solidFill>
              </a:rPr>
              <a:t>충청북도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12 </a:t>
            </a:r>
            <a:r>
              <a:rPr lang="ko-KR" altLang="en-US" sz="1000" b="1" dirty="0">
                <a:solidFill>
                  <a:prstClr val="black"/>
                </a:solidFill>
              </a:rPr>
              <a:t>충청남도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13 </a:t>
            </a:r>
            <a:r>
              <a:rPr lang="ko-KR" altLang="en-US" sz="1000" b="1" dirty="0">
                <a:solidFill>
                  <a:prstClr val="black"/>
                </a:solidFill>
              </a:rPr>
              <a:t>전라북도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14 </a:t>
            </a:r>
            <a:r>
              <a:rPr lang="ko-KR" altLang="en-US" sz="1000" b="1" dirty="0">
                <a:solidFill>
                  <a:prstClr val="black"/>
                </a:solidFill>
              </a:rPr>
              <a:t>전라남도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15 </a:t>
            </a:r>
            <a:r>
              <a:rPr lang="ko-KR" altLang="en-US" sz="1000" b="1" dirty="0">
                <a:solidFill>
                  <a:prstClr val="black"/>
                </a:solidFill>
              </a:rPr>
              <a:t>경상북도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16 </a:t>
            </a:r>
            <a:r>
              <a:rPr lang="ko-KR" altLang="en-US" sz="1000" b="1" dirty="0">
                <a:solidFill>
                  <a:prstClr val="black"/>
                </a:solidFill>
              </a:rPr>
              <a:t>경상남도</a:t>
            </a:r>
          </a:p>
          <a:p>
            <a:r>
              <a:rPr lang="en-US" altLang="ko-KR" sz="1000" b="1" dirty="0">
                <a:solidFill>
                  <a:prstClr val="black"/>
                </a:solidFill>
              </a:rPr>
              <a:t>17 </a:t>
            </a:r>
            <a:r>
              <a:rPr lang="ko-KR" altLang="en-US" sz="1000" b="1" dirty="0">
                <a:solidFill>
                  <a:prstClr val="black"/>
                </a:solidFill>
              </a:rPr>
              <a:t>제주특별</a:t>
            </a:r>
            <a:endParaRPr lang="en-US" altLang="ko-KR" sz="1000" b="1" dirty="0">
              <a:solidFill>
                <a:prstClr val="black"/>
              </a:solidFill>
            </a:endParaRPr>
          </a:p>
          <a:p>
            <a:r>
              <a:rPr lang="en-US" altLang="ko-KR" sz="1000" b="1" dirty="0">
                <a:solidFill>
                  <a:prstClr val="black"/>
                </a:solidFill>
              </a:rPr>
              <a:t>    </a:t>
            </a:r>
            <a:r>
              <a:rPr lang="ko-KR" altLang="en-US" sz="1000" b="1" dirty="0">
                <a:solidFill>
                  <a:prstClr val="black"/>
                </a:solidFill>
              </a:rPr>
              <a:t>자치도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572264" y="3835589"/>
            <a:ext cx="121444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b="1" dirty="0">
                <a:solidFill>
                  <a:prstClr val="black"/>
                </a:solidFill>
              </a:rPr>
              <a:t>[</a:t>
            </a:r>
            <a:r>
              <a:rPr lang="ko-KR" altLang="en-US" sz="1300" b="1" dirty="0">
                <a:solidFill>
                  <a:prstClr val="black"/>
                </a:solidFill>
              </a:rPr>
              <a:t>신청연도</a:t>
            </a:r>
            <a:r>
              <a:rPr lang="en-US" altLang="ko-KR" sz="1300" b="1" dirty="0">
                <a:solidFill>
                  <a:prstClr val="black"/>
                </a:solidFill>
              </a:rPr>
              <a:t>]</a:t>
            </a:r>
            <a:endParaRPr lang="ko-KR" altLang="en-US" sz="1300" b="1" dirty="0">
              <a:solidFill>
                <a:prstClr val="black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643702" y="4204654"/>
            <a:ext cx="785818" cy="246221"/>
          </a:xfrm>
          <a:prstGeom prst="rect">
            <a:avLst/>
          </a:prstGeom>
          <a:solidFill>
            <a:srgbClr val="7030A0">
              <a:alpha val="5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prstClr val="black"/>
                </a:solidFill>
              </a:rPr>
              <a:t>(</a:t>
            </a:r>
            <a:r>
              <a:rPr lang="ko-KR" altLang="en-US" sz="1000" dirty="0">
                <a:solidFill>
                  <a:prstClr val="black"/>
                </a:solidFill>
              </a:rPr>
              <a:t>뒤 </a:t>
            </a:r>
            <a:r>
              <a:rPr lang="ko-KR" altLang="en-US" sz="1000" dirty="0" err="1">
                <a:solidFill>
                  <a:prstClr val="black"/>
                </a:solidFill>
              </a:rPr>
              <a:t>두자리</a:t>
            </a:r>
            <a:r>
              <a:rPr lang="en-US" altLang="ko-KR" sz="1000" dirty="0">
                <a:solidFill>
                  <a:prstClr val="black"/>
                </a:solidFill>
              </a:rPr>
              <a:t>)</a:t>
            </a:r>
            <a:endParaRPr lang="ko-KR" altLang="en-US" sz="1000" dirty="0">
              <a:solidFill>
                <a:prstClr val="black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572396" y="3835589"/>
            <a:ext cx="128588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b="1" smtClean="0">
                <a:solidFill>
                  <a:prstClr val="black"/>
                </a:solidFill>
              </a:rPr>
              <a:t>[</a:t>
            </a:r>
            <a:r>
              <a:rPr lang="ko-KR" altLang="en-US" sz="1300" b="1" dirty="0" smtClean="0">
                <a:solidFill>
                  <a:prstClr val="black"/>
                </a:solidFill>
              </a:rPr>
              <a:t>등록신청순번</a:t>
            </a:r>
            <a:r>
              <a:rPr lang="en-US" altLang="ko-KR" sz="1300" b="1" dirty="0" smtClean="0">
                <a:solidFill>
                  <a:prstClr val="black"/>
                </a:solidFill>
              </a:rPr>
              <a:t>]</a:t>
            </a:r>
            <a:endParaRPr lang="ko-KR" altLang="en-US" sz="1300" b="1" dirty="0">
              <a:solidFill>
                <a:prstClr val="black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608209" y="4192779"/>
            <a:ext cx="1285884" cy="40011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prstClr val="black"/>
                </a:solidFill>
              </a:rPr>
              <a:t>(</a:t>
            </a:r>
            <a:r>
              <a:rPr lang="ko-KR" altLang="en-US" sz="1000" dirty="0">
                <a:solidFill>
                  <a:prstClr val="black"/>
                </a:solidFill>
              </a:rPr>
              <a:t>협회 접수 순번</a:t>
            </a:r>
          </a:p>
          <a:p>
            <a:r>
              <a:rPr lang="en-US" altLang="ko-KR" sz="1000" dirty="0">
                <a:solidFill>
                  <a:prstClr val="black"/>
                </a:solidFill>
              </a:rPr>
              <a:t>: 001</a:t>
            </a:r>
            <a:r>
              <a:rPr lang="ko-KR" altLang="en-US" sz="1000" dirty="0">
                <a:solidFill>
                  <a:prstClr val="black"/>
                </a:solidFill>
              </a:rPr>
              <a:t>번부터 부여</a:t>
            </a:r>
            <a:r>
              <a:rPr lang="en-US" altLang="ko-KR" sz="1000" dirty="0">
                <a:solidFill>
                  <a:prstClr val="black"/>
                </a:solidFill>
              </a:rPr>
              <a:t>)</a:t>
            </a:r>
            <a:endParaRPr lang="ko-KR" altLang="en-US" sz="1000" dirty="0">
              <a:solidFill>
                <a:prstClr val="black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427984" y="3068960"/>
            <a:ext cx="1245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prstClr val="black"/>
                </a:solidFill>
              </a:rPr>
              <a:t>&lt;12</a:t>
            </a:r>
            <a:r>
              <a:rPr lang="ko-KR" altLang="en-US" b="1" dirty="0">
                <a:solidFill>
                  <a:prstClr val="black"/>
                </a:solidFill>
              </a:rPr>
              <a:t>자리</a:t>
            </a:r>
            <a:r>
              <a:rPr lang="en-US" altLang="ko-KR" b="1" dirty="0">
                <a:solidFill>
                  <a:prstClr val="black"/>
                </a:solidFill>
              </a:rPr>
              <a:t>&gt;</a:t>
            </a:r>
            <a:endParaRPr lang="ko-KR" altLang="en-US" b="1" dirty="0">
              <a:solidFill>
                <a:prstClr val="black"/>
              </a:solidFill>
            </a:endParaRPr>
          </a:p>
        </p:txBody>
      </p:sp>
      <p:cxnSp>
        <p:nvCxnSpPr>
          <p:cNvPr id="82" name="직선 연결선 81"/>
          <p:cNvCxnSpPr>
            <a:endCxn id="80" idx="1"/>
          </p:cNvCxnSpPr>
          <p:nvPr/>
        </p:nvCxnSpPr>
        <p:spPr>
          <a:xfrm flipV="1">
            <a:off x="2195736" y="3253626"/>
            <a:ext cx="2232248" cy="697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직선 연결선 96"/>
          <p:cNvCxnSpPr>
            <a:stCxn id="80" idx="3"/>
          </p:cNvCxnSpPr>
          <p:nvPr/>
        </p:nvCxnSpPr>
        <p:spPr>
          <a:xfrm>
            <a:off x="5673838" y="3253626"/>
            <a:ext cx="2570570" cy="3135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직선 연결선 99"/>
          <p:cNvCxnSpPr/>
          <p:nvPr/>
        </p:nvCxnSpPr>
        <p:spPr>
          <a:xfrm>
            <a:off x="2205261" y="3256409"/>
            <a:ext cx="0" cy="14401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직선 연결선 100"/>
          <p:cNvCxnSpPr/>
          <p:nvPr/>
        </p:nvCxnSpPr>
        <p:spPr>
          <a:xfrm>
            <a:off x="8234883" y="3294509"/>
            <a:ext cx="0" cy="14401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직사각형 62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66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67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70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81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83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0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한쪽 모서리가 잘린 사각형 62"/>
          <p:cNvSpPr/>
          <p:nvPr/>
        </p:nvSpPr>
        <p:spPr>
          <a:xfrm>
            <a:off x="300286" y="1452248"/>
            <a:ext cx="432048" cy="432048"/>
          </a:xfrm>
          <a:prstGeom prst="snip1Rect">
            <a:avLst>
              <a:gd name="adj" fmla="val 50000"/>
            </a:avLst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ko-KR" alt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6" name="TextBox 49"/>
          <p:cNvSpPr txBox="1"/>
          <p:nvPr/>
        </p:nvSpPr>
        <p:spPr>
          <a:xfrm>
            <a:off x="767398" y="1496548"/>
            <a:ext cx="24160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결격사유 확인 조회</a:t>
            </a:r>
          </a:p>
        </p:txBody>
      </p:sp>
      <p:sp>
        <p:nvSpPr>
          <p:cNvPr id="67" name="TextBox 50"/>
          <p:cNvSpPr txBox="1"/>
          <p:nvPr/>
        </p:nvSpPr>
        <p:spPr>
          <a:xfrm>
            <a:off x="380678" y="1903346"/>
            <a:ext cx="890623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ko-KR" altLang="en-US" b="1" dirty="0" smtClean="0">
                <a:solidFill>
                  <a:srgbClr val="002060"/>
                </a:solidFill>
              </a:rPr>
              <a:t> 신청인</a:t>
            </a:r>
            <a:r>
              <a:rPr lang="en-US" altLang="ko-KR" sz="1600" b="1" dirty="0" smtClean="0">
                <a:solidFill>
                  <a:srgbClr val="002060"/>
                </a:solidFill>
              </a:rPr>
              <a:t>(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대표자</a:t>
            </a:r>
            <a:r>
              <a:rPr lang="en-US" altLang="ko-KR" sz="1600" b="1" dirty="0" smtClean="0">
                <a:solidFill>
                  <a:srgbClr val="002060"/>
                </a:solidFill>
              </a:rPr>
              <a:t>)</a:t>
            </a:r>
            <a:r>
              <a:rPr lang="ko-KR" altLang="en-US" b="1" dirty="0" smtClean="0">
                <a:solidFill>
                  <a:srgbClr val="002060"/>
                </a:solidFill>
              </a:rPr>
              <a:t>을 대상으로 법 제</a:t>
            </a:r>
            <a:r>
              <a:rPr lang="en-US" altLang="ko-KR" b="1" dirty="0" smtClean="0">
                <a:solidFill>
                  <a:srgbClr val="002060"/>
                </a:solidFill>
              </a:rPr>
              <a:t>27</a:t>
            </a:r>
            <a:r>
              <a:rPr lang="ko-KR" altLang="en-US" b="1" dirty="0" smtClean="0">
                <a:solidFill>
                  <a:srgbClr val="002060"/>
                </a:solidFill>
              </a:rPr>
              <a:t>조에 의한 결격여부 확인을 위한 신원조회 의뢰</a:t>
            </a:r>
            <a:endParaRPr lang="en-US" altLang="ko-KR" b="1" dirty="0" smtClean="0">
              <a:solidFill>
                <a:srgbClr val="002060"/>
              </a:solidFill>
            </a:endParaRPr>
          </a:p>
        </p:txBody>
      </p:sp>
      <p:sp>
        <p:nvSpPr>
          <p:cNvPr id="70" name="한쪽 모서리가 잘린 사각형 69"/>
          <p:cNvSpPr/>
          <p:nvPr/>
        </p:nvSpPr>
        <p:spPr>
          <a:xfrm>
            <a:off x="323528" y="2483200"/>
            <a:ext cx="432048" cy="432048"/>
          </a:xfrm>
          <a:prstGeom prst="snip1Rect">
            <a:avLst>
              <a:gd name="adj" fmla="val 50000"/>
            </a:avLst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ko-KR" alt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1" name="TextBox 52"/>
          <p:cNvSpPr txBox="1"/>
          <p:nvPr/>
        </p:nvSpPr>
        <p:spPr>
          <a:xfrm>
            <a:off x="790640" y="2527500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기술인력</a:t>
            </a:r>
          </a:p>
        </p:txBody>
      </p:sp>
      <p:sp>
        <p:nvSpPr>
          <p:cNvPr id="83" name="TextBox 53"/>
          <p:cNvSpPr txBox="1"/>
          <p:nvPr/>
        </p:nvSpPr>
        <p:spPr>
          <a:xfrm>
            <a:off x="395536" y="2934298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en-US" altLang="ko-KR" b="1" dirty="0" smtClean="0">
                <a:solidFill>
                  <a:srgbClr val="002060"/>
                </a:solidFill>
              </a:rPr>
              <a:t> </a:t>
            </a:r>
            <a:r>
              <a:rPr lang="ko-KR" altLang="en-US" b="1" dirty="0" smtClean="0">
                <a:solidFill>
                  <a:srgbClr val="002060"/>
                </a:solidFill>
              </a:rPr>
              <a:t>확인서류 </a:t>
            </a:r>
            <a:r>
              <a:rPr lang="en-US" altLang="ko-KR" b="1" dirty="0" smtClean="0">
                <a:solidFill>
                  <a:srgbClr val="002060"/>
                </a:solidFill>
              </a:rPr>
              <a:t>: </a:t>
            </a:r>
            <a:r>
              <a:rPr lang="ko-KR" altLang="en-US" b="1" dirty="0" smtClean="0">
                <a:solidFill>
                  <a:srgbClr val="002060"/>
                </a:solidFill>
              </a:rPr>
              <a:t>건설기술자 보유증명서에 의함</a:t>
            </a:r>
            <a:endParaRPr lang="en-US" altLang="ko-K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en-US" altLang="ko-KR" b="1" dirty="0" smtClean="0">
                <a:solidFill>
                  <a:srgbClr val="002060"/>
                </a:solidFill>
              </a:rPr>
              <a:t> </a:t>
            </a:r>
            <a:r>
              <a:rPr lang="ko-KR" altLang="en-US" b="1" dirty="0" smtClean="0">
                <a:solidFill>
                  <a:srgbClr val="002060"/>
                </a:solidFill>
              </a:rPr>
              <a:t>등록기준 </a:t>
            </a:r>
            <a:endParaRPr lang="en-US" altLang="ko-KR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94" name="표 93"/>
          <p:cNvGraphicFramePr>
            <a:graphicFrameLocks noGrp="1"/>
          </p:cNvGraphicFramePr>
          <p:nvPr/>
        </p:nvGraphicFramePr>
        <p:xfrm>
          <a:off x="477068" y="3777395"/>
          <a:ext cx="8343403" cy="304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524"/>
                <a:gridCol w="936104"/>
                <a:gridCol w="6984775"/>
              </a:tblGrid>
              <a:tr h="311945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spc="0" baseline="0" dirty="0" smtClean="0"/>
                        <a:t>구  분</a:t>
                      </a:r>
                      <a:endParaRPr lang="ko-KR" altLang="en-US" sz="1400" spc="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endParaRPr lang="ko-KR" altLang="en-US" sz="1400" spc="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spc="0" baseline="0" dirty="0" smtClean="0"/>
                        <a:t>등록기준</a:t>
                      </a:r>
                      <a:endParaRPr lang="ko-KR" altLang="en-US" sz="1400" spc="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1344723"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en-US" altLang="ko-KR" sz="1400" b="1" spc="0" baseline="0" dirty="0" smtClean="0"/>
                        <a:t>1</a:t>
                      </a:r>
                      <a:endParaRPr lang="ko-KR" altLang="en-US" sz="14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ko-KR" altLang="en-US" sz="1400" b="1" spc="0" baseline="0" dirty="0" smtClean="0"/>
                        <a:t>종 합</a:t>
                      </a:r>
                      <a:endParaRPr lang="ko-KR" altLang="en-US" sz="14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① 토목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·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건축 또는 기계분야 특급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2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포함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총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15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② 토목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·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건축품질시험기술사 각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③ 건설재료시험기사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2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              ④ 화공기사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⑤ 건설재료시험산업기사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또는 건설재료시험기능사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2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</a:tr>
              <a:tr h="1298511"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en-US" altLang="ko-KR" sz="1400" b="1" spc="0" baseline="0" dirty="0" smtClean="0"/>
                        <a:t>2</a:t>
                      </a:r>
                      <a:endParaRPr lang="ko-KR" altLang="en-US" sz="14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ko-KR" altLang="en-US" sz="1400" b="1" spc="0" baseline="0" dirty="0" smtClean="0"/>
                        <a:t>설계 </a:t>
                      </a:r>
                      <a:r>
                        <a:rPr lang="en-US" altLang="ko-KR" sz="1400" b="1" spc="0" baseline="0" dirty="0" smtClean="0"/>
                        <a:t>·</a:t>
                      </a:r>
                    </a:p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ko-KR" altLang="en-US" sz="1400" b="1" spc="0" baseline="0" dirty="0" smtClean="0"/>
                        <a:t>사업관리</a:t>
                      </a:r>
                      <a:endParaRPr lang="ko-KR" altLang="en-US" sz="14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① 일반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: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·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건축 또는 기계분야 특급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2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포함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총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15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spc="0" dirty="0" smtClean="0"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latin typeface="+mn-ea"/>
                        </a:rPr>
                        <a:t>  </a:t>
                      </a:r>
                      <a:r>
                        <a:rPr kumimoji="0" lang="en-US" altLang="ko-KR" sz="1200" b="1" spc="0" dirty="0" smtClean="0">
                          <a:solidFill>
                            <a:srgbClr val="FF0000"/>
                          </a:solidFill>
                          <a:latin typeface="+mn-ea"/>
                        </a:rPr>
                        <a:t>※ </a:t>
                      </a:r>
                      <a:r>
                        <a:rPr kumimoji="0" lang="ko-KR" altLang="en-US" sz="1200" b="1" spc="0" dirty="0" err="1" smtClean="0">
                          <a:solidFill>
                            <a:srgbClr val="FF0000"/>
                          </a:solidFill>
                          <a:latin typeface="+mn-ea"/>
                        </a:rPr>
                        <a:t>설계등</a:t>
                      </a:r>
                      <a:r>
                        <a:rPr kumimoji="0" lang="ko-KR" altLang="en-US" sz="1200" b="1" spc="0" dirty="0" smtClean="0">
                          <a:solidFill>
                            <a:srgbClr val="FF0000"/>
                          </a:solidFill>
                          <a:latin typeface="+mn-ea"/>
                        </a:rPr>
                        <a:t> 용역 및 건설사업관리 </a:t>
                      </a:r>
                      <a:r>
                        <a:rPr kumimoji="0" lang="ko-KR" altLang="en-US" sz="1200" b="1" u="sng" spc="0" dirty="0" smtClean="0">
                          <a:solidFill>
                            <a:srgbClr val="FF0000"/>
                          </a:solidFill>
                          <a:latin typeface="+mn-ea"/>
                        </a:rPr>
                        <a:t>세부분야의 등록요건을 모두</a:t>
                      </a:r>
                      <a:r>
                        <a:rPr kumimoji="0" lang="en-US" altLang="ko-KR" sz="1200" b="1" u="sng" spc="0" dirty="0" smtClean="0">
                          <a:solidFill>
                            <a:srgbClr val="FF0000"/>
                          </a:solidFill>
                          <a:latin typeface="+mn-ea"/>
                        </a:rPr>
                        <a:t> </a:t>
                      </a:r>
                      <a:r>
                        <a:rPr kumimoji="0" lang="ko-KR" altLang="en-US" sz="1200" b="1" u="sng" spc="0" dirty="0" smtClean="0">
                          <a:solidFill>
                            <a:srgbClr val="FF0000"/>
                          </a:solidFill>
                          <a:latin typeface="+mn-ea"/>
                        </a:rPr>
                        <a:t>충족</a:t>
                      </a:r>
                      <a:r>
                        <a:rPr kumimoji="0" lang="ko-KR" altLang="en-US" sz="1200" b="1" spc="0" dirty="0" smtClean="0">
                          <a:solidFill>
                            <a:srgbClr val="FF0000"/>
                          </a:solidFill>
                          <a:latin typeface="+mn-ea"/>
                        </a:rPr>
                        <a:t>하여야 함</a:t>
                      </a:r>
                      <a:endParaRPr kumimoji="0" lang="en-US" altLang="ko-KR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② 설계 등 용역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: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·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건축 또는 기계분야 특급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포함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총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5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③ 건설사업관리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: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·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건축 또는 기계분야 특급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포함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총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10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3" name="그룹 29"/>
          <p:cNvGrpSpPr/>
          <p:nvPr/>
        </p:nvGrpSpPr>
        <p:grpSpPr>
          <a:xfrm>
            <a:off x="214282" y="934775"/>
            <a:ext cx="4929222" cy="422523"/>
            <a:chOff x="317564" y="1055537"/>
            <a:chExt cx="4929222" cy="422523"/>
          </a:xfrm>
        </p:grpSpPr>
        <p:sp>
          <p:nvSpPr>
            <p:cNvPr id="24" name="AutoShape 545"/>
            <p:cNvSpPr>
              <a:spLocks noChangeArrowheads="1"/>
            </p:cNvSpPr>
            <p:nvPr/>
          </p:nvSpPr>
          <p:spPr bwMode="auto">
            <a:xfrm>
              <a:off x="317564" y="1058160"/>
              <a:ext cx="633515" cy="41990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25" name="AutoShape 546"/>
            <p:cNvSpPr>
              <a:spLocks noChangeArrowheads="1"/>
            </p:cNvSpPr>
            <p:nvPr/>
          </p:nvSpPr>
          <p:spPr bwMode="auto">
            <a:xfrm>
              <a:off x="1052500" y="1058160"/>
              <a:ext cx="3951548" cy="419900"/>
            </a:xfrm>
            <a:prstGeom prst="roundRect">
              <a:avLst>
                <a:gd name="adj" fmla="val 16667"/>
              </a:avLst>
            </a:prstGeom>
            <a:solidFill>
              <a:schemeClr val="tx1">
                <a:alpha val="60001"/>
              </a:scheme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ko-KR" altLang="ko-KR" dirty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26" name="AutoShape 555"/>
            <p:cNvSpPr>
              <a:spLocks noChangeArrowheads="1"/>
            </p:cNvSpPr>
            <p:nvPr/>
          </p:nvSpPr>
          <p:spPr bwMode="auto">
            <a:xfrm>
              <a:off x="351371" y="1084173"/>
              <a:ext cx="567370" cy="278411"/>
            </a:xfrm>
            <a:prstGeom prst="roundRect">
              <a:avLst>
                <a:gd name="adj" fmla="val 25981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27" name="WordArt 560"/>
            <p:cNvSpPr>
              <a:spLocks noChangeArrowheads="1" noChangeShapeType="1" noTextEdit="1"/>
            </p:cNvSpPr>
            <p:nvPr/>
          </p:nvSpPr>
          <p:spPr bwMode="auto">
            <a:xfrm>
              <a:off x="518936" y="1128222"/>
              <a:ext cx="198433" cy="27841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ko-KR" sz="1400" kern="10" spc="-70" dirty="0" smtClean="0">
                  <a:ln w="9525">
                    <a:noFill/>
                    <a:round/>
                    <a:headEnd/>
                    <a:tailEnd/>
                  </a:ln>
                  <a:solidFill>
                    <a:prstClr val="black"/>
                  </a:solidFill>
                  <a:latin typeface="Arial Black"/>
                  <a:ea typeface="Arial Unicode MS" pitchFamily="50" charset="-127"/>
                </a:rPr>
                <a:t>3</a:t>
              </a:r>
              <a:endParaRPr lang="ko-KR" altLang="en-US" sz="1400" kern="10" spc="-70" dirty="0">
                <a:ln w="9525">
                  <a:noFill/>
                  <a:round/>
                  <a:headEnd/>
                  <a:tailEnd/>
                </a:ln>
                <a:solidFill>
                  <a:prstClr val="black"/>
                </a:solidFill>
                <a:latin typeface="Arial Black"/>
                <a:ea typeface="Arial Unicode MS" pitchFamily="50" charset="-127"/>
              </a:endParaRPr>
            </a:p>
          </p:txBody>
        </p:sp>
        <p:sp>
          <p:nvSpPr>
            <p:cNvPr id="28" name="AutoShape 565"/>
            <p:cNvSpPr>
              <a:spLocks noChangeArrowheads="1"/>
            </p:cNvSpPr>
            <p:nvPr/>
          </p:nvSpPr>
          <p:spPr bwMode="auto">
            <a:xfrm>
              <a:off x="1075392" y="1084173"/>
              <a:ext cx="4171394" cy="278411"/>
            </a:xfrm>
            <a:prstGeom prst="roundRect">
              <a:avLst>
                <a:gd name="adj" fmla="val 25981"/>
              </a:avLst>
            </a:prstGeom>
            <a:gradFill rotWithShape="1"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29" name="Text Box 574"/>
            <p:cNvSpPr txBox="1">
              <a:spLocks noChangeArrowheads="1"/>
            </p:cNvSpPr>
            <p:nvPr/>
          </p:nvSpPr>
          <p:spPr bwMode="auto">
            <a:xfrm>
              <a:off x="1005508" y="1055537"/>
              <a:ext cx="286809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ko-KR" altLang="en-US" sz="2000" b="1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등록기준 부합내용 검토</a:t>
              </a:r>
              <a:endPara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30" name="직사각형 29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31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32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33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34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35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6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표 22"/>
          <p:cNvGraphicFramePr>
            <a:graphicFrameLocks noGrp="1"/>
          </p:cNvGraphicFramePr>
          <p:nvPr/>
        </p:nvGraphicFramePr>
        <p:xfrm>
          <a:off x="251520" y="980728"/>
          <a:ext cx="8640960" cy="5544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017"/>
                <a:gridCol w="969489"/>
                <a:gridCol w="894913"/>
                <a:gridCol w="6413541"/>
              </a:tblGrid>
              <a:tr h="384513"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spc="0" baseline="0" dirty="0" smtClean="0"/>
                        <a:t>구   분</a:t>
                      </a:r>
                      <a:endParaRPr lang="ko-KR" altLang="en-US" sz="1400" spc="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endParaRPr lang="ko-KR" altLang="en-US" sz="1400" spc="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endParaRPr lang="ko-KR" altLang="en-US" sz="1400" spc="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endParaRPr lang="ko-KR" altLang="en-US" sz="1400" spc="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1194605"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ts val="2700"/>
                        </a:lnSpc>
                      </a:pPr>
                      <a:r>
                        <a:rPr lang="en-US" altLang="ko-KR" sz="1400" b="1" spc="0" baseline="0" dirty="0" smtClean="0"/>
                        <a:t>3</a:t>
                      </a:r>
                      <a:endParaRPr lang="ko-KR" altLang="en-US" sz="1400" b="1" spc="0" baseline="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ts val="2700"/>
                        </a:lnSpc>
                      </a:pPr>
                      <a:r>
                        <a:rPr lang="ko-KR" altLang="en-US" sz="1400" b="1" spc="0" baseline="0" dirty="0" smtClean="0"/>
                        <a:t>품질검사</a:t>
                      </a:r>
                      <a:endParaRPr lang="ko-KR" altLang="en-US" sz="14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일반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토목품질시험기술사 및 건축품질시험기술사 각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건설재료시험기사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2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화공기사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건설재료시험산업기사 또는 건설재료시험기능사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2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</a:tr>
              <a:tr h="1194605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토목품질시험기술사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건설재료시험기사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건설재료시험산업기사 또는 건설재료시험기능사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</a:tr>
              <a:tr h="1194605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건축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건축품질시험기술사 </a:t>
                      </a:r>
                      <a:r>
                        <a:rPr kumimoji="0" lang="en-US" altLang="ko-KR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건설재료시험기사 </a:t>
                      </a:r>
                      <a:r>
                        <a:rPr kumimoji="0" lang="en-US" altLang="ko-KR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건설재료시험산업기사 또는 건설재료시험기능사 </a:t>
                      </a:r>
                      <a:r>
                        <a:rPr kumimoji="0" lang="en-US" altLang="ko-KR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</a:tr>
              <a:tr h="1576290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특수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(</a:t>
                      </a:r>
                      <a:r>
                        <a:rPr kumimoji="0" lang="ko-KR" alt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골재</a:t>
                      </a:r>
                      <a:r>
                        <a:rPr kumimoji="0" lang="en-US" altLang="ko-K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토목품질시험기술사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건축품질시험기술사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건설재료시험기사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토목기사 또는 건축기사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건설재료시험산업기사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토목산업기사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건축산업기사 또는 건설재료시험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     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기능사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12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13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14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15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16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7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표 22"/>
          <p:cNvGraphicFramePr>
            <a:graphicFrameLocks noGrp="1"/>
          </p:cNvGraphicFramePr>
          <p:nvPr/>
        </p:nvGraphicFramePr>
        <p:xfrm>
          <a:off x="251520" y="980728"/>
          <a:ext cx="8640960" cy="5328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017"/>
                <a:gridCol w="969489"/>
                <a:gridCol w="894913"/>
                <a:gridCol w="6413541"/>
              </a:tblGrid>
              <a:tr h="553363"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ts val="2700"/>
                        </a:lnSpc>
                      </a:pPr>
                      <a:r>
                        <a:rPr lang="ko-KR" altLang="en-US" sz="1400" spc="0" baseline="0" dirty="0" smtClean="0"/>
                        <a:t>구   분</a:t>
                      </a:r>
                      <a:endParaRPr lang="ko-KR" altLang="en-US" sz="1400" spc="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endParaRPr lang="ko-KR" altLang="en-US" sz="1400" spc="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endParaRPr lang="ko-KR" altLang="en-US" sz="1400" spc="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700"/>
                        </a:lnSpc>
                      </a:pPr>
                      <a:endParaRPr lang="ko-KR" altLang="en-US" sz="1400" spc="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1481771"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ts val="2700"/>
                        </a:lnSpc>
                      </a:pPr>
                      <a:r>
                        <a:rPr lang="en-US" altLang="ko-KR" sz="1400" b="1" spc="0" baseline="0" dirty="0" smtClean="0"/>
                        <a:t>3</a:t>
                      </a:r>
                      <a:endParaRPr lang="ko-KR" altLang="en-US" sz="1400" b="1" spc="0" baseline="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ts val="2700"/>
                        </a:lnSpc>
                      </a:pPr>
                      <a:r>
                        <a:rPr lang="ko-KR" altLang="en-US" sz="1400" b="1" spc="0" baseline="0" dirty="0" smtClean="0"/>
                        <a:t>품질검사</a:t>
                      </a:r>
                      <a:endParaRPr lang="ko-KR" altLang="en-US" sz="14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특수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(</a:t>
                      </a:r>
                      <a:r>
                        <a:rPr kumimoji="0" lang="ko-KR" altLang="en-US" sz="1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레디믹스</a:t>
                      </a:r>
                      <a:r>
                        <a:rPr kumimoji="0" lang="ko-KR" altLang="en-US" sz="1200" b="1" i="0" u="none" strike="noStrike" kern="1200" cap="none" spc="-100" normalizeH="0" baseline="0" noProof="0" dirty="0" err="1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트콘크리트</a:t>
                      </a:r>
                      <a:r>
                        <a:rPr kumimoji="0" lang="en-US" altLang="ko-KR" sz="12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토목품질시험기술사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건축품질시험기술사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건설재료시험기사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토목기사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건축기사 또는 콘크리트기사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건설재료시험산헙기사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토목산업기사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건축사업기사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콘크리트산업기사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건설재료시험기능사 또는 콘크리트기능사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</a:tr>
              <a:tr h="995707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특수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(</a:t>
                      </a:r>
                      <a:r>
                        <a:rPr kumimoji="0" lang="ko-KR" alt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아스팔트콘크리트</a:t>
                      </a:r>
                      <a:r>
                        <a:rPr kumimoji="0" lang="en-US" altLang="ko-K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토목품질시험기술사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건설재료시험기사 또는 토목기사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건설재료시험산업기사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토목산업기사 또는 건설재료시험기능사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</a:tr>
              <a:tr h="930443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특수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(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철강재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토목품질시험기술사</a:t>
                      </a:r>
                      <a:r>
                        <a:rPr kumimoji="0" lang="en-US" altLang="ko-KR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건축품질시험기술사</a:t>
                      </a:r>
                      <a:r>
                        <a:rPr kumimoji="0" lang="en-US" altLang="ko-KR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 </a:t>
                      </a:r>
                      <a:r>
                        <a:rPr kumimoji="0" lang="ko-KR" altLang="en-US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또는 건설재료시험기사 </a:t>
                      </a:r>
                      <a:r>
                        <a:rPr kumimoji="0" lang="en-US" altLang="ko-KR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-10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건설재료시험산업기사 또는 건설재료시험기능사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</a:tr>
              <a:tr h="1367308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특수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(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섬유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토목품질시험기술사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건축품질시험기술사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건설재료시험기사 도는 섬유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     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물리기사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건설재료시험산업기사</a:t>
                      </a:r>
                      <a:r>
                        <a:rPr kumimoji="0" lang="en-US" altLang="ko-KR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섬유물리산업기사</a:t>
                      </a:r>
                      <a:r>
                        <a:rPr kumimoji="0" lang="en-US" altLang="ko-KR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 </a:t>
                      </a:r>
                      <a:r>
                        <a:rPr kumimoji="0" lang="ko-KR" altLang="en-US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또는 건설재료시험기능사 </a:t>
                      </a:r>
                      <a:r>
                        <a:rPr kumimoji="0" lang="en-US" altLang="ko-KR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-10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12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13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14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15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16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7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표 22"/>
          <p:cNvGraphicFramePr>
            <a:graphicFrameLocks noGrp="1"/>
          </p:cNvGraphicFramePr>
          <p:nvPr/>
        </p:nvGraphicFramePr>
        <p:xfrm>
          <a:off x="251520" y="980728"/>
          <a:ext cx="8640960" cy="5184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017"/>
                <a:gridCol w="969489"/>
                <a:gridCol w="894913"/>
                <a:gridCol w="6413541"/>
              </a:tblGrid>
              <a:tr h="448075"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spc="0" baseline="0" dirty="0" smtClean="0"/>
                        <a:t>구   분</a:t>
                      </a:r>
                      <a:endParaRPr lang="ko-KR" altLang="en-US" sz="1400" spc="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endParaRPr lang="ko-KR" altLang="en-US" sz="1400" spc="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endParaRPr lang="ko-KR" altLang="en-US" sz="1400" spc="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endParaRPr lang="ko-KR" altLang="en-US" sz="1400" spc="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947300"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ts val="2700"/>
                        </a:lnSpc>
                      </a:pPr>
                      <a:r>
                        <a:rPr lang="en-US" altLang="ko-KR" sz="1400" b="1" spc="0" baseline="0" dirty="0" smtClean="0"/>
                        <a:t>3</a:t>
                      </a:r>
                      <a:endParaRPr lang="ko-KR" altLang="en-US" sz="1400" b="1" spc="0" baseline="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latinLnBrk="1">
                        <a:lnSpc>
                          <a:spcPts val="2700"/>
                        </a:lnSpc>
                      </a:pPr>
                      <a:r>
                        <a:rPr lang="ko-KR" altLang="en-US" sz="1400" b="1" spc="0" baseline="0" dirty="0" smtClean="0"/>
                        <a:t>품질검사</a:t>
                      </a:r>
                      <a:endParaRPr lang="en-US" altLang="ko-KR" sz="1400" b="1" spc="0" baseline="0" dirty="0" smtClean="0"/>
                    </a:p>
                    <a:p>
                      <a:pPr algn="ctr" latinLnBrk="1">
                        <a:lnSpc>
                          <a:spcPts val="2700"/>
                        </a:lnSpc>
                      </a:pPr>
                      <a:r>
                        <a:rPr lang="en-US" altLang="ko-KR" sz="1200" b="1" spc="0" baseline="0" dirty="0" smtClean="0"/>
                        <a:t>(</a:t>
                      </a:r>
                      <a:r>
                        <a:rPr lang="ko-KR" altLang="en-US" sz="1200" b="1" spc="0" baseline="0" dirty="0" smtClean="0"/>
                        <a:t>특수 용접</a:t>
                      </a:r>
                      <a:r>
                        <a:rPr lang="en-US" altLang="ko-KR" sz="1200" b="1" spc="0" baseline="0" dirty="0" smtClean="0"/>
                        <a:t>)</a:t>
                      </a:r>
                      <a:endParaRPr lang="ko-KR" altLang="en-US" sz="12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3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방사선</a:t>
                      </a:r>
                      <a:endParaRPr kumimoji="0" lang="en-US" altLang="ko-KR" sz="1400" b="1" i="0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3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비파괴검사</a:t>
                      </a:r>
                      <a:endParaRPr kumimoji="0" lang="en-US" altLang="ko-KR" sz="1400" b="1" i="0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비파괴검사기술사 또는 방사선비파괴검사기사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방사선비파괴검사산업기사 또는 방사선비파괴검사기능사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</a:tr>
              <a:tr h="947300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3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초음파</a:t>
                      </a:r>
                      <a:endParaRPr kumimoji="0" lang="en-US" altLang="ko-KR" sz="1400" b="1" i="0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3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비파괴검사</a:t>
                      </a:r>
                      <a:endParaRPr kumimoji="0" lang="en-US" altLang="ko-KR" sz="1400" b="1" i="0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비파괴검사기술사 또는 초음파비파괴검사기사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초음파비파괴검사산업기사 또는 초음파비파괴검사기능사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</a:tr>
              <a:tr h="947300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7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700"/>
                        </a:lnSpc>
                      </a:pPr>
                      <a:endParaRPr lang="ko-KR" altLang="en-US" sz="12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3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자기</a:t>
                      </a:r>
                      <a:endParaRPr kumimoji="0" lang="en-US" altLang="ko-KR" sz="1400" b="1" i="0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3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비파괴검사</a:t>
                      </a:r>
                      <a:endParaRPr kumimoji="0" lang="en-US" altLang="ko-KR" sz="1400" b="1" i="0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비파괴검사기술사 또는 자기비파괴검사기사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자기비파괴검사산업기사 또는 자기비파괴검사기능사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</a:tr>
              <a:tr h="947300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7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700"/>
                        </a:lnSpc>
                      </a:pPr>
                      <a:endParaRPr lang="ko-KR" altLang="en-US" sz="12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3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침투</a:t>
                      </a:r>
                      <a:endParaRPr kumimoji="0" lang="en-US" altLang="ko-KR" sz="1400" b="1" i="0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3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비파괴검사</a:t>
                      </a:r>
                      <a:endParaRPr kumimoji="0" lang="en-US" altLang="ko-KR" sz="1400" b="1" i="0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비파괴검사기술사 도는 침투비파괴검사기사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침투비파괴검사산업기사 또는 침투비파괴검사기능사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</a:tr>
              <a:tr h="947300">
                <a:tc>
                  <a:txBody>
                    <a:bodyPr/>
                    <a:lstStyle/>
                    <a:p>
                      <a:pPr algn="ctr" latinLnBrk="1">
                        <a:lnSpc>
                          <a:spcPts val="2700"/>
                        </a:lnSpc>
                      </a:pPr>
                      <a:endParaRPr lang="ko-KR" altLang="en-US" sz="14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700"/>
                        </a:lnSpc>
                      </a:pPr>
                      <a:endParaRPr lang="ko-KR" altLang="en-US" sz="1200" b="1" spc="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3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특수</a:t>
                      </a:r>
                      <a:endParaRPr kumimoji="0" lang="en-US" altLang="ko-KR" sz="1400" b="1" i="0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1200" cap="none" spc="-3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(</a:t>
                      </a:r>
                      <a:r>
                        <a:rPr kumimoji="0" lang="ko-KR" altLang="en-US" sz="1400" b="1" i="0" u="none" strike="noStrike" kern="1200" cap="none" spc="-300" normalizeH="0" baseline="0" noProof="0" dirty="0" err="1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말뚝재하</a:t>
                      </a:r>
                      <a:r>
                        <a:rPr kumimoji="0" lang="en-US" altLang="ko-KR" sz="1400" b="1" i="0" u="none" strike="noStrike" kern="1200" cap="none" spc="-3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1. 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토목품질시험기술사 또는 토질 및 기초기술사 </a:t>
                      </a:r>
                      <a:r>
                        <a:rPr kumimoji="0" lang="en-US" altLang="ko-K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ko-KR" altLang="en-US" sz="1400" b="1" i="0" u="none" strike="noStrike" kern="1200" cap="none" spc="-100" normalizeH="0" baseline="0" noProof="0" dirty="0" err="1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건설재료시허기사</a:t>
                      </a:r>
                      <a:r>
                        <a:rPr kumimoji="0" lang="en-US" altLang="ko-KR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, </a:t>
                      </a:r>
                      <a:r>
                        <a:rPr kumimoji="0" lang="ko-KR" altLang="en-US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건설재료시험산업기사</a:t>
                      </a:r>
                      <a:r>
                        <a:rPr kumimoji="0" lang="en-US" altLang="ko-KR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 </a:t>
                      </a:r>
                      <a:r>
                        <a:rPr kumimoji="0" lang="ko-KR" altLang="en-US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또는 </a:t>
                      </a:r>
                      <a:r>
                        <a:rPr kumimoji="0" lang="ko-KR" altLang="en-US" sz="1400" b="1" i="0" u="none" strike="noStrike" kern="1200" cap="none" spc="-100" normalizeH="0" baseline="0" noProof="0" dirty="0" err="1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거설재료시험기능상</a:t>
                      </a:r>
                      <a:r>
                        <a:rPr kumimoji="0" lang="ko-KR" altLang="en-US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 </a:t>
                      </a:r>
                      <a:r>
                        <a:rPr kumimoji="0" lang="en-US" altLang="ko-KR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1</a:t>
                      </a:r>
                      <a:r>
                        <a:rPr kumimoji="0" lang="ko-KR" altLang="en-US" sz="1400" b="1" i="0" u="none" strike="noStrike" kern="1200" cap="none" spc="-10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>
                              <a:lumMod val="85000"/>
                              <a:lumOff val="15000"/>
                            </a:sysClr>
                          </a:solidFill>
                          <a:effectLst/>
                          <a:uLnTx/>
                          <a:uFillTx/>
                          <a:latin typeface="+mn-ea"/>
                          <a:cs typeface="+mn-cs"/>
                        </a:rPr>
                        <a:t>명 이상</a:t>
                      </a:r>
                      <a:endParaRPr kumimoji="0" lang="en-US" altLang="ko-KR" sz="1400" b="1" i="0" u="none" strike="noStrike" kern="1200" cap="none" spc="-100" normalizeH="0" baseline="0" noProof="0" dirty="0" smtClean="0">
                        <a:ln>
                          <a:noFill/>
                        </a:ln>
                        <a:solidFill>
                          <a:sysClr val="windowText" lastClr="000000">
                            <a:lumMod val="85000"/>
                            <a:lumOff val="15000"/>
                          </a:sysClr>
                        </a:solidFill>
                        <a:effectLst/>
                        <a:uLnTx/>
                        <a:uFillTx/>
                        <a:latin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12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13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14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15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16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7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한쪽 모서리가 잘린 사각형 17"/>
          <p:cNvSpPr/>
          <p:nvPr/>
        </p:nvSpPr>
        <p:spPr>
          <a:xfrm>
            <a:off x="323528" y="1268760"/>
            <a:ext cx="432048" cy="432048"/>
          </a:xfrm>
          <a:prstGeom prst="snip1Rect">
            <a:avLst>
              <a:gd name="adj" fmla="val 50000"/>
            </a:avLst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3</a:t>
            </a:r>
            <a:endParaRPr lang="ko-KR" alt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19" name="TextBox 52"/>
          <p:cNvSpPr txBox="1"/>
          <p:nvPr/>
        </p:nvSpPr>
        <p:spPr>
          <a:xfrm>
            <a:off x="755576" y="1314940"/>
            <a:ext cx="18806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</a:rPr>
              <a:t>대표자</a:t>
            </a:r>
            <a:r>
              <a:rPr lang="en-US" altLang="ko-KR" sz="2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</a:rPr>
              <a:t>, </a:t>
            </a:r>
            <a:r>
              <a:rPr lang="ko-KR" altLang="en-US" sz="2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</a:rPr>
              <a:t>소재지</a:t>
            </a:r>
          </a:p>
        </p:txBody>
      </p:sp>
      <p:sp>
        <p:nvSpPr>
          <p:cNvPr id="20" name="TextBox 15"/>
          <p:cNvSpPr txBox="1"/>
          <p:nvPr/>
        </p:nvSpPr>
        <p:spPr>
          <a:xfrm>
            <a:off x="251520" y="1700808"/>
            <a:ext cx="7776864" cy="454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ko-KR" altLang="en-US" b="1" spc="-100" dirty="0" smtClean="0">
                <a:solidFill>
                  <a:srgbClr val="002060"/>
                </a:solidFill>
              </a:rPr>
              <a:t> 확인서류 </a:t>
            </a:r>
            <a:r>
              <a:rPr lang="en-US" altLang="ko-KR" b="1" spc="-100" dirty="0" smtClean="0">
                <a:solidFill>
                  <a:srgbClr val="002060"/>
                </a:solidFill>
              </a:rPr>
              <a:t>: </a:t>
            </a:r>
            <a:r>
              <a:rPr lang="ko-KR" altLang="en-US" b="1" spc="-100" dirty="0" smtClean="0">
                <a:solidFill>
                  <a:srgbClr val="002060"/>
                </a:solidFill>
              </a:rPr>
              <a:t>법인 등기사항 증명서</a:t>
            </a:r>
            <a:r>
              <a:rPr lang="en-US" altLang="ko-KR" b="1" spc="-100" dirty="0" smtClean="0">
                <a:solidFill>
                  <a:srgbClr val="002060"/>
                </a:solidFill>
              </a:rPr>
              <a:t>(</a:t>
            </a:r>
            <a:r>
              <a:rPr lang="ko-KR" altLang="en-US" b="1" spc="-100" dirty="0" smtClean="0">
                <a:solidFill>
                  <a:srgbClr val="002060"/>
                </a:solidFill>
              </a:rPr>
              <a:t>법인</a:t>
            </a:r>
            <a:r>
              <a:rPr lang="en-US" altLang="ko-KR" b="1" spc="-100" dirty="0" smtClean="0">
                <a:solidFill>
                  <a:srgbClr val="002060"/>
                </a:solidFill>
              </a:rPr>
              <a:t>) </a:t>
            </a:r>
            <a:r>
              <a:rPr lang="ko-KR" altLang="en-US" b="1" spc="-100" dirty="0" smtClean="0">
                <a:solidFill>
                  <a:srgbClr val="002060"/>
                </a:solidFill>
              </a:rPr>
              <a:t>또는 사업자 등록증</a:t>
            </a:r>
            <a:r>
              <a:rPr lang="en-US" altLang="ko-KR" b="1" spc="-100" dirty="0" smtClean="0">
                <a:solidFill>
                  <a:srgbClr val="002060"/>
                </a:solidFill>
              </a:rPr>
              <a:t>(</a:t>
            </a:r>
            <a:r>
              <a:rPr lang="ko-KR" altLang="en-US" b="1" spc="-100" dirty="0" smtClean="0">
                <a:solidFill>
                  <a:srgbClr val="002060"/>
                </a:solidFill>
              </a:rPr>
              <a:t>개인</a:t>
            </a:r>
            <a:r>
              <a:rPr lang="en-US" altLang="ko-KR" b="1" spc="-100" dirty="0" smtClean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21" name="한쪽 모서리가 잘린 사각형 20"/>
          <p:cNvSpPr/>
          <p:nvPr/>
        </p:nvSpPr>
        <p:spPr>
          <a:xfrm>
            <a:off x="323528" y="2572047"/>
            <a:ext cx="432048" cy="432048"/>
          </a:xfrm>
          <a:prstGeom prst="snip1Rect">
            <a:avLst>
              <a:gd name="adj" fmla="val 50000"/>
            </a:avLst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4</a:t>
            </a:r>
            <a:endParaRPr lang="ko-KR" alt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22" name="TextBox 17"/>
          <p:cNvSpPr txBox="1"/>
          <p:nvPr/>
        </p:nvSpPr>
        <p:spPr>
          <a:xfrm>
            <a:off x="755576" y="2618227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</a:rPr>
              <a:t>자본금</a:t>
            </a:r>
          </a:p>
        </p:txBody>
      </p:sp>
      <p:sp>
        <p:nvSpPr>
          <p:cNvPr id="23" name="TextBox 18"/>
          <p:cNvSpPr txBox="1"/>
          <p:nvPr/>
        </p:nvSpPr>
        <p:spPr>
          <a:xfrm>
            <a:off x="251520" y="3004095"/>
            <a:ext cx="9865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ko-KR" altLang="en-US" b="1" spc="-100" dirty="0" smtClean="0">
                <a:solidFill>
                  <a:srgbClr val="002060"/>
                </a:solidFill>
              </a:rPr>
              <a:t> 확인서류 </a:t>
            </a:r>
            <a:r>
              <a:rPr lang="en-US" altLang="ko-KR" b="1" spc="-100" dirty="0" smtClean="0">
                <a:solidFill>
                  <a:srgbClr val="002060"/>
                </a:solidFill>
              </a:rPr>
              <a:t>: </a:t>
            </a:r>
            <a:r>
              <a:rPr lang="ko-KR" altLang="en-US" b="1" spc="-100" dirty="0" smtClean="0">
                <a:solidFill>
                  <a:srgbClr val="002060"/>
                </a:solidFill>
              </a:rPr>
              <a:t>대차대조표 및 손익계산서</a:t>
            </a:r>
            <a:r>
              <a:rPr lang="en-US" altLang="ko-KR" sz="1600" b="1" spc="-100" dirty="0" smtClean="0">
                <a:solidFill>
                  <a:srgbClr val="002060"/>
                </a:solidFill>
              </a:rPr>
              <a:t>(</a:t>
            </a:r>
            <a:r>
              <a:rPr lang="ko-KR" altLang="en-US" sz="1600" b="1" spc="-100" dirty="0" smtClean="0">
                <a:solidFill>
                  <a:srgbClr val="002060"/>
                </a:solidFill>
              </a:rPr>
              <a:t>법인</a:t>
            </a:r>
            <a:r>
              <a:rPr lang="en-US" altLang="ko-KR" sz="1600" b="1" spc="-100" dirty="0" smtClean="0">
                <a:solidFill>
                  <a:srgbClr val="002060"/>
                </a:solidFill>
              </a:rPr>
              <a:t>)</a:t>
            </a:r>
            <a:r>
              <a:rPr lang="en-US" altLang="ko-KR" b="1" spc="-100" dirty="0" smtClean="0">
                <a:solidFill>
                  <a:srgbClr val="002060"/>
                </a:solidFill>
              </a:rPr>
              <a:t> </a:t>
            </a:r>
            <a:r>
              <a:rPr lang="ko-KR" altLang="en-US" b="1" spc="-100" dirty="0" smtClean="0">
                <a:solidFill>
                  <a:srgbClr val="002060"/>
                </a:solidFill>
              </a:rPr>
              <a:t>또는 영업용 </a:t>
            </a:r>
            <a:r>
              <a:rPr lang="ko-KR" altLang="en-US" b="1" spc="-100" dirty="0" err="1" smtClean="0">
                <a:solidFill>
                  <a:srgbClr val="002060"/>
                </a:solidFill>
              </a:rPr>
              <a:t>자산액</a:t>
            </a:r>
            <a:r>
              <a:rPr lang="ko-KR" altLang="en-US" b="1" spc="-100" dirty="0" smtClean="0">
                <a:solidFill>
                  <a:srgbClr val="002060"/>
                </a:solidFill>
              </a:rPr>
              <a:t> 명세서 및 증빙서류</a:t>
            </a:r>
            <a:r>
              <a:rPr lang="en-US" altLang="ko-KR" sz="1600" b="1" spc="-100" dirty="0" smtClean="0">
                <a:solidFill>
                  <a:srgbClr val="002060"/>
                </a:solidFill>
              </a:rPr>
              <a:t>(</a:t>
            </a:r>
            <a:r>
              <a:rPr lang="ko-KR" altLang="en-US" sz="1600" b="1" spc="-100" dirty="0" smtClean="0">
                <a:solidFill>
                  <a:srgbClr val="002060"/>
                </a:solidFill>
              </a:rPr>
              <a:t>개인</a:t>
            </a:r>
            <a:r>
              <a:rPr lang="en-US" altLang="ko-KR" sz="1600" b="1" spc="-100" dirty="0" smtClean="0">
                <a:solidFill>
                  <a:srgbClr val="002060"/>
                </a:solidFill>
              </a:rPr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en-US" altLang="ko-KR" b="1" dirty="0" smtClean="0">
                <a:solidFill>
                  <a:srgbClr val="002060"/>
                </a:solidFill>
              </a:rPr>
              <a:t> </a:t>
            </a:r>
            <a:r>
              <a:rPr lang="ko-KR" altLang="en-US" b="1" dirty="0" smtClean="0">
                <a:solidFill>
                  <a:srgbClr val="002060"/>
                </a:solidFill>
              </a:rPr>
              <a:t>등록기준</a:t>
            </a:r>
            <a:endParaRPr lang="en-US" altLang="ko-KR" b="1" dirty="0" smtClean="0">
              <a:solidFill>
                <a:srgbClr val="002060"/>
              </a:solidFill>
            </a:endParaRPr>
          </a:p>
        </p:txBody>
      </p:sp>
      <p:graphicFrame>
        <p:nvGraphicFramePr>
          <p:cNvPr id="25" name="표 24"/>
          <p:cNvGraphicFramePr>
            <a:graphicFrameLocks noGrp="1"/>
          </p:cNvGraphicFramePr>
          <p:nvPr/>
        </p:nvGraphicFramePr>
        <p:xfrm>
          <a:off x="395536" y="3929066"/>
          <a:ext cx="8064896" cy="2258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3240360"/>
                <a:gridCol w="3888432"/>
              </a:tblGrid>
              <a:tr h="472684"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600" baseline="0" dirty="0" smtClean="0"/>
                        <a:t>구  분</a:t>
                      </a:r>
                      <a:endParaRPr lang="ko-KR" altLang="en-US" sz="160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600" baseline="0" dirty="0" smtClean="0"/>
                        <a:t>업  종</a:t>
                      </a:r>
                      <a:endParaRPr lang="ko-KR" altLang="en-US" sz="160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600" baseline="0" dirty="0" smtClean="0"/>
                        <a:t>자 본 금</a:t>
                      </a:r>
                      <a:endParaRPr lang="ko-KR" altLang="en-US" sz="160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446450"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en-US" altLang="ko-KR" sz="1600" b="1" baseline="0" dirty="0" smtClean="0"/>
                        <a:t>1</a:t>
                      </a: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600" b="1" baseline="0" dirty="0" smtClean="0"/>
                        <a:t>종합</a:t>
                      </a:r>
                      <a:r>
                        <a:rPr lang="en-US" altLang="ko-KR" sz="1600" b="1" baseline="0" dirty="0" smtClean="0"/>
                        <a:t>,</a:t>
                      </a:r>
                      <a:r>
                        <a:rPr lang="ko-KR" altLang="en-US" sz="1600" b="1" baseline="0" dirty="0" smtClean="0"/>
                        <a:t>  일반</a:t>
                      </a: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en-US" altLang="ko-KR" sz="1600" b="1" baseline="0" dirty="0" smtClean="0"/>
                        <a:t>2</a:t>
                      </a:r>
                      <a:r>
                        <a:rPr lang="ko-KR" altLang="en-US" sz="1600" b="1" baseline="0" dirty="0" err="1" smtClean="0"/>
                        <a:t>억원</a:t>
                      </a:r>
                      <a:endParaRPr lang="ko-KR" altLang="en-US" sz="1600" b="1" baseline="0" dirty="0"/>
                    </a:p>
                  </a:txBody>
                  <a:tcPr/>
                </a:tc>
              </a:tr>
              <a:tr h="446450"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en-US" altLang="ko-KR" sz="1600" b="1" baseline="0" dirty="0" smtClean="0"/>
                        <a:t>2</a:t>
                      </a: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600" b="1" baseline="0" dirty="0" smtClean="0"/>
                        <a:t>설계 등 용역</a:t>
                      </a: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en-US" altLang="ko-KR" sz="1600" b="1" baseline="0" dirty="0" smtClean="0"/>
                        <a:t>5</a:t>
                      </a:r>
                      <a:r>
                        <a:rPr lang="ko-KR" altLang="en-US" sz="1600" b="1" baseline="0" dirty="0" smtClean="0"/>
                        <a:t>천 만원</a:t>
                      </a:r>
                      <a:endParaRPr lang="ko-KR" altLang="en-US" sz="1600" b="1" baseline="0" dirty="0"/>
                    </a:p>
                  </a:txBody>
                  <a:tcPr/>
                </a:tc>
              </a:tr>
              <a:tr h="446450"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en-US" altLang="ko-KR" sz="1600" b="1" baseline="0" dirty="0" smtClean="0"/>
                        <a:t>3</a:t>
                      </a: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600" b="1" baseline="0" dirty="0" smtClean="0"/>
                        <a:t>건설사업관리</a:t>
                      </a: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en-US" altLang="ko-KR" sz="16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6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억 </a:t>
                      </a:r>
                      <a:r>
                        <a:rPr lang="en-US" altLang="ko-KR" sz="16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600" b="1" kern="1200" baseline="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천 만원</a:t>
                      </a:r>
                      <a:endParaRPr lang="ko-KR" altLang="en-US" sz="16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46450"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en-US" altLang="ko-KR" sz="1600" b="1" baseline="0" dirty="0" smtClean="0"/>
                        <a:t>4</a:t>
                      </a: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600" b="1" baseline="0" dirty="0" smtClean="0"/>
                        <a:t>품질검사</a:t>
                      </a: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6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해당없음</a:t>
                      </a:r>
                      <a:endParaRPr lang="ko-KR" altLang="en-US" sz="16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4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26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27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28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29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0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한쪽 모서리가 잘린 사각형 16"/>
          <p:cNvSpPr/>
          <p:nvPr/>
        </p:nvSpPr>
        <p:spPr>
          <a:xfrm>
            <a:off x="323528" y="990253"/>
            <a:ext cx="432048" cy="432048"/>
          </a:xfrm>
          <a:prstGeom prst="snip1Rect">
            <a:avLst>
              <a:gd name="adj" fmla="val 50000"/>
            </a:avLst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0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5</a:t>
            </a:r>
            <a:endParaRPr lang="ko-KR" alt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24" name="TextBox 17"/>
          <p:cNvSpPr txBox="1"/>
          <p:nvPr/>
        </p:nvSpPr>
        <p:spPr>
          <a:xfrm>
            <a:off x="755576" y="1036433"/>
            <a:ext cx="2159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</a:rPr>
              <a:t>사무실 및 시험실</a:t>
            </a:r>
          </a:p>
        </p:txBody>
      </p:sp>
      <p:sp>
        <p:nvSpPr>
          <p:cNvPr id="26" name="TextBox 15"/>
          <p:cNvSpPr txBox="1"/>
          <p:nvPr/>
        </p:nvSpPr>
        <p:spPr>
          <a:xfrm>
            <a:off x="539552" y="1460350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ko-KR" altLang="en-US" b="1" dirty="0" smtClean="0">
                <a:solidFill>
                  <a:srgbClr val="002060"/>
                </a:solidFill>
              </a:rPr>
              <a:t> 확인서류 </a:t>
            </a:r>
            <a:r>
              <a:rPr lang="en-US" altLang="ko-KR" b="1" dirty="0" smtClean="0">
                <a:solidFill>
                  <a:srgbClr val="002060"/>
                </a:solidFill>
              </a:rPr>
              <a:t>: </a:t>
            </a:r>
            <a:r>
              <a:rPr lang="ko-KR" altLang="en-US" b="1" dirty="0" smtClean="0">
                <a:solidFill>
                  <a:srgbClr val="002060"/>
                </a:solidFill>
              </a:rPr>
              <a:t>사무실 및 시험실을 보유하고 있음을 입증할 수 있는 서류</a:t>
            </a:r>
            <a:endParaRPr lang="en-US" altLang="ko-KR" b="1" dirty="0" smtClean="0">
              <a:solidFill>
                <a:srgbClr val="002060"/>
              </a:solidFill>
            </a:endParaRPr>
          </a:p>
        </p:txBody>
      </p:sp>
      <p:sp>
        <p:nvSpPr>
          <p:cNvPr id="27" name="TextBox 18"/>
          <p:cNvSpPr txBox="1"/>
          <p:nvPr/>
        </p:nvSpPr>
        <p:spPr>
          <a:xfrm>
            <a:off x="539552" y="1897915"/>
            <a:ext cx="7776864" cy="454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ko-KR" altLang="en-US" b="1" dirty="0" smtClean="0">
                <a:solidFill>
                  <a:srgbClr val="002060"/>
                </a:solidFill>
              </a:rPr>
              <a:t> 등록기준</a:t>
            </a:r>
            <a:endParaRPr lang="en-US" altLang="ko-KR" b="1" dirty="0" smtClean="0">
              <a:solidFill>
                <a:srgbClr val="002060"/>
              </a:solidFill>
            </a:endParaRPr>
          </a:p>
        </p:txBody>
      </p:sp>
      <p:sp>
        <p:nvSpPr>
          <p:cNvPr id="28" name="TextBox 19"/>
          <p:cNvSpPr txBox="1"/>
          <p:nvPr/>
        </p:nvSpPr>
        <p:spPr>
          <a:xfrm>
            <a:off x="683568" y="2257955"/>
            <a:ext cx="71287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ko-KR" b="1" dirty="0" smtClean="0">
                <a:solidFill>
                  <a:srgbClr val="0000FF"/>
                </a:solidFill>
              </a:rPr>
              <a:t>  1〉 </a:t>
            </a:r>
            <a:r>
              <a:rPr lang="ko-KR" altLang="en-US" b="1" dirty="0" smtClean="0">
                <a:solidFill>
                  <a:srgbClr val="0000FF"/>
                </a:solidFill>
              </a:rPr>
              <a:t>종합             </a:t>
            </a:r>
            <a:r>
              <a:rPr lang="en-US" altLang="ko-KR" b="1" dirty="0" smtClean="0">
                <a:solidFill>
                  <a:sysClr val="windowText" lastClr="000000"/>
                </a:solidFill>
              </a:rPr>
              <a:t>: </a:t>
            </a:r>
            <a:r>
              <a:rPr lang="ko-KR" altLang="en-US" b="1" dirty="0" smtClean="0">
                <a:solidFill>
                  <a:sysClr val="windowText" lastClr="000000"/>
                </a:solidFill>
              </a:rPr>
              <a:t>일정규모 사무실 </a:t>
            </a:r>
            <a:r>
              <a:rPr lang="en-US" altLang="ko-KR" b="1" dirty="0" smtClean="0">
                <a:solidFill>
                  <a:sysClr val="windowText" lastClr="000000"/>
                </a:solidFill>
              </a:rPr>
              <a:t>+ </a:t>
            </a:r>
            <a:r>
              <a:rPr lang="ko-KR" altLang="en-US" b="1" dirty="0" smtClean="0">
                <a:solidFill>
                  <a:sysClr val="windowText" lastClr="000000"/>
                </a:solidFill>
              </a:rPr>
              <a:t>품질시험 규모</a:t>
            </a:r>
            <a:endParaRPr lang="en-US" altLang="ko-KR" b="1" dirty="0" smtClean="0">
              <a:solidFill>
                <a:sysClr val="windowText" lastClr="00000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b="1" dirty="0" smtClean="0">
                <a:solidFill>
                  <a:srgbClr val="0000FF"/>
                </a:solidFill>
              </a:rPr>
              <a:t>  2〉 </a:t>
            </a:r>
            <a:r>
              <a:rPr lang="ko-KR" altLang="en-US" b="1" dirty="0" smtClean="0">
                <a:solidFill>
                  <a:srgbClr val="0000FF"/>
                </a:solidFill>
              </a:rPr>
              <a:t>설계</a:t>
            </a:r>
            <a:r>
              <a:rPr lang="en-US" altLang="ko-KR" b="1" dirty="0" smtClean="0">
                <a:solidFill>
                  <a:srgbClr val="0000FF"/>
                </a:solidFill>
              </a:rPr>
              <a:t>·</a:t>
            </a:r>
            <a:r>
              <a:rPr lang="ko-KR" altLang="en-US" b="1" dirty="0" smtClean="0">
                <a:solidFill>
                  <a:srgbClr val="0000FF"/>
                </a:solidFill>
              </a:rPr>
              <a:t>사업관리 </a:t>
            </a:r>
            <a:r>
              <a:rPr lang="en-US" altLang="ko-KR" b="1" dirty="0" smtClean="0">
                <a:solidFill>
                  <a:sysClr val="windowText" lastClr="000000"/>
                </a:solidFill>
              </a:rPr>
              <a:t>: </a:t>
            </a:r>
            <a:r>
              <a:rPr lang="ko-KR" altLang="en-US" b="1" dirty="0" smtClean="0">
                <a:solidFill>
                  <a:sysClr val="windowText" lastClr="000000"/>
                </a:solidFill>
              </a:rPr>
              <a:t>일정규모 사무실</a:t>
            </a:r>
            <a:endParaRPr lang="en-US" altLang="ko-KR" b="1" dirty="0" smtClean="0">
              <a:solidFill>
                <a:sysClr val="windowText" lastClr="00000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b="1" dirty="0" smtClean="0">
                <a:solidFill>
                  <a:srgbClr val="FF0000"/>
                </a:solidFill>
              </a:rPr>
              <a:t>  3〉 </a:t>
            </a:r>
            <a:r>
              <a:rPr lang="ko-KR" altLang="en-US" b="1" dirty="0" smtClean="0">
                <a:solidFill>
                  <a:srgbClr val="FF0000"/>
                </a:solidFill>
              </a:rPr>
              <a:t>품질검사</a:t>
            </a:r>
            <a:r>
              <a:rPr lang="en-US" altLang="ko-KR" b="1" dirty="0" smtClean="0">
                <a:solidFill>
                  <a:srgbClr val="FF0000"/>
                </a:solidFill>
              </a:rPr>
              <a:t>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공통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: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국토교통부장관이 고시하는 시험장비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)</a:t>
            </a:r>
          </a:p>
        </p:txBody>
      </p:sp>
      <p:graphicFrame>
        <p:nvGraphicFramePr>
          <p:cNvPr id="30" name="표 29"/>
          <p:cNvGraphicFramePr>
            <a:graphicFrameLocks noGrp="1"/>
          </p:cNvGraphicFramePr>
          <p:nvPr/>
        </p:nvGraphicFramePr>
        <p:xfrm>
          <a:off x="971600" y="3615835"/>
          <a:ext cx="7488832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368"/>
                <a:gridCol w="4176464"/>
              </a:tblGrid>
              <a:tr h="236026">
                <a:tc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baseline="0" dirty="0" smtClean="0"/>
                        <a:t>구  분</a:t>
                      </a:r>
                      <a:endParaRPr lang="ko-KR" altLang="en-US" sz="1400" baseline="0" dirty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baseline="0" dirty="0" smtClean="0"/>
                        <a:t>등록기준</a:t>
                      </a:r>
                      <a:endParaRPr lang="ko-KR" altLang="en-US" sz="1400" baseline="0" dirty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</a:tr>
              <a:tr h="236026">
                <a:tc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b="1" baseline="0" dirty="0" smtClean="0"/>
                        <a:t>일반</a:t>
                      </a:r>
                      <a:endParaRPr lang="ko-KR" altLang="en-US" sz="1400" b="1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ctr" latinLnBrk="1">
                        <a:lnSpc>
                          <a:spcPts val="2000"/>
                        </a:lnSpc>
                        <a:buNone/>
                      </a:pPr>
                      <a:r>
                        <a:rPr lang="en-US" altLang="ko-KR" sz="1400" b="1" baseline="0" dirty="0" smtClean="0"/>
                        <a:t>200㎡ </a:t>
                      </a:r>
                      <a:r>
                        <a:rPr lang="ko-KR" altLang="en-US" sz="1400" b="1" baseline="0" dirty="0" smtClean="0"/>
                        <a:t>이상의 시험실</a:t>
                      </a:r>
                      <a:endParaRPr lang="en-US" altLang="ko-KR" sz="1400" b="1" baseline="0" dirty="0" smtClean="0"/>
                    </a:p>
                  </a:txBody>
                  <a:tcPr anchor="ctr"/>
                </a:tc>
              </a:tr>
              <a:tr h="236026">
                <a:tc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b="1" baseline="0" dirty="0" smtClean="0"/>
                        <a:t>토목</a:t>
                      </a:r>
                      <a:endParaRPr lang="ko-KR" altLang="en-US" sz="1400" b="1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ctr" latinLnBrk="1">
                        <a:lnSpc>
                          <a:spcPts val="2000"/>
                        </a:lnSpc>
                        <a:buNone/>
                      </a:pPr>
                      <a:r>
                        <a:rPr lang="en-US" altLang="ko-KR" sz="1400" b="1" baseline="0" dirty="0" smtClean="0"/>
                        <a:t>150㎡ </a:t>
                      </a:r>
                      <a:r>
                        <a:rPr lang="ko-KR" altLang="en-US" sz="1400" b="1" baseline="0" dirty="0" smtClean="0"/>
                        <a:t>이상의 시험실</a:t>
                      </a:r>
                      <a:endParaRPr lang="en-US" altLang="ko-KR" sz="1400" b="1" baseline="0" dirty="0" smtClean="0"/>
                    </a:p>
                  </a:txBody>
                  <a:tcPr anchor="ctr"/>
                </a:tc>
              </a:tr>
              <a:tr h="236026">
                <a:tc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b="1" baseline="0" dirty="0" smtClean="0"/>
                        <a:t>건축</a:t>
                      </a:r>
                      <a:endParaRPr lang="ko-KR" altLang="en-US" sz="1400" b="1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ctr" latinLnBrk="1">
                        <a:lnSpc>
                          <a:spcPts val="2000"/>
                        </a:lnSpc>
                        <a:buNone/>
                      </a:pPr>
                      <a:r>
                        <a:rPr lang="en-US" altLang="ko-KR" sz="1400" b="1" baseline="0" dirty="0" smtClean="0"/>
                        <a:t>150㎡ </a:t>
                      </a:r>
                      <a:r>
                        <a:rPr lang="ko-KR" altLang="en-US" sz="1400" b="1" baseline="0" dirty="0" smtClean="0"/>
                        <a:t>이상의 시험실</a:t>
                      </a:r>
                      <a:endParaRPr lang="en-US" altLang="ko-KR" sz="1400" b="1" baseline="0" dirty="0" smtClean="0"/>
                    </a:p>
                  </a:txBody>
                  <a:tcPr anchor="ctr"/>
                </a:tc>
              </a:tr>
              <a:tr h="236026">
                <a:tc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b="1" baseline="0" dirty="0" smtClean="0"/>
                        <a:t>특수</a:t>
                      </a:r>
                      <a:endParaRPr lang="en-US" altLang="ko-KR" sz="1400" b="1" baseline="0" dirty="0" smtClean="0"/>
                    </a:p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en-US" altLang="ko-KR" sz="1200" b="1" spc="-100" baseline="0" dirty="0" smtClean="0"/>
                        <a:t>(</a:t>
                      </a:r>
                      <a:r>
                        <a:rPr lang="ko-KR" altLang="en-US" sz="1200" b="1" spc="-100" baseline="0" dirty="0" smtClean="0"/>
                        <a:t>골재</a:t>
                      </a:r>
                      <a:r>
                        <a:rPr lang="en-US" altLang="ko-KR" sz="1200" b="1" spc="-100" baseline="0" dirty="0" smtClean="0"/>
                        <a:t>, </a:t>
                      </a:r>
                      <a:r>
                        <a:rPr lang="ko-KR" altLang="en-US" sz="1200" b="1" spc="-100" baseline="0" dirty="0" err="1" smtClean="0"/>
                        <a:t>레디믹스트</a:t>
                      </a:r>
                      <a:r>
                        <a:rPr lang="en-US" altLang="ko-KR" sz="1200" b="1" spc="-100" baseline="0" dirty="0" smtClean="0"/>
                        <a:t>·</a:t>
                      </a:r>
                      <a:r>
                        <a:rPr lang="ko-KR" altLang="en-US" sz="1200" b="1" spc="-100" baseline="0" dirty="0" smtClean="0"/>
                        <a:t>아스팔트콘크리트</a:t>
                      </a:r>
                      <a:r>
                        <a:rPr lang="en-US" altLang="ko-KR" sz="1200" b="1" spc="-100" baseline="0" dirty="0" smtClean="0"/>
                        <a:t>, </a:t>
                      </a:r>
                      <a:r>
                        <a:rPr lang="ko-KR" altLang="en-US" sz="1200" b="1" spc="-100" baseline="0" dirty="0" smtClean="0"/>
                        <a:t>철강재</a:t>
                      </a:r>
                      <a:r>
                        <a:rPr lang="en-US" altLang="ko-KR" sz="1200" b="1" spc="-100" baseline="0" dirty="0" smtClean="0"/>
                        <a:t>, </a:t>
                      </a:r>
                      <a:r>
                        <a:rPr lang="ko-KR" altLang="en-US" sz="1200" b="1" spc="-100" baseline="0" dirty="0" smtClean="0"/>
                        <a:t>섬유</a:t>
                      </a:r>
                      <a:r>
                        <a:rPr lang="en-US" altLang="ko-KR" sz="1200" b="1" spc="-100" baseline="0" dirty="0" smtClean="0"/>
                        <a:t>)</a:t>
                      </a:r>
                      <a:endParaRPr lang="ko-KR" altLang="en-US" sz="1200" b="1" spc="-10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 smtClean="0"/>
                        <a:t>100㎡ </a:t>
                      </a:r>
                      <a:r>
                        <a:rPr lang="ko-KR" altLang="en-US" sz="1400" b="1" baseline="0" dirty="0" smtClean="0"/>
                        <a:t>이상의 시험실</a:t>
                      </a:r>
                      <a:endParaRPr lang="en-US" altLang="ko-KR" sz="1400" b="1" baseline="0" dirty="0" smtClean="0"/>
                    </a:p>
                  </a:txBody>
                  <a:tcPr anchor="ctr"/>
                </a:tc>
              </a:tr>
              <a:tr h="384048">
                <a:tc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b="1" baseline="0" dirty="0" smtClean="0"/>
                        <a:t>특수</a:t>
                      </a:r>
                      <a:r>
                        <a:rPr lang="en-US" altLang="ko-KR" sz="1400" b="1" baseline="0" dirty="0" smtClean="0"/>
                        <a:t>(</a:t>
                      </a:r>
                      <a:r>
                        <a:rPr lang="ko-KR" altLang="en-US" sz="1400" b="1" baseline="0" dirty="0" smtClean="0"/>
                        <a:t>용접</a:t>
                      </a:r>
                      <a:r>
                        <a:rPr lang="en-US" altLang="ko-KR" sz="1400" b="1" baseline="0" dirty="0" smtClean="0"/>
                        <a:t>)</a:t>
                      </a:r>
                    </a:p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en-US" altLang="ko-KR" sz="1200" b="1" baseline="0" dirty="0" smtClean="0"/>
                        <a:t>*</a:t>
                      </a:r>
                      <a:r>
                        <a:rPr lang="ko-KR" altLang="en-US" sz="1200" b="1" baseline="0" dirty="0" smtClean="0"/>
                        <a:t>방사선</a:t>
                      </a:r>
                      <a:r>
                        <a:rPr lang="en-US" altLang="ko-KR" sz="1200" b="1" baseline="0" dirty="0" smtClean="0"/>
                        <a:t>·</a:t>
                      </a:r>
                      <a:r>
                        <a:rPr lang="ko-KR" altLang="en-US" sz="1200" b="1" baseline="0" dirty="0" smtClean="0"/>
                        <a:t>초음파</a:t>
                      </a:r>
                      <a:r>
                        <a:rPr lang="en-US" altLang="ko-KR" sz="1200" b="1" baseline="0" dirty="0" smtClean="0"/>
                        <a:t>·</a:t>
                      </a:r>
                      <a:r>
                        <a:rPr lang="ko-KR" altLang="en-US" sz="1200" b="1" baseline="0" dirty="0" smtClean="0"/>
                        <a:t>자기</a:t>
                      </a:r>
                      <a:r>
                        <a:rPr lang="en-US" altLang="ko-KR" sz="1200" b="1" baseline="0" dirty="0" smtClean="0"/>
                        <a:t>·</a:t>
                      </a:r>
                      <a:r>
                        <a:rPr lang="ko-KR" altLang="en-US" sz="1200" b="1" baseline="0" dirty="0" smtClean="0"/>
                        <a:t>침투비파괴검사</a:t>
                      </a:r>
                      <a:endParaRPr lang="ko-KR" altLang="en-US" sz="1200" b="1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ctr" latinLnBrk="1">
                        <a:lnSpc>
                          <a:spcPct val="100000"/>
                        </a:lnSpc>
                        <a:buNone/>
                      </a:pPr>
                      <a:r>
                        <a:rPr lang="en-US" altLang="ko-KR" sz="1400" b="1" baseline="0" dirty="0" smtClean="0"/>
                        <a:t>30㎡ </a:t>
                      </a:r>
                      <a:r>
                        <a:rPr lang="ko-KR" altLang="en-US" sz="1400" b="1" baseline="0" dirty="0" smtClean="0"/>
                        <a:t>이상의 시험실</a:t>
                      </a:r>
                      <a:endParaRPr lang="en-US" altLang="ko-KR" sz="1400" b="1" baseline="0" dirty="0" smtClean="0"/>
                    </a:p>
                  </a:txBody>
                  <a:tcPr anchor="ctr"/>
                </a:tc>
              </a:tr>
              <a:tr h="236026">
                <a:tc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b="1" baseline="0" dirty="0" smtClean="0"/>
                        <a:t>특수</a:t>
                      </a:r>
                      <a:r>
                        <a:rPr lang="en-US" altLang="ko-KR" sz="1400" b="1" baseline="0" dirty="0" smtClean="0"/>
                        <a:t>(</a:t>
                      </a:r>
                      <a:r>
                        <a:rPr lang="ko-KR" altLang="en-US" sz="1400" b="1" baseline="0" dirty="0" err="1" smtClean="0"/>
                        <a:t>말뚝재하</a:t>
                      </a:r>
                      <a:r>
                        <a:rPr lang="en-US" altLang="ko-KR" sz="1400" b="1" baseline="0" dirty="0" smtClean="0"/>
                        <a:t>)</a:t>
                      </a:r>
                      <a:endParaRPr lang="ko-KR" altLang="en-US" sz="1400" b="1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ko-KR" altLang="en-US" sz="14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6" name="직사각형 15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18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19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20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21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22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3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모서리가 둥근 직사각형 17"/>
          <p:cNvSpPr/>
          <p:nvPr/>
        </p:nvSpPr>
        <p:spPr>
          <a:xfrm>
            <a:off x="251520" y="2974708"/>
            <a:ext cx="8568952" cy="158417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000">
              <a:solidFill>
                <a:sysClr val="window" lastClr="FFFFFF"/>
              </a:solidFill>
            </a:endParaRPr>
          </a:p>
        </p:txBody>
      </p:sp>
      <p:sp>
        <p:nvSpPr>
          <p:cNvPr id="19" name="한쪽 모서리가 잘린 사각형 18"/>
          <p:cNvSpPr/>
          <p:nvPr/>
        </p:nvSpPr>
        <p:spPr>
          <a:xfrm>
            <a:off x="323528" y="980728"/>
            <a:ext cx="432048" cy="432048"/>
          </a:xfrm>
          <a:prstGeom prst="snip1Rect">
            <a:avLst>
              <a:gd name="adj" fmla="val 50000"/>
            </a:avLst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endParaRPr lang="ko-KR" alt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TextBox 52"/>
          <p:cNvSpPr txBox="1"/>
          <p:nvPr/>
        </p:nvSpPr>
        <p:spPr>
          <a:xfrm>
            <a:off x="755576" y="1026908"/>
            <a:ext cx="5982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휴먼모음T" pitchFamily="18" charset="-127"/>
                <a:ea typeface="휴먼모음T" pitchFamily="18" charset="-127"/>
              </a:rPr>
              <a:t>장비</a:t>
            </a:r>
          </a:p>
        </p:txBody>
      </p:sp>
      <p:sp>
        <p:nvSpPr>
          <p:cNvPr id="21" name="TextBox 15"/>
          <p:cNvSpPr txBox="1"/>
          <p:nvPr/>
        </p:nvSpPr>
        <p:spPr>
          <a:xfrm>
            <a:off x="251520" y="1412776"/>
            <a:ext cx="871296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ko-KR" altLang="en-US" b="1" dirty="0" smtClean="0">
                <a:solidFill>
                  <a:srgbClr val="002060"/>
                </a:solidFill>
              </a:rPr>
              <a:t> </a:t>
            </a:r>
            <a:r>
              <a:rPr lang="ko-KR" altLang="en-US" b="1" dirty="0" smtClean="0">
                <a:solidFill>
                  <a:srgbClr val="0000FF"/>
                </a:solidFill>
              </a:rPr>
              <a:t>장비기준은 품질관리분야에 한하여 적용</a:t>
            </a:r>
            <a:endParaRPr lang="en-US" altLang="ko-KR" sz="16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600" b="1" dirty="0" smtClean="0">
                <a:solidFill>
                  <a:srgbClr val="002060"/>
                </a:solidFill>
              </a:rPr>
              <a:t>    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품질검사용역업자 시험장비 보유기준 </a:t>
            </a:r>
            <a:r>
              <a:rPr lang="en-US" altLang="ko-KR" sz="1600" b="1" dirty="0" smtClean="0">
                <a:solidFill>
                  <a:srgbClr val="002060"/>
                </a:solidFill>
              </a:rPr>
              <a:t>[</a:t>
            </a:r>
            <a:r>
              <a:rPr lang="ko-KR" altLang="en-US" sz="1600" b="1" dirty="0" err="1" smtClean="0">
                <a:solidFill>
                  <a:srgbClr val="002060"/>
                </a:solidFill>
              </a:rPr>
              <a:t>국토부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 고시 제</a:t>
            </a:r>
            <a:r>
              <a:rPr lang="en-US" altLang="ko-KR" sz="1600" b="1" dirty="0" smtClean="0">
                <a:solidFill>
                  <a:srgbClr val="002060"/>
                </a:solidFill>
              </a:rPr>
              <a:t>2014-303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호</a:t>
            </a:r>
            <a:r>
              <a:rPr lang="en-US" altLang="ko-KR" sz="1600" b="1" dirty="0" smtClean="0">
                <a:solidFill>
                  <a:srgbClr val="002060"/>
                </a:solidFill>
              </a:rPr>
              <a:t>(2014.5.23) ’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별표</a:t>
            </a:r>
            <a:r>
              <a:rPr lang="en-US" altLang="ko-KR" sz="1600" b="1" dirty="0" smtClean="0">
                <a:solidFill>
                  <a:srgbClr val="002060"/>
                </a:solidFill>
              </a:rPr>
              <a:t>6’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참조</a:t>
            </a:r>
            <a:r>
              <a:rPr lang="en-US" altLang="ko-KR" sz="1600" b="1" dirty="0" smtClean="0">
                <a:solidFill>
                  <a:srgbClr val="002060"/>
                </a:solidFill>
              </a:rPr>
              <a:t>]</a:t>
            </a:r>
          </a:p>
        </p:txBody>
      </p:sp>
      <p:sp>
        <p:nvSpPr>
          <p:cNvPr id="22" name="한쪽 모서리가 잘린 사각형 21"/>
          <p:cNvSpPr/>
          <p:nvPr/>
        </p:nvSpPr>
        <p:spPr>
          <a:xfrm>
            <a:off x="323528" y="2470652"/>
            <a:ext cx="432048" cy="432048"/>
          </a:xfrm>
          <a:prstGeom prst="snip1Rect">
            <a:avLst>
              <a:gd name="adj" fmla="val 50000"/>
            </a:avLst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7</a:t>
            </a:r>
            <a:endParaRPr lang="ko-KR" alt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23" name="TextBox 17"/>
          <p:cNvSpPr txBox="1"/>
          <p:nvPr/>
        </p:nvSpPr>
        <p:spPr>
          <a:xfrm>
            <a:off x="755576" y="2516832"/>
            <a:ext cx="15648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latin typeface="휴먼모음T" pitchFamily="18" charset="-127"/>
                <a:ea typeface="휴먼모음T" pitchFamily="18" charset="-127"/>
              </a:rPr>
              <a:t>추가 확인사항</a:t>
            </a:r>
          </a:p>
        </p:txBody>
      </p:sp>
      <p:sp>
        <p:nvSpPr>
          <p:cNvPr id="25" name="TextBox 21"/>
          <p:cNvSpPr txBox="1"/>
          <p:nvPr/>
        </p:nvSpPr>
        <p:spPr>
          <a:xfrm>
            <a:off x="770434" y="4691236"/>
            <a:ext cx="7776864" cy="1700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ko-KR" altLang="en-US" b="1" dirty="0" smtClean="0">
                <a:solidFill>
                  <a:srgbClr val="002060"/>
                </a:solidFill>
              </a:rPr>
              <a:t>종합</a:t>
            </a:r>
            <a:r>
              <a:rPr lang="en-US" altLang="ko-KR" b="1" dirty="0" smtClean="0">
                <a:solidFill>
                  <a:srgbClr val="002060"/>
                </a:solidFill>
              </a:rPr>
              <a:t>,</a:t>
            </a:r>
            <a:r>
              <a:rPr lang="ko-KR" altLang="en-US" b="1" dirty="0" smtClean="0">
                <a:solidFill>
                  <a:srgbClr val="002060"/>
                </a:solidFill>
              </a:rPr>
              <a:t>일반</a:t>
            </a:r>
            <a:r>
              <a:rPr lang="en-US" altLang="ko-KR" b="1" dirty="0" smtClean="0">
                <a:solidFill>
                  <a:srgbClr val="002060"/>
                </a:solidFill>
              </a:rPr>
              <a:t>,</a:t>
            </a:r>
            <a:r>
              <a:rPr lang="ko-KR" altLang="en-US" b="1" dirty="0" err="1" smtClean="0">
                <a:solidFill>
                  <a:srgbClr val="002060"/>
                </a:solidFill>
              </a:rPr>
              <a:t>설계등</a:t>
            </a:r>
            <a:r>
              <a:rPr lang="ko-KR" altLang="en-US" b="1" dirty="0" smtClean="0">
                <a:solidFill>
                  <a:srgbClr val="002060"/>
                </a:solidFill>
              </a:rPr>
              <a:t> 용역 세부분야 등록 신청자 추가 서류</a:t>
            </a:r>
            <a:endParaRPr lang="en-US" altLang="ko-K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 smtClean="0">
                <a:solidFill>
                  <a:srgbClr val="002060"/>
                </a:solidFill>
              </a:rPr>
              <a:t>설계</a:t>
            </a:r>
            <a:r>
              <a:rPr lang="en-US" altLang="ko-KR" b="1" dirty="0" smtClean="0">
                <a:solidFill>
                  <a:srgbClr val="002060"/>
                </a:solidFill>
              </a:rPr>
              <a:t>·</a:t>
            </a:r>
            <a:r>
              <a:rPr lang="ko-KR" altLang="en-US" b="1" dirty="0" smtClean="0">
                <a:solidFill>
                  <a:srgbClr val="002060"/>
                </a:solidFill>
              </a:rPr>
              <a:t>사업관리분야와 품질검사 분야 등록 처리</a:t>
            </a:r>
            <a:endParaRPr lang="en-US" altLang="ko-K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 smtClean="0">
                <a:solidFill>
                  <a:srgbClr val="002060"/>
                </a:solidFill>
              </a:rPr>
              <a:t>외국인 결격여부</a:t>
            </a:r>
            <a:endParaRPr lang="en-US" altLang="ko-KR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dirty="0" smtClean="0">
                <a:solidFill>
                  <a:srgbClr val="002060"/>
                </a:solidFill>
              </a:rPr>
              <a:t>등록 수수료 납부 여부</a:t>
            </a:r>
            <a:endParaRPr lang="en-US" altLang="ko-KR" b="1" dirty="0" smtClean="0">
              <a:solidFill>
                <a:srgbClr val="002060"/>
              </a:solidFill>
            </a:endParaRPr>
          </a:p>
        </p:txBody>
      </p:sp>
      <p:sp>
        <p:nvSpPr>
          <p:cNvPr id="31" name="TextBox 24"/>
          <p:cNvSpPr txBox="1"/>
          <p:nvPr/>
        </p:nvSpPr>
        <p:spPr>
          <a:xfrm>
            <a:off x="251520" y="2986252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ko-KR" altLang="en-US" b="1" dirty="0" smtClean="0">
                <a:solidFill>
                  <a:srgbClr val="FF0000"/>
                </a:solidFill>
              </a:rPr>
              <a:t> 품질검사 분야 평가 조회 </a:t>
            </a:r>
            <a:endParaRPr lang="en-US" altLang="ko-KR" b="1" dirty="0" smtClean="0">
              <a:solidFill>
                <a:srgbClr val="FF0000"/>
              </a:solidFill>
            </a:endParaRPr>
          </a:p>
        </p:txBody>
      </p:sp>
      <p:sp>
        <p:nvSpPr>
          <p:cNvPr id="32" name="TextBox 25"/>
          <p:cNvSpPr txBox="1"/>
          <p:nvPr/>
        </p:nvSpPr>
        <p:spPr>
          <a:xfrm>
            <a:off x="539552" y="3353039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ko-KR" sz="1600" b="1" dirty="0" smtClean="0">
                <a:solidFill>
                  <a:srgbClr val="0000FF"/>
                </a:solidFill>
              </a:rPr>
              <a:t>[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건설기술연구원에 평가 의뢰</a:t>
            </a:r>
            <a:r>
              <a:rPr lang="en-US" altLang="ko-KR" sz="1600" b="1" dirty="0" smtClean="0">
                <a:solidFill>
                  <a:srgbClr val="0000FF"/>
                </a:solidFill>
              </a:rPr>
              <a:t>]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 </a:t>
            </a: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: 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전문분야 및 업무</a:t>
            </a: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, 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소재지</a:t>
            </a: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, 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시험실면적 등 적정성</a:t>
            </a: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, 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시험장비의 적정성</a:t>
            </a: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, 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품질관리규정</a:t>
            </a:r>
            <a:endParaRPr lang="en-US" altLang="ko-KR" sz="1600" b="1" dirty="0" smtClean="0">
              <a:solidFill>
                <a:sysClr val="windowText" lastClr="000000">
                  <a:lumMod val="85000"/>
                  <a:lumOff val="15000"/>
                </a:sysClr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  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 수립 및 관리의 적정성 등 </a:t>
            </a:r>
            <a:endParaRPr lang="en-US" altLang="ko-KR" sz="1600" b="1" dirty="0" smtClean="0">
              <a:solidFill>
                <a:sysClr val="windowText" lastClr="000000">
                  <a:lumMod val="85000"/>
                  <a:lumOff val="15000"/>
                </a:sysClr>
              </a:solidFill>
            </a:endParaRPr>
          </a:p>
        </p:txBody>
      </p:sp>
      <p:pic>
        <p:nvPicPr>
          <p:cNvPr id="35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218" y="4853239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218" y="5305136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218" y="5737184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218" y="6116274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직사각형 23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6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27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28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29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30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3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12"/>
          <p:cNvSpPr>
            <a:spLocks noChangeArrowheads="1"/>
          </p:cNvSpPr>
          <p:nvPr/>
        </p:nvSpPr>
        <p:spPr bwMode="auto">
          <a:xfrm>
            <a:off x="251520" y="836712"/>
            <a:ext cx="8642350" cy="53990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6388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pic>
        <p:nvPicPr>
          <p:cNvPr id="16389" name="Picture 365" descr="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36583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Ⅰ</a:t>
            </a:r>
            <a:r>
              <a:rPr kumimoji="1" lang="en-US" altLang="ko-KR" sz="2800" dirty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err="1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건진법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 주요 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323850" y="1268760"/>
            <a:ext cx="865346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180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en-US" altLang="ko-KR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1" lang="ko-KR" altLang="en-US" sz="2000" dirty="0" smtClean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개정사유</a:t>
            </a:r>
            <a:endParaRPr kumimoji="1" lang="en-US" altLang="ko-KR" sz="2000" dirty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542925" indent="-363538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-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설계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․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감리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․CM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등 복잡한 </a:t>
            </a:r>
            <a:r>
              <a:rPr kumimoji="1" lang="ko-KR" altLang="en-US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업역체계를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단일화 함으로써 기술분야 간 교류가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가능하고 국제경쟁력 강화 및 해외진출을 위한 글로벌스탠더드에 부합하는 </a:t>
            </a:r>
            <a:r>
              <a:rPr kumimoji="1" lang="ko-KR" altLang="en-US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업역체계를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구축하기 위함</a:t>
            </a:r>
          </a:p>
          <a:p>
            <a:pPr marL="542925" indent="-363538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</a:br>
            <a:endParaRPr kumimoji="1" lang="en-US" altLang="ko-KR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400" spc="-150" dirty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        </a:t>
            </a:r>
            <a:endParaRPr kumimoji="1" lang="en-US" altLang="ko-KR" sz="1400" dirty="0">
              <a:solidFill>
                <a:srgbClr val="0070C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7" name="Text Box 35"/>
          <p:cNvSpPr txBox="1">
            <a:spLocks noChangeArrowheads="1"/>
          </p:cNvSpPr>
          <p:nvPr/>
        </p:nvSpPr>
        <p:spPr bwMode="auto">
          <a:xfrm>
            <a:off x="383033" y="3451647"/>
            <a:ext cx="8653463" cy="2354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1800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en-US" altLang="ko-KR" sz="200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1" lang="ko-KR" altLang="en-US" sz="2000" dirty="0">
                <a:solidFill>
                  <a:srgbClr val="002060"/>
                </a:solidFill>
                <a:latin typeface="HY헤드라인M" pitchFamily="18" charset="-127"/>
                <a:ea typeface="HY헤드라인M" pitchFamily="18" charset="-127"/>
              </a:rPr>
              <a:t>추진경과</a:t>
            </a:r>
            <a:endParaRPr kumimoji="1" lang="en-US" altLang="ko-KR" sz="2000" dirty="0">
              <a:solidFill>
                <a:srgbClr val="002060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18000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-  </a:t>
            </a:r>
            <a:r>
              <a:rPr kumimoji="1" lang="ko-KR" altLang="en-US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국토부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건설기술용역업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선진화 방안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의견수렴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1" lang="en-US" altLang="ko-KR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‘11.3~7.</a:t>
            </a:r>
          </a:p>
          <a:p>
            <a:pPr marL="18000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-  </a:t>
            </a:r>
            <a:r>
              <a:rPr kumimoji="1" lang="ko-KR" altLang="en-US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건기법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전부개정안 방침결정 및 입법예고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1" lang="en-US" altLang="ko-KR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‘11.12.</a:t>
            </a:r>
          </a:p>
          <a:p>
            <a:pPr marL="18000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-  </a:t>
            </a:r>
            <a:r>
              <a:rPr kumimoji="1" lang="ko-KR" altLang="en-US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건기법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전부개정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     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                  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1" lang="en-US" altLang="ko-KR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1" lang="en-US" altLang="ko-KR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13.5.22 </a:t>
            </a:r>
            <a:r>
              <a:rPr kumimoji="1" lang="en-US" altLang="ko-KR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(’14.5.23 </a:t>
            </a:r>
            <a:r>
              <a:rPr kumimoji="1" lang="ko-KR" altLang="en-US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시행</a:t>
            </a:r>
            <a:r>
              <a:rPr kumimoji="1" lang="en-US" altLang="ko-KR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18000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-  </a:t>
            </a:r>
            <a:r>
              <a:rPr kumimoji="1" lang="ko-KR" altLang="en-US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건기법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시행령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/>
                <a:ea typeface="맑은 고딕"/>
              </a:rPr>
              <a:t>∙규칙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전부개정       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         : </a:t>
            </a:r>
            <a:r>
              <a:rPr kumimoji="1" lang="en-US" altLang="ko-KR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‘14.5.22 </a:t>
            </a:r>
            <a:r>
              <a:rPr kumimoji="1" lang="en-US" altLang="ko-KR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(’14.5.23 </a:t>
            </a:r>
            <a:r>
              <a:rPr kumimoji="1" lang="ko-KR" altLang="en-US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시행</a:t>
            </a:r>
            <a:r>
              <a:rPr kumimoji="1" lang="en-US" altLang="ko-KR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18000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-  </a:t>
            </a:r>
            <a:r>
              <a:rPr kumimoji="1" lang="ko-KR" altLang="en-US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건기법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하위행정규칙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고시 등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/>
                <a:ea typeface="맑은 고딕"/>
              </a:rPr>
              <a:t> 제∙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개정</a:t>
            </a:r>
            <a:r>
              <a:rPr kumimoji="1" lang="en-US" altLang="ko-KR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     : </a:t>
            </a:r>
            <a:r>
              <a:rPr kumimoji="1" lang="en-US" altLang="ko-KR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‘14.5.23 </a:t>
            </a:r>
            <a:r>
              <a:rPr kumimoji="1" lang="en-US" altLang="ko-KR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(’14.5.23 </a:t>
            </a:r>
            <a:r>
              <a:rPr kumimoji="1" lang="ko-KR" altLang="en-US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시행</a:t>
            </a:r>
            <a:r>
              <a:rPr kumimoji="1" lang="en-US" altLang="ko-KR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en-US" altLang="ko-KR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AutoShape 545"/>
          <p:cNvSpPr>
            <a:spLocks noChangeArrowheads="1"/>
          </p:cNvSpPr>
          <p:nvPr/>
        </p:nvSpPr>
        <p:spPr bwMode="auto">
          <a:xfrm>
            <a:off x="400021" y="1151712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85" name="AutoShape 546"/>
          <p:cNvSpPr>
            <a:spLocks noChangeArrowheads="1"/>
          </p:cNvSpPr>
          <p:nvPr/>
        </p:nvSpPr>
        <p:spPr bwMode="auto">
          <a:xfrm>
            <a:off x="1134957" y="1151712"/>
            <a:ext cx="4383596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86" name="AutoShape 555"/>
          <p:cNvSpPr>
            <a:spLocks noChangeArrowheads="1"/>
          </p:cNvSpPr>
          <p:nvPr/>
        </p:nvSpPr>
        <p:spPr bwMode="auto">
          <a:xfrm>
            <a:off x="433828" y="1098946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87" name="WordArt 560"/>
          <p:cNvSpPr>
            <a:spLocks noChangeArrowheads="1" noChangeShapeType="1" noTextEdit="1"/>
          </p:cNvSpPr>
          <p:nvPr/>
        </p:nvSpPr>
        <p:spPr bwMode="auto">
          <a:xfrm>
            <a:off x="601393" y="1221774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dirty="0" smtClean="0">
                <a:ln w="9525">
                  <a:noFill/>
                  <a:round/>
                  <a:headEnd/>
                  <a:tailEnd/>
                </a:ln>
                <a:solidFill>
                  <a:prstClr val="black"/>
                </a:solidFill>
                <a:latin typeface="Arial Black"/>
                <a:ea typeface="Arial Unicode MS" pitchFamily="50" charset="-127"/>
              </a:rPr>
              <a:t>4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solidFill>
                <a:prstClr val="black"/>
              </a:solidFill>
              <a:latin typeface="Arial Black"/>
              <a:ea typeface="Arial Unicode MS" pitchFamily="50" charset="-127"/>
            </a:endParaRPr>
          </a:p>
        </p:txBody>
      </p:sp>
      <p:sp>
        <p:nvSpPr>
          <p:cNvPr id="88" name="AutoShape 565"/>
          <p:cNvSpPr>
            <a:spLocks noChangeArrowheads="1"/>
          </p:cNvSpPr>
          <p:nvPr/>
        </p:nvSpPr>
        <p:spPr bwMode="auto">
          <a:xfrm>
            <a:off x="1084837" y="1043587"/>
            <a:ext cx="5071339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89" name="Text Box 574"/>
          <p:cNvSpPr txBox="1">
            <a:spLocks noChangeArrowheads="1"/>
          </p:cNvSpPr>
          <p:nvPr/>
        </p:nvSpPr>
        <p:spPr bwMode="auto">
          <a:xfrm>
            <a:off x="1154640" y="1140126"/>
            <a:ext cx="42931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등록서류 검토결과 기준 </a:t>
            </a:r>
            <a:r>
              <a:rPr lang="ko-KR" altLang="en-US" sz="2000" b="1" dirty="0" err="1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적합자</a:t>
            </a:r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 통보</a:t>
            </a:r>
          </a:p>
        </p:txBody>
      </p:sp>
      <p:pic>
        <p:nvPicPr>
          <p:cNvPr id="28" name="그림 27" descr="건설기술관리협회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1062354"/>
            <a:ext cx="648751" cy="654930"/>
          </a:xfrm>
          <a:prstGeom prst="rect">
            <a:avLst/>
          </a:prstGeom>
        </p:spPr>
      </p:pic>
      <p:pic>
        <p:nvPicPr>
          <p:cNvPr id="29" name="그림 28" descr="시도지사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68344" y="1134362"/>
            <a:ext cx="576064" cy="545745"/>
          </a:xfrm>
          <a:prstGeom prst="rect">
            <a:avLst/>
          </a:prstGeom>
        </p:spPr>
      </p:pic>
      <p:cxnSp>
        <p:nvCxnSpPr>
          <p:cNvPr id="30" name="직선 화살표 연결선 29"/>
          <p:cNvCxnSpPr/>
          <p:nvPr/>
        </p:nvCxnSpPr>
        <p:spPr>
          <a:xfrm>
            <a:off x="6596593" y="1422394"/>
            <a:ext cx="971168" cy="0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tailEnd type="arrow"/>
          </a:ln>
          <a:effectLst/>
        </p:spPr>
      </p:cxnSp>
      <p:sp>
        <p:nvSpPr>
          <p:cNvPr id="31" name="TextBox 50"/>
          <p:cNvSpPr txBox="1"/>
          <p:nvPr/>
        </p:nvSpPr>
        <p:spPr>
          <a:xfrm>
            <a:off x="395536" y="1710426"/>
            <a:ext cx="7992888" cy="454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ko-KR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통보공문 작성 </a:t>
            </a:r>
            <a:r>
              <a:rPr lang="en-US" altLang="ko-K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등록서류 검토결과 통보서</a:t>
            </a:r>
            <a:r>
              <a:rPr lang="en-US" altLang="ko-K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작성</a:t>
            </a:r>
            <a:endParaRPr lang="en-US" altLang="ko-K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Box 53"/>
          <p:cNvSpPr txBox="1"/>
          <p:nvPr/>
        </p:nvSpPr>
        <p:spPr>
          <a:xfrm>
            <a:off x="395536" y="2123424"/>
            <a:ext cx="7776864" cy="869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en-US" altLang="ko-K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통보 방법 </a:t>
            </a:r>
            <a:endParaRPr lang="en-US" altLang="ko-K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defRPr/>
            </a:pPr>
            <a:endParaRPr lang="en-US" altLang="ko-K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extBox 66"/>
          <p:cNvSpPr txBox="1"/>
          <p:nvPr/>
        </p:nvSpPr>
        <p:spPr>
          <a:xfrm>
            <a:off x="539552" y="2875328"/>
            <a:ext cx="9217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ko-KR" sz="1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2〉 </a:t>
            </a:r>
            <a:r>
              <a:rPr lang="ko-KR" altLang="en-US" sz="1600" b="1" dirty="0" smtClean="0">
                <a:solidFill>
                  <a:sysClr val="windowText" lastClr="000000"/>
                </a:solidFill>
              </a:rPr>
              <a:t>협회 </a:t>
            </a:r>
            <a:r>
              <a:rPr lang="en-US" altLang="ko-KR" sz="1600" b="1" dirty="0" smtClean="0">
                <a:solidFill>
                  <a:sysClr val="windowText" lastClr="000000"/>
                </a:solidFill>
              </a:rPr>
              <a:t>“</a:t>
            </a:r>
            <a:r>
              <a:rPr lang="ko-KR" altLang="en-US" sz="1600" b="1" dirty="0" smtClean="0">
                <a:solidFill>
                  <a:srgbClr val="C00000"/>
                </a:solidFill>
              </a:rPr>
              <a:t>종합정보관리시스템</a:t>
            </a:r>
            <a:r>
              <a:rPr lang="en-US" altLang="ko-KR" sz="1600" b="1" dirty="0" smtClean="0">
                <a:solidFill>
                  <a:sysClr val="windowText" lastClr="000000"/>
                </a:solidFill>
              </a:rPr>
              <a:t>” </a:t>
            </a:r>
            <a:r>
              <a:rPr lang="ko-KR" altLang="en-US" sz="1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구축 후 </a:t>
            </a:r>
            <a:r>
              <a:rPr lang="en-US" altLang="ko-KR" sz="1600" b="1" dirty="0" smtClean="0">
                <a:solidFill>
                  <a:sysClr val="windowText" lastClr="000000"/>
                </a:solidFill>
              </a:rPr>
              <a:t>:</a:t>
            </a:r>
            <a:r>
              <a:rPr lang="en-US" altLang="ko-KR" sz="1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1600" b="1" dirty="0" smtClean="0">
                <a:solidFill>
                  <a:sysClr val="windowText" lastClr="000000"/>
                </a:solidFill>
              </a:rPr>
              <a:t>협회 시스템에 등재 후</a:t>
            </a:r>
            <a:r>
              <a:rPr lang="en-US" altLang="ko-KR" sz="1600" b="1" dirty="0" smtClean="0">
                <a:solidFill>
                  <a:sysClr val="windowText" lastClr="000000"/>
                </a:solidFill>
              </a:rPr>
              <a:t>, </a:t>
            </a:r>
            <a:r>
              <a:rPr lang="ko-KR" altLang="en-US" sz="1600" b="1" dirty="0" smtClean="0">
                <a:solidFill>
                  <a:sysClr val="windowText" lastClr="000000"/>
                </a:solidFill>
              </a:rPr>
              <a:t>담당공무원에 문자안내</a:t>
            </a:r>
            <a:endParaRPr lang="en-US" altLang="ko-KR" sz="1600" b="1" dirty="0" smtClean="0">
              <a:solidFill>
                <a:sysClr val="windowText" lastClr="000000"/>
              </a:solidFill>
            </a:endParaRPr>
          </a:p>
        </p:txBody>
      </p:sp>
      <p:sp>
        <p:nvSpPr>
          <p:cNvPr id="34" name="TextBox 67"/>
          <p:cNvSpPr txBox="1"/>
          <p:nvPr/>
        </p:nvSpPr>
        <p:spPr>
          <a:xfrm>
            <a:off x="539552" y="2515288"/>
            <a:ext cx="9793088" cy="414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ko-KR" sz="1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1〉 </a:t>
            </a:r>
            <a:r>
              <a:rPr lang="ko-KR" altLang="en-US" sz="1600" b="1" dirty="0" smtClean="0">
                <a:solidFill>
                  <a:sysClr val="windowText" lastClr="000000"/>
                </a:solidFill>
              </a:rPr>
              <a:t>협회 </a:t>
            </a:r>
            <a:r>
              <a:rPr lang="en-US" altLang="ko-KR" sz="1600" b="1" dirty="0" smtClean="0">
                <a:solidFill>
                  <a:sysClr val="windowText" lastClr="000000"/>
                </a:solidFill>
              </a:rPr>
              <a:t>“</a:t>
            </a:r>
            <a:r>
              <a:rPr lang="ko-KR" altLang="en-US" sz="1600" b="1" dirty="0" smtClean="0">
                <a:solidFill>
                  <a:srgbClr val="C00000"/>
                </a:solidFill>
              </a:rPr>
              <a:t>종합정보관리시스템</a:t>
            </a:r>
            <a:r>
              <a:rPr lang="en-US" altLang="ko-KR" sz="1600" b="1" dirty="0" smtClean="0">
                <a:solidFill>
                  <a:sysClr val="windowText" lastClr="000000"/>
                </a:solidFill>
              </a:rPr>
              <a:t>” </a:t>
            </a:r>
            <a:r>
              <a:rPr lang="ko-KR" altLang="en-US" sz="1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구축 전 </a:t>
            </a:r>
            <a:r>
              <a:rPr lang="en-US" altLang="ko-KR" sz="1600" b="1" dirty="0" smtClean="0">
                <a:solidFill>
                  <a:sysClr val="windowText" lastClr="000000"/>
                </a:solidFill>
              </a:rPr>
              <a:t>: FAX, e-mail</a:t>
            </a:r>
            <a:r>
              <a:rPr lang="ko-KR" altLang="en-US" sz="1600" b="1" dirty="0" smtClean="0">
                <a:solidFill>
                  <a:sysClr val="windowText" lastClr="000000"/>
                </a:solidFill>
              </a:rPr>
              <a:t>로 송부 후</a:t>
            </a:r>
            <a:r>
              <a:rPr lang="en-US" altLang="ko-KR" sz="1600" b="1" dirty="0" smtClean="0">
                <a:solidFill>
                  <a:sysClr val="windowText" lastClr="000000"/>
                </a:solidFill>
              </a:rPr>
              <a:t>,</a:t>
            </a:r>
            <a:r>
              <a:rPr lang="ko-KR" altLang="en-US" sz="1600" b="1" dirty="0" smtClean="0">
                <a:solidFill>
                  <a:sysClr val="windowText" lastClr="000000"/>
                </a:solidFill>
              </a:rPr>
              <a:t> 접수확인</a:t>
            </a:r>
            <a:endParaRPr lang="en-US" altLang="ko-KR" sz="1600" b="1" dirty="0" smtClean="0">
              <a:solidFill>
                <a:sysClr val="windowText" lastClr="0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03437" y="1698748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1400" b="1" dirty="0" smtClean="0">
                <a:solidFill>
                  <a:srgbClr val="FF0000"/>
                </a:solidFill>
              </a:rPr>
              <a:t>관리협회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75635" y="1672326"/>
            <a:ext cx="949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1400" b="1" dirty="0" err="1" smtClean="0">
                <a:solidFill>
                  <a:srgbClr val="FF0000"/>
                </a:solidFill>
              </a:rPr>
              <a:t>해당시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·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도</a:t>
            </a:r>
          </a:p>
        </p:txBody>
      </p:sp>
      <p:sp>
        <p:nvSpPr>
          <p:cNvPr id="40" name="TextBox 25"/>
          <p:cNvSpPr txBox="1"/>
          <p:nvPr/>
        </p:nvSpPr>
        <p:spPr>
          <a:xfrm>
            <a:off x="539552" y="4377878"/>
            <a:ext cx="8604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ko-KR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광역 시</a:t>
            </a:r>
            <a:r>
              <a:rPr lang="en-US" altLang="ko-K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·</a:t>
            </a:r>
            <a:r>
              <a:rPr lang="ko-KR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도가 등록기준에 적합하다고 인정한 때에는 건설기술용역업</a:t>
            </a:r>
            <a:endParaRPr lang="en-US" altLang="ko-K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등록증을 교부</a:t>
            </a:r>
            <a:endParaRPr lang="en-US" altLang="ko-K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" name="그림 40" descr="시도지사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3510626"/>
            <a:ext cx="576064" cy="545745"/>
          </a:xfrm>
          <a:prstGeom prst="rect">
            <a:avLst/>
          </a:prstGeom>
        </p:spPr>
      </p:pic>
      <p:pic>
        <p:nvPicPr>
          <p:cNvPr id="43" name="그림 42" descr="등록신청자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56376" y="3366610"/>
            <a:ext cx="576064" cy="684500"/>
          </a:xfrm>
          <a:prstGeom prst="rect">
            <a:avLst/>
          </a:prstGeom>
        </p:spPr>
      </p:pic>
      <p:sp>
        <p:nvSpPr>
          <p:cNvPr id="58" name="AutoShape 545"/>
          <p:cNvSpPr>
            <a:spLocks noChangeArrowheads="1"/>
          </p:cNvSpPr>
          <p:nvPr/>
        </p:nvSpPr>
        <p:spPr bwMode="auto">
          <a:xfrm>
            <a:off x="395536" y="3737762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9" name="AutoShape 546"/>
          <p:cNvSpPr>
            <a:spLocks noChangeArrowheads="1"/>
          </p:cNvSpPr>
          <p:nvPr/>
        </p:nvSpPr>
        <p:spPr bwMode="auto">
          <a:xfrm>
            <a:off x="1130472" y="3737762"/>
            <a:ext cx="2001368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0" name="AutoShape 555"/>
          <p:cNvSpPr>
            <a:spLocks noChangeArrowheads="1"/>
          </p:cNvSpPr>
          <p:nvPr/>
        </p:nvSpPr>
        <p:spPr bwMode="auto">
          <a:xfrm>
            <a:off x="429343" y="3684996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1" name="WordArt 560"/>
          <p:cNvSpPr>
            <a:spLocks noChangeArrowheads="1" noChangeShapeType="1" noTextEdit="1"/>
          </p:cNvSpPr>
          <p:nvPr/>
        </p:nvSpPr>
        <p:spPr bwMode="auto">
          <a:xfrm>
            <a:off x="596908" y="3807824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dirty="0" smtClean="0">
                <a:ln w="9525">
                  <a:noFill/>
                  <a:round/>
                  <a:headEnd/>
                  <a:tailEnd/>
                </a:ln>
                <a:solidFill>
                  <a:prstClr val="black"/>
                </a:solidFill>
                <a:latin typeface="Arial Black"/>
                <a:ea typeface="Arial Unicode MS" pitchFamily="50" charset="-127"/>
              </a:rPr>
              <a:t>5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solidFill>
                <a:prstClr val="black"/>
              </a:solidFill>
              <a:latin typeface="Arial Black"/>
              <a:ea typeface="Arial Unicode MS" pitchFamily="50" charset="-127"/>
            </a:endParaRPr>
          </a:p>
        </p:txBody>
      </p:sp>
      <p:sp>
        <p:nvSpPr>
          <p:cNvPr id="62" name="AutoShape 565"/>
          <p:cNvSpPr>
            <a:spLocks noChangeArrowheads="1"/>
          </p:cNvSpPr>
          <p:nvPr/>
        </p:nvSpPr>
        <p:spPr bwMode="auto">
          <a:xfrm>
            <a:off x="1162809" y="3684996"/>
            <a:ext cx="5071339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4" name="Text Box 574"/>
          <p:cNvSpPr txBox="1">
            <a:spLocks noChangeArrowheads="1"/>
          </p:cNvSpPr>
          <p:nvPr/>
        </p:nvSpPr>
        <p:spPr bwMode="auto">
          <a:xfrm>
            <a:off x="1150155" y="3726176"/>
            <a:ext cx="15263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000" b="1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등록증 교부</a:t>
            </a:r>
            <a:endParaRPr lang="ko-KR" altLang="en-US" sz="2000" b="1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cxnSp>
        <p:nvCxnSpPr>
          <p:cNvPr id="68" name="직선 화살표 연결선 67"/>
          <p:cNvCxnSpPr/>
          <p:nvPr/>
        </p:nvCxnSpPr>
        <p:spPr>
          <a:xfrm>
            <a:off x="6804248" y="3845266"/>
            <a:ext cx="971168" cy="0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tailEnd type="arrow"/>
          </a:ln>
          <a:effectLst/>
        </p:spPr>
      </p:cxnSp>
      <p:sp>
        <p:nvSpPr>
          <p:cNvPr id="69" name="TextBox 68"/>
          <p:cNvSpPr txBox="1"/>
          <p:nvPr/>
        </p:nvSpPr>
        <p:spPr>
          <a:xfrm>
            <a:off x="7889681" y="4124790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1400" b="1" smtClean="0">
                <a:solidFill>
                  <a:srgbClr val="FF0000"/>
                </a:solidFill>
              </a:rPr>
              <a:t>신청인</a:t>
            </a:r>
            <a:endParaRPr lang="ko-KR" altLang="en-US" sz="1400" b="1" dirty="0" smtClean="0">
              <a:solidFill>
                <a:srgbClr val="FF0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940152" y="4086690"/>
            <a:ext cx="949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1400" b="1" dirty="0" err="1" smtClean="0">
                <a:solidFill>
                  <a:srgbClr val="FF0000"/>
                </a:solidFill>
              </a:rPr>
              <a:t>해당시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·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도</a:t>
            </a:r>
          </a:p>
        </p:txBody>
      </p:sp>
      <p:sp>
        <p:nvSpPr>
          <p:cNvPr id="72" name="AutoShape 545"/>
          <p:cNvSpPr>
            <a:spLocks noChangeArrowheads="1"/>
          </p:cNvSpPr>
          <p:nvPr/>
        </p:nvSpPr>
        <p:spPr bwMode="auto">
          <a:xfrm>
            <a:off x="409546" y="5553468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73" name="AutoShape 546"/>
          <p:cNvSpPr>
            <a:spLocks noChangeArrowheads="1"/>
          </p:cNvSpPr>
          <p:nvPr/>
        </p:nvSpPr>
        <p:spPr bwMode="auto">
          <a:xfrm>
            <a:off x="1144482" y="5553468"/>
            <a:ext cx="2223356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74" name="AutoShape 555"/>
          <p:cNvSpPr>
            <a:spLocks noChangeArrowheads="1"/>
          </p:cNvSpPr>
          <p:nvPr/>
        </p:nvSpPr>
        <p:spPr bwMode="auto">
          <a:xfrm>
            <a:off x="443353" y="5500702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75" name="WordArt 560"/>
          <p:cNvSpPr>
            <a:spLocks noChangeArrowheads="1" noChangeShapeType="1" noTextEdit="1"/>
          </p:cNvSpPr>
          <p:nvPr/>
        </p:nvSpPr>
        <p:spPr bwMode="auto">
          <a:xfrm>
            <a:off x="610918" y="5623530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dirty="0" smtClean="0">
                <a:ln w="9525">
                  <a:noFill/>
                  <a:round/>
                  <a:headEnd/>
                  <a:tailEnd/>
                </a:ln>
                <a:solidFill>
                  <a:prstClr val="black"/>
                </a:solidFill>
                <a:latin typeface="Arial Black"/>
                <a:ea typeface="Arial Unicode MS" pitchFamily="50" charset="-127"/>
              </a:rPr>
              <a:t>6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solidFill>
                <a:prstClr val="black"/>
              </a:solidFill>
              <a:latin typeface="Arial Black"/>
              <a:ea typeface="Arial Unicode MS" pitchFamily="50" charset="-127"/>
            </a:endParaRPr>
          </a:p>
        </p:txBody>
      </p:sp>
      <p:sp>
        <p:nvSpPr>
          <p:cNvPr id="76" name="AutoShape 565"/>
          <p:cNvSpPr>
            <a:spLocks noChangeArrowheads="1"/>
          </p:cNvSpPr>
          <p:nvPr/>
        </p:nvSpPr>
        <p:spPr bwMode="auto">
          <a:xfrm>
            <a:off x="1300861" y="5498465"/>
            <a:ext cx="2695075" cy="23479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77" name="Text Box 574"/>
          <p:cNvSpPr txBox="1">
            <a:spLocks noChangeArrowheads="1"/>
          </p:cNvSpPr>
          <p:nvPr/>
        </p:nvSpPr>
        <p:spPr bwMode="auto">
          <a:xfrm>
            <a:off x="1164165" y="5541882"/>
            <a:ext cx="17780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등록결과 통보</a:t>
            </a:r>
          </a:p>
        </p:txBody>
      </p:sp>
      <p:pic>
        <p:nvPicPr>
          <p:cNvPr id="78" name="그림 77" descr="건설기술관리협회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4376" y="5301208"/>
            <a:ext cx="648751" cy="654930"/>
          </a:xfrm>
          <a:prstGeom prst="rect">
            <a:avLst/>
          </a:prstGeom>
        </p:spPr>
      </p:pic>
      <p:sp>
        <p:nvSpPr>
          <p:cNvPr id="79" name="TextBox 50"/>
          <p:cNvSpPr txBox="1"/>
          <p:nvPr/>
        </p:nvSpPr>
        <p:spPr>
          <a:xfrm>
            <a:off x="538134" y="6143644"/>
            <a:ext cx="82868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ko-KR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광역 시</a:t>
            </a:r>
            <a:r>
              <a:rPr lang="en-US" altLang="ko-K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·</a:t>
            </a:r>
            <a:r>
              <a:rPr lang="ko-KR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도의 등록증 발급내역을 관리협회에서 </a:t>
            </a:r>
            <a:r>
              <a:rPr lang="en-US" altLang="ko-K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CIMS</a:t>
            </a:r>
            <a:r>
              <a:rPr lang="ko-KR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를 통하여</a:t>
            </a:r>
            <a:r>
              <a:rPr lang="en-US" altLang="ko-K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확인</a:t>
            </a:r>
            <a:endParaRPr lang="en-US" altLang="ko-K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7989669" y="5937602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1400" b="1" dirty="0" smtClean="0">
                <a:solidFill>
                  <a:srgbClr val="FF0000"/>
                </a:solidFill>
              </a:rPr>
              <a:t>관리협회</a:t>
            </a:r>
          </a:p>
        </p:txBody>
      </p:sp>
      <p:cxnSp>
        <p:nvCxnSpPr>
          <p:cNvPr id="81" name="직선 화살표 연결선 80"/>
          <p:cNvCxnSpPr/>
          <p:nvPr/>
        </p:nvCxnSpPr>
        <p:spPr>
          <a:xfrm>
            <a:off x="7020272" y="5733256"/>
            <a:ext cx="971168" cy="0"/>
          </a:xfrm>
          <a:prstGeom prst="straightConnector1">
            <a:avLst/>
          </a:prstGeom>
          <a:noFill/>
          <a:ln w="38100" cap="flat" cmpd="sng" algn="ctr">
            <a:solidFill>
              <a:srgbClr val="C00000"/>
            </a:solidFill>
            <a:prstDash val="solid"/>
            <a:tailEnd type="arrow"/>
          </a:ln>
          <a:effectLst/>
        </p:spPr>
      </p:cxnSp>
      <p:pic>
        <p:nvPicPr>
          <p:cNvPr id="82" name="그림 81" descr="시도지사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5373216"/>
            <a:ext cx="576064" cy="545745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>
            <a:off x="6012160" y="5949280"/>
            <a:ext cx="949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1400" b="1" dirty="0" err="1" smtClean="0">
                <a:solidFill>
                  <a:srgbClr val="FF0000"/>
                </a:solidFill>
              </a:rPr>
              <a:t>해당시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·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도</a:t>
            </a:r>
          </a:p>
        </p:txBody>
      </p:sp>
      <p:sp>
        <p:nvSpPr>
          <p:cNvPr id="50" name="직사각형 49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51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63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65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66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67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70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25"/>
          <p:cNvSpPr txBox="1"/>
          <p:nvPr/>
        </p:nvSpPr>
        <p:spPr>
          <a:xfrm>
            <a:off x="395536" y="1733907"/>
            <a:ext cx="79928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ko-KR" altLang="en-US" b="1" dirty="0" smtClean="0">
                <a:solidFill>
                  <a:srgbClr val="002060"/>
                </a:solidFill>
              </a:rPr>
              <a:t> 시</a:t>
            </a:r>
            <a:r>
              <a:rPr lang="en-US" altLang="ko-KR" b="1" dirty="0" smtClean="0">
                <a:solidFill>
                  <a:srgbClr val="002060"/>
                </a:solidFill>
              </a:rPr>
              <a:t>·</a:t>
            </a:r>
            <a:r>
              <a:rPr lang="ko-KR" altLang="en-US" b="1" dirty="0" smtClean="0">
                <a:solidFill>
                  <a:srgbClr val="002060"/>
                </a:solidFill>
              </a:rPr>
              <a:t>도로부터 등록결과 접수 </a:t>
            </a:r>
            <a:r>
              <a:rPr lang="en-US" altLang="ko-KR" b="1" dirty="0" smtClean="0">
                <a:solidFill>
                  <a:srgbClr val="002060"/>
                </a:solidFill>
              </a:rPr>
              <a:t>(CIMS</a:t>
            </a:r>
            <a:r>
              <a:rPr lang="ko-KR" altLang="en-US" b="1" dirty="0" smtClean="0">
                <a:solidFill>
                  <a:srgbClr val="002060"/>
                </a:solidFill>
              </a:rPr>
              <a:t>에서 확인 </a:t>
            </a:r>
            <a:r>
              <a:rPr lang="en-US" altLang="ko-KR" b="1" dirty="0" smtClean="0">
                <a:solidFill>
                  <a:srgbClr val="002060"/>
                </a:solidFill>
              </a:rPr>
              <a:t>: </a:t>
            </a:r>
            <a:r>
              <a:rPr lang="ko-KR" altLang="en-US" b="1" dirty="0" smtClean="0">
                <a:solidFill>
                  <a:srgbClr val="002060"/>
                </a:solidFill>
              </a:rPr>
              <a:t>관리협회</a:t>
            </a:r>
            <a:r>
              <a:rPr lang="en-US" altLang="ko-KR" b="1" dirty="0" smtClean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63" name="TextBox 20"/>
          <p:cNvSpPr txBox="1"/>
          <p:nvPr/>
        </p:nvSpPr>
        <p:spPr>
          <a:xfrm>
            <a:off x="755576" y="2670011"/>
            <a:ext cx="9937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① 정상등록 처리 </a:t>
            </a: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: </a:t>
            </a:r>
            <a:r>
              <a:rPr lang="ko-KR" altLang="en-US" sz="1600" b="1" spc="-100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건설기술용역업자 </a:t>
            </a:r>
            <a:r>
              <a:rPr lang="ko-KR" altLang="en-US" sz="1600" b="1" spc="-100" dirty="0" err="1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등록부에</a:t>
            </a:r>
            <a:r>
              <a:rPr lang="ko-KR" altLang="en-US" sz="1600" b="1" spc="-100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 </a:t>
            </a:r>
            <a:r>
              <a:rPr lang="ko-KR" altLang="en-US" sz="1600" b="1" spc="-100" dirty="0" smtClean="0">
                <a:solidFill>
                  <a:srgbClr val="FF0000"/>
                </a:solidFill>
              </a:rPr>
              <a:t>해당 시</a:t>
            </a:r>
            <a:r>
              <a:rPr lang="en-US" altLang="ko-KR" sz="1600" b="1" spc="-100" dirty="0" smtClean="0">
                <a:solidFill>
                  <a:srgbClr val="FF0000"/>
                </a:solidFill>
              </a:rPr>
              <a:t>·</a:t>
            </a:r>
            <a:r>
              <a:rPr lang="ko-KR" altLang="en-US" sz="1600" b="1" spc="-100" dirty="0" smtClean="0">
                <a:solidFill>
                  <a:srgbClr val="FF0000"/>
                </a:solidFill>
              </a:rPr>
              <a:t>도가 부여한 등록번호를 등재하여 관리</a:t>
            </a:r>
            <a:endParaRPr lang="en-US" altLang="ko-KR" sz="1600" b="1" spc="-1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② 결격 등에 의한 미등록업자 발생시 </a:t>
            </a: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: 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신청인에게 다시 신청토록 안내하고 종결처리</a:t>
            </a:r>
            <a:endParaRPr lang="en-US" altLang="ko-KR" sz="1600" b="1" dirty="0" smtClean="0">
              <a:solidFill>
                <a:sysClr val="windowText" lastClr="000000">
                  <a:lumMod val="85000"/>
                  <a:lumOff val="15000"/>
                </a:sysClr>
              </a:solidFill>
            </a:endParaRPr>
          </a:p>
        </p:txBody>
      </p:sp>
      <p:sp>
        <p:nvSpPr>
          <p:cNvPr id="65" name="TextBox 23"/>
          <p:cNvSpPr txBox="1"/>
          <p:nvPr/>
        </p:nvSpPr>
        <p:spPr>
          <a:xfrm>
            <a:off x="395536" y="2183979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ko-KR" altLang="en-US" b="1" dirty="0" smtClean="0">
                <a:solidFill>
                  <a:srgbClr val="002060"/>
                </a:solidFill>
              </a:rPr>
              <a:t> 통보내용에 따라 아래와 같이 행정조치</a:t>
            </a:r>
            <a:endParaRPr lang="en-US" altLang="ko-KR" b="1" dirty="0" smtClean="0">
              <a:solidFill>
                <a:srgbClr val="002060"/>
              </a:solidFill>
            </a:endParaRPr>
          </a:p>
        </p:txBody>
      </p:sp>
      <p:sp>
        <p:nvSpPr>
          <p:cNvPr id="74" name="AutoShape 545"/>
          <p:cNvSpPr>
            <a:spLocks noChangeArrowheads="1"/>
          </p:cNvSpPr>
          <p:nvPr/>
        </p:nvSpPr>
        <p:spPr bwMode="auto">
          <a:xfrm>
            <a:off x="401109" y="1223150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75" name="AutoShape 546"/>
          <p:cNvSpPr>
            <a:spLocks noChangeArrowheads="1"/>
          </p:cNvSpPr>
          <p:nvPr/>
        </p:nvSpPr>
        <p:spPr bwMode="auto">
          <a:xfrm>
            <a:off x="1136045" y="1223150"/>
            <a:ext cx="5745784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76" name="AutoShape 555"/>
          <p:cNvSpPr>
            <a:spLocks noChangeArrowheads="1"/>
          </p:cNvSpPr>
          <p:nvPr/>
        </p:nvSpPr>
        <p:spPr bwMode="auto">
          <a:xfrm>
            <a:off x="434916" y="1170384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77" name="WordArt 560"/>
          <p:cNvSpPr>
            <a:spLocks noChangeArrowheads="1" noChangeShapeType="1" noTextEdit="1"/>
          </p:cNvSpPr>
          <p:nvPr/>
        </p:nvSpPr>
        <p:spPr bwMode="auto">
          <a:xfrm>
            <a:off x="602481" y="1293212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dirty="0" smtClean="0">
                <a:ln w="9525">
                  <a:noFill/>
                  <a:round/>
                  <a:headEnd/>
                  <a:tailEnd/>
                </a:ln>
                <a:solidFill>
                  <a:prstClr val="black"/>
                </a:solidFill>
                <a:latin typeface="Arial Black"/>
                <a:ea typeface="Arial Unicode MS" pitchFamily="50" charset="-127"/>
              </a:rPr>
              <a:t>7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solidFill>
                <a:prstClr val="black"/>
              </a:solidFill>
              <a:latin typeface="Arial Black"/>
              <a:ea typeface="Arial Unicode MS" pitchFamily="50" charset="-127"/>
            </a:endParaRPr>
          </a:p>
        </p:txBody>
      </p:sp>
      <p:sp>
        <p:nvSpPr>
          <p:cNvPr id="78" name="AutoShape 565"/>
          <p:cNvSpPr>
            <a:spLocks noChangeArrowheads="1"/>
          </p:cNvSpPr>
          <p:nvPr/>
        </p:nvSpPr>
        <p:spPr bwMode="auto">
          <a:xfrm>
            <a:off x="1168382" y="1170384"/>
            <a:ext cx="5713447" cy="256642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79" name="Text Box 574"/>
          <p:cNvSpPr txBox="1">
            <a:spLocks noChangeArrowheads="1"/>
          </p:cNvSpPr>
          <p:nvPr/>
        </p:nvSpPr>
        <p:spPr bwMode="auto">
          <a:xfrm>
            <a:off x="1155728" y="1211564"/>
            <a:ext cx="53944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등록결과 접수</a:t>
            </a:r>
            <a:r>
              <a:rPr lang="en-US" altLang="ko-KR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용역업자 등록번호 등재</a:t>
            </a:r>
            <a:r>
              <a:rPr lang="en-US" altLang="ko-KR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관리</a:t>
            </a:r>
          </a:p>
        </p:txBody>
      </p:sp>
      <p:sp>
        <p:nvSpPr>
          <p:cNvPr id="82" name="TextBox 28"/>
          <p:cNvSpPr txBox="1"/>
          <p:nvPr/>
        </p:nvSpPr>
        <p:spPr>
          <a:xfrm>
            <a:off x="395536" y="4656961"/>
            <a:ext cx="8604448" cy="454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ko-KR" altLang="en-US" b="1" dirty="0" smtClean="0">
                <a:solidFill>
                  <a:srgbClr val="002060"/>
                </a:solidFill>
              </a:rPr>
              <a:t> 협회 </a:t>
            </a:r>
            <a:r>
              <a:rPr lang="en-US" altLang="ko-KR" b="1" dirty="0" smtClean="0">
                <a:solidFill>
                  <a:srgbClr val="002060"/>
                </a:solidFill>
              </a:rPr>
              <a:t>“</a:t>
            </a:r>
            <a:r>
              <a:rPr lang="ko-KR" altLang="en-US" b="1" dirty="0" smtClean="0">
                <a:solidFill>
                  <a:srgbClr val="C00000"/>
                </a:solidFill>
              </a:rPr>
              <a:t>종합정보관리시스템</a:t>
            </a:r>
            <a:r>
              <a:rPr lang="en-US" altLang="ko-KR" b="1" dirty="0" smtClean="0">
                <a:solidFill>
                  <a:srgbClr val="002060"/>
                </a:solidFill>
              </a:rPr>
              <a:t>” </a:t>
            </a:r>
            <a:r>
              <a:rPr lang="ko-KR" altLang="en-US" b="1" dirty="0" smtClean="0">
                <a:solidFill>
                  <a:srgbClr val="0000FF"/>
                </a:solidFill>
              </a:rPr>
              <a:t>구축 전 </a:t>
            </a:r>
            <a:r>
              <a:rPr lang="en-US" altLang="ko-KR" b="1" dirty="0" smtClean="0">
                <a:solidFill>
                  <a:srgbClr val="0000FF"/>
                </a:solidFill>
              </a:rPr>
              <a:t>: </a:t>
            </a:r>
            <a:r>
              <a:rPr lang="ko-KR" altLang="en-US" b="1" dirty="0" smtClean="0">
                <a:solidFill>
                  <a:srgbClr val="002060"/>
                </a:solidFill>
              </a:rPr>
              <a:t>매 월별</a:t>
            </a:r>
            <a:r>
              <a:rPr lang="en-US" altLang="ko-KR" b="1" dirty="0" smtClean="0">
                <a:solidFill>
                  <a:srgbClr val="002060"/>
                </a:solidFill>
              </a:rPr>
              <a:t>, </a:t>
            </a:r>
            <a:r>
              <a:rPr lang="ko-KR" altLang="en-US" b="1" dirty="0" smtClean="0">
                <a:solidFill>
                  <a:srgbClr val="002060"/>
                </a:solidFill>
              </a:rPr>
              <a:t>해당 광역 시</a:t>
            </a:r>
            <a:r>
              <a:rPr lang="en-US" altLang="ko-KR" b="1" dirty="0" smtClean="0">
                <a:solidFill>
                  <a:srgbClr val="002060"/>
                </a:solidFill>
              </a:rPr>
              <a:t>·</a:t>
            </a:r>
            <a:r>
              <a:rPr lang="ko-KR" altLang="en-US" b="1" dirty="0" smtClean="0">
                <a:solidFill>
                  <a:srgbClr val="002060"/>
                </a:solidFill>
              </a:rPr>
              <a:t>도로 공문 시행 </a:t>
            </a:r>
            <a:endParaRPr lang="en-US" altLang="ko-KR" b="1" dirty="0" smtClean="0">
              <a:solidFill>
                <a:srgbClr val="002060"/>
              </a:solidFill>
            </a:endParaRPr>
          </a:p>
        </p:txBody>
      </p:sp>
      <p:sp>
        <p:nvSpPr>
          <p:cNvPr id="83" name="TextBox 31"/>
          <p:cNvSpPr txBox="1"/>
          <p:nvPr/>
        </p:nvSpPr>
        <p:spPr>
          <a:xfrm>
            <a:off x="395536" y="5151492"/>
            <a:ext cx="8604448" cy="454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ko-KR" altLang="en-US" b="1" dirty="0" smtClean="0">
                <a:solidFill>
                  <a:srgbClr val="002060"/>
                </a:solidFill>
              </a:rPr>
              <a:t> 협회 </a:t>
            </a:r>
            <a:r>
              <a:rPr lang="en-US" altLang="ko-KR" b="1" dirty="0" smtClean="0">
                <a:solidFill>
                  <a:srgbClr val="002060"/>
                </a:solidFill>
              </a:rPr>
              <a:t>“</a:t>
            </a:r>
            <a:r>
              <a:rPr lang="ko-KR" altLang="en-US" b="1" dirty="0" smtClean="0">
                <a:solidFill>
                  <a:srgbClr val="C00000"/>
                </a:solidFill>
              </a:rPr>
              <a:t>종합정보관리시스템</a:t>
            </a:r>
            <a:r>
              <a:rPr lang="en-US" altLang="ko-KR" b="1" dirty="0" smtClean="0">
                <a:solidFill>
                  <a:srgbClr val="002060"/>
                </a:solidFill>
              </a:rPr>
              <a:t>” </a:t>
            </a:r>
            <a:r>
              <a:rPr lang="ko-KR" altLang="en-US" b="1" dirty="0" smtClean="0">
                <a:solidFill>
                  <a:srgbClr val="0000FF"/>
                </a:solidFill>
              </a:rPr>
              <a:t>구축 후</a:t>
            </a:r>
            <a:r>
              <a:rPr lang="ko-KR" altLang="en-US" b="1" dirty="0" smtClean="0">
                <a:solidFill>
                  <a:srgbClr val="002060"/>
                </a:solidFill>
              </a:rPr>
              <a:t> </a:t>
            </a:r>
            <a:r>
              <a:rPr lang="en-US" altLang="ko-KR" b="1" dirty="0" smtClean="0">
                <a:solidFill>
                  <a:srgbClr val="002060"/>
                </a:solidFill>
              </a:rPr>
              <a:t>: </a:t>
            </a:r>
            <a:r>
              <a:rPr lang="ko-KR" altLang="en-US" b="1" dirty="0" smtClean="0">
                <a:solidFill>
                  <a:srgbClr val="002060"/>
                </a:solidFill>
              </a:rPr>
              <a:t>각 기관별 등록현황 실시간 등재</a:t>
            </a:r>
            <a:endParaRPr lang="en-US" altLang="ko-KR" b="1" dirty="0" smtClean="0">
              <a:solidFill>
                <a:srgbClr val="002060"/>
              </a:solidFill>
            </a:endParaRPr>
          </a:p>
        </p:txBody>
      </p:sp>
      <p:sp>
        <p:nvSpPr>
          <p:cNvPr id="91" name="AutoShape 545"/>
          <p:cNvSpPr>
            <a:spLocks noChangeArrowheads="1"/>
          </p:cNvSpPr>
          <p:nvPr/>
        </p:nvSpPr>
        <p:spPr bwMode="auto">
          <a:xfrm>
            <a:off x="395536" y="4196146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2" name="AutoShape 546"/>
          <p:cNvSpPr>
            <a:spLocks noChangeArrowheads="1"/>
          </p:cNvSpPr>
          <p:nvPr/>
        </p:nvSpPr>
        <p:spPr bwMode="auto">
          <a:xfrm>
            <a:off x="1130472" y="4196146"/>
            <a:ext cx="3081488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3" name="AutoShape 555"/>
          <p:cNvSpPr>
            <a:spLocks noChangeArrowheads="1"/>
          </p:cNvSpPr>
          <p:nvPr/>
        </p:nvSpPr>
        <p:spPr bwMode="auto">
          <a:xfrm>
            <a:off x="429343" y="4143380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4" name="WordArt 560"/>
          <p:cNvSpPr>
            <a:spLocks noChangeArrowheads="1" noChangeShapeType="1" noTextEdit="1"/>
          </p:cNvSpPr>
          <p:nvPr/>
        </p:nvSpPr>
        <p:spPr bwMode="auto">
          <a:xfrm>
            <a:off x="596908" y="4266208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dirty="0" smtClean="0">
                <a:ln w="9525">
                  <a:noFill/>
                  <a:round/>
                  <a:headEnd/>
                  <a:tailEnd/>
                </a:ln>
                <a:solidFill>
                  <a:prstClr val="black"/>
                </a:solidFill>
                <a:latin typeface="Arial Black"/>
                <a:ea typeface="Arial Unicode MS" pitchFamily="50" charset="-127"/>
              </a:rPr>
              <a:t>8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solidFill>
                <a:prstClr val="black"/>
              </a:solidFill>
              <a:latin typeface="Arial Black"/>
              <a:ea typeface="Arial Unicode MS" pitchFamily="50" charset="-127"/>
            </a:endParaRPr>
          </a:p>
        </p:txBody>
      </p:sp>
      <p:sp>
        <p:nvSpPr>
          <p:cNvPr id="95" name="AutoShape 565"/>
          <p:cNvSpPr>
            <a:spLocks noChangeArrowheads="1"/>
          </p:cNvSpPr>
          <p:nvPr/>
        </p:nvSpPr>
        <p:spPr bwMode="auto">
          <a:xfrm>
            <a:off x="1162809" y="4143380"/>
            <a:ext cx="5713447" cy="256642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6" name="Text Box 574"/>
          <p:cNvSpPr txBox="1">
            <a:spLocks noChangeArrowheads="1"/>
          </p:cNvSpPr>
          <p:nvPr/>
        </p:nvSpPr>
        <p:spPr bwMode="auto">
          <a:xfrm>
            <a:off x="1150155" y="4184560"/>
            <a:ext cx="286809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등록업무 처리결과 통보</a:t>
            </a:r>
          </a:p>
        </p:txBody>
      </p:sp>
      <p:sp>
        <p:nvSpPr>
          <p:cNvPr id="28" name="TextBox 31"/>
          <p:cNvSpPr txBox="1"/>
          <p:nvPr/>
        </p:nvSpPr>
        <p:spPr>
          <a:xfrm>
            <a:off x="671485" y="5617914"/>
            <a:ext cx="747241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ko-KR" b="1" dirty="0" smtClean="0">
                <a:solidFill>
                  <a:srgbClr val="002060"/>
                </a:solidFill>
              </a:rPr>
              <a:t>*</a:t>
            </a:r>
            <a:r>
              <a:rPr lang="ko-KR" altLang="en-US" b="1" dirty="0" smtClean="0">
                <a:solidFill>
                  <a:srgbClr val="002060"/>
                </a:solidFill>
              </a:rPr>
              <a:t> 광역시</a:t>
            </a:r>
            <a:r>
              <a:rPr lang="en-US" altLang="ko-KR" b="1" dirty="0" smtClean="0">
                <a:solidFill>
                  <a:srgbClr val="002060"/>
                </a:solidFill>
              </a:rPr>
              <a:t>·</a:t>
            </a:r>
            <a:r>
              <a:rPr lang="ko-KR" altLang="en-US" b="1" dirty="0" smtClean="0">
                <a:solidFill>
                  <a:srgbClr val="002060"/>
                </a:solidFill>
              </a:rPr>
              <a:t>도에 실시간 등록현황 및 관련 통계 제공</a:t>
            </a:r>
            <a:endParaRPr lang="en-US" altLang="ko-KR" b="1" dirty="0" smtClean="0">
              <a:solidFill>
                <a:srgbClr val="002060"/>
              </a:solidFill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30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31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32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33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34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5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AutoShape 17433"/>
          <p:cNvSpPr>
            <a:spLocks noChangeArrowheads="1"/>
          </p:cNvSpPr>
          <p:nvPr/>
        </p:nvSpPr>
        <p:spPr bwMode="auto">
          <a:xfrm>
            <a:off x="611560" y="1124744"/>
            <a:ext cx="2567520" cy="47052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prstShdw prst="shdw17" dist="17961" dir="2700000">
              <a:srgbClr val="000000">
                <a:alpha val="50000"/>
              </a:srgbClr>
            </a:prstShdw>
          </a:effectLst>
        </p:spPr>
        <p:txBody>
          <a:bodyPr wrap="none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0" name="Text Box 17441" descr="1111"/>
          <p:cNvSpPr txBox="1">
            <a:spLocks noChangeArrowheads="1"/>
          </p:cNvSpPr>
          <p:nvPr/>
        </p:nvSpPr>
        <p:spPr bwMode="auto">
          <a:xfrm>
            <a:off x="538912" y="1151721"/>
            <a:ext cx="2712176" cy="40011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사 후 관 리</a:t>
            </a:r>
          </a:p>
        </p:txBody>
      </p:sp>
      <p:sp>
        <p:nvSpPr>
          <p:cNvPr id="46" name="AutoShape 545"/>
          <p:cNvSpPr>
            <a:spLocks noChangeArrowheads="1"/>
          </p:cNvSpPr>
          <p:nvPr/>
        </p:nvSpPr>
        <p:spPr bwMode="auto">
          <a:xfrm>
            <a:off x="467544" y="1864054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7" name="AutoShape 546"/>
          <p:cNvSpPr>
            <a:spLocks noChangeArrowheads="1"/>
          </p:cNvSpPr>
          <p:nvPr/>
        </p:nvSpPr>
        <p:spPr bwMode="auto">
          <a:xfrm>
            <a:off x="1202479" y="1864054"/>
            <a:ext cx="7257953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9" name="AutoShape 555"/>
          <p:cNvSpPr>
            <a:spLocks noChangeArrowheads="1"/>
          </p:cNvSpPr>
          <p:nvPr/>
        </p:nvSpPr>
        <p:spPr bwMode="auto">
          <a:xfrm>
            <a:off x="501351" y="1811288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0" name="WordArt 560"/>
          <p:cNvSpPr>
            <a:spLocks noChangeArrowheads="1" noChangeShapeType="1" noTextEdit="1"/>
          </p:cNvSpPr>
          <p:nvPr/>
        </p:nvSpPr>
        <p:spPr bwMode="auto">
          <a:xfrm>
            <a:off x="668916" y="1934116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dirty="0">
                <a:ln w="9525">
                  <a:noFill/>
                  <a:round/>
                  <a:headEnd/>
                  <a:tailEnd/>
                </a:ln>
                <a:solidFill>
                  <a:prstClr val="black"/>
                </a:solidFill>
                <a:latin typeface="Arial Black"/>
                <a:ea typeface="Arial Unicode MS" pitchFamily="50" charset="-127"/>
              </a:rPr>
              <a:t>1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solidFill>
                <a:prstClr val="black"/>
              </a:solidFill>
              <a:latin typeface="Arial Black"/>
              <a:ea typeface="Arial Unicode MS" pitchFamily="50" charset="-127"/>
            </a:endParaRPr>
          </a:p>
        </p:txBody>
      </p:sp>
      <p:sp>
        <p:nvSpPr>
          <p:cNvPr id="52" name="AutoShape 565"/>
          <p:cNvSpPr>
            <a:spLocks noChangeArrowheads="1"/>
          </p:cNvSpPr>
          <p:nvPr/>
        </p:nvSpPr>
        <p:spPr bwMode="auto">
          <a:xfrm>
            <a:off x="1234817" y="1811288"/>
            <a:ext cx="7909183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3" name="Text Box 574"/>
          <p:cNvSpPr txBox="1">
            <a:spLocks noChangeArrowheads="1"/>
          </p:cNvSpPr>
          <p:nvPr/>
        </p:nvSpPr>
        <p:spPr bwMode="auto">
          <a:xfrm>
            <a:off x="1115616" y="1876762"/>
            <a:ext cx="739657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003300"/>
                </a:solidFill>
                <a:latin typeface="08서울한강체 L" pitchFamily="18" charset="-127"/>
                <a:ea typeface="08서울한강체 L"/>
              </a:rPr>
              <a:t> </a:t>
            </a:r>
            <a:r>
              <a:rPr lang="ko-KR" altLang="en-US" sz="2000" b="1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변경등록</a:t>
            </a:r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전문분야</a:t>
            </a:r>
            <a:r>
              <a:rPr lang="en-US" altLang="ko-KR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세부분야</a:t>
            </a:r>
            <a:r>
              <a:rPr lang="en-US" altLang="ko-KR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상호</a:t>
            </a:r>
            <a:r>
              <a:rPr lang="en-US" altLang="ko-KR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대표자</a:t>
            </a:r>
            <a:r>
              <a:rPr lang="en-US" altLang="ko-KR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소재지</a:t>
            </a:r>
            <a:r>
              <a:rPr lang="en-US" altLang="ko-KR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기술인력</a:t>
            </a:r>
            <a:endParaRPr lang="en-US" altLang="ko-KR" sz="2000" b="1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1313488" y="2492896"/>
            <a:ext cx="6912768" cy="3929136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000">
              <a:solidFill>
                <a:sysClr val="window" lastClr="FFFFFF"/>
              </a:solidFill>
            </a:endParaRPr>
          </a:p>
        </p:txBody>
      </p:sp>
      <p:pic>
        <p:nvPicPr>
          <p:cNvPr id="56" name="그림 55" descr="등록신청자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96583" y="3061526"/>
            <a:ext cx="809625" cy="962025"/>
          </a:xfrm>
          <a:prstGeom prst="rect">
            <a:avLst/>
          </a:prstGeom>
        </p:spPr>
      </p:pic>
      <p:pic>
        <p:nvPicPr>
          <p:cNvPr id="57" name="그림 56" descr="건설기술관리협회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38024" y="3061526"/>
            <a:ext cx="1000125" cy="1009650"/>
          </a:xfrm>
          <a:prstGeom prst="rect">
            <a:avLst/>
          </a:prstGeom>
        </p:spPr>
      </p:pic>
      <p:pic>
        <p:nvPicPr>
          <p:cNvPr id="58" name="그림 57" descr="시도지사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93808" y="4933734"/>
            <a:ext cx="904875" cy="857250"/>
          </a:xfrm>
          <a:prstGeom prst="rect">
            <a:avLst/>
          </a:prstGeom>
        </p:spPr>
      </p:pic>
      <p:cxnSp>
        <p:nvCxnSpPr>
          <p:cNvPr id="63" name="직선 화살표 연결선 62"/>
          <p:cNvCxnSpPr/>
          <p:nvPr/>
        </p:nvCxnSpPr>
        <p:spPr>
          <a:xfrm>
            <a:off x="2150224" y="3501008"/>
            <a:ext cx="3888432" cy="0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sp>
        <p:nvSpPr>
          <p:cNvPr id="64" name="TextBox 72"/>
          <p:cNvSpPr txBox="1"/>
          <p:nvPr/>
        </p:nvSpPr>
        <p:spPr>
          <a:xfrm>
            <a:off x="5462592" y="2511946"/>
            <a:ext cx="245469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건설기술관리협회</a:t>
            </a:r>
          </a:p>
        </p:txBody>
      </p:sp>
      <p:sp>
        <p:nvSpPr>
          <p:cNvPr id="65" name="TextBox 74"/>
          <p:cNvSpPr txBox="1"/>
          <p:nvPr/>
        </p:nvSpPr>
        <p:spPr>
          <a:xfrm>
            <a:off x="3912422" y="5838534"/>
            <a:ext cx="1406154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광역 시</a:t>
            </a:r>
            <a:r>
              <a:rPr lang="en-US" altLang="ko-KR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·</a:t>
            </a:r>
            <a:r>
              <a:rPr lang="ko-KR" altLang="en-US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도</a:t>
            </a:r>
          </a:p>
        </p:txBody>
      </p:sp>
      <p:sp>
        <p:nvSpPr>
          <p:cNvPr id="66" name="TextBox 75"/>
          <p:cNvSpPr txBox="1"/>
          <p:nvPr/>
        </p:nvSpPr>
        <p:spPr>
          <a:xfrm>
            <a:off x="438482" y="2517279"/>
            <a:ext cx="2287806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건설기술용역업체</a:t>
            </a:r>
          </a:p>
        </p:txBody>
      </p:sp>
      <p:sp>
        <p:nvSpPr>
          <p:cNvPr id="68" name="TextBox 76"/>
          <p:cNvSpPr txBox="1"/>
          <p:nvPr/>
        </p:nvSpPr>
        <p:spPr>
          <a:xfrm>
            <a:off x="2088281" y="3037488"/>
            <a:ext cx="4094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600" b="1" dirty="0" smtClean="0">
                <a:solidFill>
                  <a:prstClr val="black"/>
                </a:solidFill>
              </a:rPr>
              <a:t>건설기술용역업 등록사항의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변경등록 신청</a:t>
            </a:r>
          </a:p>
        </p:txBody>
      </p:sp>
      <p:sp>
        <p:nvSpPr>
          <p:cNvPr id="69" name="TextBox 79"/>
          <p:cNvSpPr txBox="1"/>
          <p:nvPr/>
        </p:nvSpPr>
        <p:spPr>
          <a:xfrm>
            <a:off x="2222232" y="3592066"/>
            <a:ext cx="37705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600" b="1" dirty="0" smtClean="0">
                <a:solidFill>
                  <a:prstClr val="black"/>
                </a:solidFill>
              </a:rPr>
              <a:t>변경일로부터 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3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개월 內 제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20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호 서식 등</a:t>
            </a:r>
          </a:p>
        </p:txBody>
      </p:sp>
      <p:cxnSp>
        <p:nvCxnSpPr>
          <p:cNvPr id="71" name="직선 화살표 연결선 70"/>
          <p:cNvCxnSpPr/>
          <p:nvPr/>
        </p:nvCxnSpPr>
        <p:spPr>
          <a:xfrm flipH="1">
            <a:off x="5129912" y="4069638"/>
            <a:ext cx="1368152" cy="1287760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sp>
        <p:nvSpPr>
          <p:cNvPr id="72" name="TextBox 83"/>
          <p:cNvSpPr txBox="1"/>
          <p:nvPr/>
        </p:nvSpPr>
        <p:spPr>
          <a:xfrm>
            <a:off x="5976173" y="4734669"/>
            <a:ext cx="2380780" cy="9128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0"/>
              </a:lnSpc>
            </a:pPr>
            <a:r>
              <a:rPr lang="ko-KR" altLang="en-US" sz="1600" b="1" dirty="0" smtClean="0">
                <a:solidFill>
                  <a:prstClr val="black"/>
                </a:solidFill>
              </a:rPr>
              <a:t>등록기준 미달일로부터 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 algn="ctr">
              <a:lnSpc>
                <a:spcPts val="2200"/>
              </a:lnSpc>
            </a:pPr>
            <a:r>
              <a:rPr lang="en-US" altLang="ko-KR" sz="1600" b="1" dirty="0" smtClean="0">
                <a:solidFill>
                  <a:srgbClr val="0000FF"/>
                </a:solidFill>
              </a:rPr>
              <a:t>50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일 이내 미보완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또는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 algn="ctr">
              <a:lnSpc>
                <a:spcPts val="2200"/>
              </a:lnSpc>
            </a:pPr>
            <a:r>
              <a:rPr lang="ko-KR" altLang="en-US" sz="1600" b="1" dirty="0" smtClean="0">
                <a:solidFill>
                  <a:srgbClr val="0000FF"/>
                </a:solidFill>
              </a:rPr>
              <a:t>신고지연 업체 통보</a:t>
            </a:r>
          </a:p>
        </p:txBody>
      </p:sp>
      <p:sp>
        <p:nvSpPr>
          <p:cNvPr id="73" name="TextBox 84"/>
          <p:cNvSpPr txBox="1"/>
          <p:nvPr/>
        </p:nvSpPr>
        <p:spPr>
          <a:xfrm>
            <a:off x="539552" y="4926310"/>
            <a:ext cx="26003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600" b="1" dirty="0" smtClean="0">
                <a:solidFill>
                  <a:srgbClr val="0000FF"/>
                </a:solidFill>
              </a:rPr>
              <a:t>행정처분</a:t>
            </a:r>
            <a:endParaRPr lang="en-US" altLang="ko-KR" sz="1600" b="1" dirty="0" smtClean="0">
              <a:solidFill>
                <a:srgbClr val="0000FF"/>
              </a:solidFill>
            </a:endParaRPr>
          </a:p>
          <a:p>
            <a:pPr algn="ctr"/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과태료 또는 업무정지 등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</a:t>
            </a:r>
          </a:p>
          <a:p>
            <a:pPr algn="ctr"/>
            <a:r>
              <a:rPr lang="en-US" altLang="ko-KR" sz="1600" b="1" dirty="0" smtClean="0">
                <a:solidFill>
                  <a:prstClr val="black"/>
                </a:solidFill>
              </a:rPr>
              <a:t>*1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차 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: 3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천만원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3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개월</a:t>
            </a:r>
            <a:endParaRPr lang="en-US" altLang="ko-KR" sz="1600" b="1" dirty="0" smtClean="0">
              <a:solidFill>
                <a:prstClr val="black"/>
              </a:solidFill>
            </a:endParaRPr>
          </a:p>
        </p:txBody>
      </p:sp>
      <p:cxnSp>
        <p:nvCxnSpPr>
          <p:cNvPr id="74" name="직선 화살표 연결선 73"/>
          <p:cNvCxnSpPr/>
          <p:nvPr/>
        </p:nvCxnSpPr>
        <p:spPr>
          <a:xfrm flipH="1" flipV="1">
            <a:off x="1934200" y="4221088"/>
            <a:ext cx="1845712" cy="1224136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sp>
        <p:nvSpPr>
          <p:cNvPr id="75" name="TextBox 74"/>
          <p:cNvSpPr txBox="1"/>
          <p:nvPr/>
        </p:nvSpPr>
        <p:spPr>
          <a:xfrm>
            <a:off x="6840443" y="3716095"/>
            <a:ext cx="198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00B050"/>
                </a:solidFill>
              </a:rPr>
              <a:t>   등록현황 등재</a:t>
            </a:r>
            <a:r>
              <a:rPr lang="en-US" altLang="ko-KR" sz="1400" b="1" dirty="0">
                <a:solidFill>
                  <a:srgbClr val="00B050"/>
                </a:solidFill>
              </a:rPr>
              <a:t>· </a:t>
            </a:r>
            <a:r>
              <a:rPr lang="ko-KR" altLang="en-US" sz="1400" b="1" dirty="0">
                <a:solidFill>
                  <a:srgbClr val="00B050"/>
                </a:solidFill>
              </a:rPr>
              <a:t>관리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769005" y="3207276"/>
            <a:ext cx="188224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solidFill>
                  <a:srgbClr val="00B050"/>
                </a:solidFill>
              </a:rPr>
              <a:t>    신청서류 검토</a:t>
            </a:r>
            <a:endParaRPr lang="en-US" altLang="ko-KR" sz="1600" b="1" dirty="0">
              <a:solidFill>
                <a:srgbClr val="00B050"/>
              </a:solidFill>
            </a:endParaRPr>
          </a:p>
          <a:p>
            <a:r>
              <a:rPr lang="en-US" altLang="ko-KR" sz="1400" b="1" dirty="0">
                <a:solidFill>
                  <a:srgbClr val="00B050"/>
                </a:solidFill>
              </a:rPr>
              <a:t>    (</a:t>
            </a:r>
            <a:r>
              <a:rPr lang="ko-KR" altLang="en-US" sz="1400" b="1" dirty="0" err="1">
                <a:solidFill>
                  <a:srgbClr val="00B050"/>
                </a:solidFill>
              </a:rPr>
              <a:t>필요시</a:t>
            </a:r>
            <a:r>
              <a:rPr lang="ko-KR" altLang="en-US" sz="1400" b="1" dirty="0">
                <a:solidFill>
                  <a:srgbClr val="00B050"/>
                </a:solidFill>
              </a:rPr>
              <a:t> 보완요청</a:t>
            </a:r>
            <a:r>
              <a:rPr lang="en-US" altLang="ko-KR" sz="1400" b="1" dirty="0">
                <a:solidFill>
                  <a:srgbClr val="00B050"/>
                </a:solidFill>
              </a:rPr>
              <a:t>)</a:t>
            </a:r>
            <a:endParaRPr lang="ko-KR" altLang="en-US" sz="1400" b="1" dirty="0">
              <a:solidFill>
                <a:srgbClr val="00B050"/>
              </a:solidFill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34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35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36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37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38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9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AutoShape 545"/>
          <p:cNvSpPr>
            <a:spLocks noChangeArrowheads="1"/>
          </p:cNvSpPr>
          <p:nvPr/>
        </p:nvSpPr>
        <p:spPr bwMode="auto">
          <a:xfrm>
            <a:off x="424598" y="1465542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7" name="AutoShape 546"/>
          <p:cNvSpPr>
            <a:spLocks noChangeArrowheads="1"/>
          </p:cNvSpPr>
          <p:nvPr/>
        </p:nvSpPr>
        <p:spPr bwMode="auto">
          <a:xfrm>
            <a:off x="1159533" y="1465542"/>
            <a:ext cx="7257953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9" name="AutoShape 555"/>
          <p:cNvSpPr>
            <a:spLocks noChangeArrowheads="1"/>
          </p:cNvSpPr>
          <p:nvPr/>
        </p:nvSpPr>
        <p:spPr bwMode="auto">
          <a:xfrm>
            <a:off x="458405" y="1412776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0" name="WordArt 560"/>
          <p:cNvSpPr>
            <a:spLocks noChangeArrowheads="1" noChangeShapeType="1" noTextEdit="1"/>
          </p:cNvSpPr>
          <p:nvPr/>
        </p:nvSpPr>
        <p:spPr bwMode="auto">
          <a:xfrm>
            <a:off x="625970" y="1535604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dirty="0" smtClean="0">
                <a:ln w="9525">
                  <a:noFill/>
                  <a:round/>
                  <a:headEnd/>
                  <a:tailEnd/>
                </a:ln>
                <a:solidFill>
                  <a:prstClr val="black"/>
                </a:solidFill>
                <a:latin typeface="Arial Black"/>
                <a:ea typeface="Arial Unicode MS" pitchFamily="50" charset="-127"/>
              </a:rPr>
              <a:t>2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solidFill>
                <a:prstClr val="black"/>
              </a:solidFill>
              <a:latin typeface="Arial Black"/>
              <a:ea typeface="Arial Unicode MS" pitchFamily="50" charset="-127"/>
            </a:endParaRPr>
          </a:p>
        </p:txBody>
      </p:sp>
      <p:sp>
        <p:nvSpPr>
          <p:cNvPr id="52" name="AutoShape 565"/>
          <p:cNvSpPr>
            <a:spLocks noChangeArrowheads="1"/>
          </p:cNvSpPr>
          <p:nvPr/>
        </p:nvSpPr>
        <p:spPr bwMode="auto">
          <a:xfrm>
            <a:off x="1191871" y="1412776"/>
            <a:ext cx="7909183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3" name="Text Box 574"/>
          <p:cNvSpPr txBox="1">
            <a:spLocks noChangeArrowheads="1"/>
          </p:cNvSpPr>
          <p:nvPr/>
        </p:nvSpPr>
        <p:spPr bwMode="auto">
          <a:xfrm>
            <a:off x="1072670" y="1478250"/>
            <a:ext cx="39901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000" b="1" dirty="0">
                <a:solidFill>
                  <a:srgbClr val="003300"/>
                </a:solidFill>
                <a:latin typeface="08서울한강체 L" pitchFamily="18" charset="-127"/>
                <a:ea typeface="08서울한강체 L"/>
              </a:rPr>
              <a:t> </a:t>
            </a:r>
            <a:r>
              <a:rPr lang="ko-KR" altLang="en-US" sz="2000" b="1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휴업</a:t>
            </a:r>
            <a:r>
              <a:rPr lang="en-US" altLang="ko-KR" sz="2000" b="1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sz="2000" b="1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폐업</a:t>
            </a:r>
            <a:r>
              <a:rPr lang="en-US" altLang="ko-KR" sz="2000" b="1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b="1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양도</a:t>
            </a:r>
            <a:r>
              <a:rPr lang="en-US" altLang="ko-KR" sz="2000" b="1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sz="2000" b="1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양수</a:t>
            </a:r>
            <a:r>
              <a:rPr lang="en-US" altLang="ko-KR" sz="2000" b="1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000" b="1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법인합병</a:t>
            </a:r>
            <a:endParaRPr lang="en-US" altLang="ko-KR" sz="2000" b="1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1270542" y="2094384"/>
            <a:ext cx="6912768" cy="3929136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000">
              <a:solidFill>
                <a:sysClr val="window" lastClr="FFFFFF"/>
              </a:solidFill>
            </a:endParaRPr>
          </a:p>
        </p:txBody>
      </p:sp>
      <p:pic>
        <p:nvPicPr>
          <p:cNvPr id="56" name="그림 55" descr="등록신청자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53637" y="2663014"/>
            <a:ext cx="809625" cy="962025"/>
          </a:xfrm>
          <a:prstGeom prst="rect">
            <a:avLst/>
          </a:prstGeom>
        </p:spPr>
      </p:pic>
      <p:pic>
        <p:nvPicPr>
          <p:cNvPr id="57" name="그림 56" descr="건설기술관리협회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5078" y="2663014"/>
            <a:ext cx="1000125" cy="1009650"/>
          </a:xfrm>
          <a:prstGeom prst="rect">
            <a:avLst/>
          </a:prstGeom>
        </p:spPr>
      </p:pic>
      <p:pic>
        <p:nvPicPr>
          <p:cNvPr id="58" name="그림 57" descr="시도지사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50862" y="4535222"/>
            <a:ext cx="904875" cy="857250"/>
          </a:xfrm>
          <a:prstGeom prst="rect">
            <a:avLst/>
          </a:prstGeom>
        </p:spPr>
      </p:pic>
      <p:cxnSp>
        <p:nvCxnSpPr>
          <p:cNvPr id="63" name="직선 화살표 연결선 62"/>
          <p:cNvCxnSpPr/>
          <p:nvPr/>
        </p:nvCxnSpPr>
        <p:spPr>
          <a:xfrm>
            <a:off x="2107278" y="3102496"/>
            <a:ext cx="3888432" cy="0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sp>
        <p:nvSpPr>
          <p:cNvPr id="64" name="TextBox 72"/>
          <p:cNvSpPr txBox="1"/>
          <p:nvPr/>
        </p:nvSpPr>
        <p:spPr>
          <a:xfrm>
            <a:off x="5419646" y="2113434"/>
            <a:ext cx="2454692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건설기술관리협회</a:t>
            </a:r>
          </a:p>
        </p:txBody>
      </p:sp>
      <p:sp>
        <p:nvSpPr>
          <p:cNvPr id="65" name="TextBox 74"/>
          <p:cNvSpPr txBox="1"/>
          <p:nvPr/>
        </p:nvSpPr>
        <p:spPr>
          <a:xfrm>
            <a:off x="3869476" y="5440022"/>
            <a:ext cx="1406154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광역 시</a:t>
            </a:r>
            <a:r>
              <a:rPr lang="en-US" altLang="ko-KR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·</a:t>
            </a:r>
            <a:r>
              <a:rPr lang="ko-KR" altLang="en-US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도</a:t>
            </a:r>
          </a:p>
        </p:txBody>
      </p:sp>
      <p:sp>
        <p:nvSpPr>
          <p:cNvPr id="66" name="TextBox 75"/>
          <p:cNvSpPr txBox="1"/>
          <p:nvPr/>
        </p:nvSpPr>
        <p:spPr>
          <a:xfrm>
            <a:off x="395536" y="2118767"/>
            <a:ext cx="2287806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건설기술용역업체</a:t>
            </a:r>
          </a:p>
        </p:txBody>
      </p:sp>
      <p:sp>
        <p:nvSpPr>
          <p:cNvPr id="68" name="TextBox 76"/>
          <p:cNvSpPr txBox="1"/>
          <p:nvPr/>
        </p:nvSpPr>
        <p:spPr>
          <a:xfrm>
            <a:off x="2179704" y="2691934"/>
            <a:ext cx="35637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600" b="1" dirty="0" smtClean="0">
                <a:solidFill>
                  <a:srgbClr val="0000FF"/>
                </a:solidFill>
              </a:rPr>
              <a:t>휴업</a:t>
            </a:r>
            <a:r>
              <a:rPr lang="en-US" altLang="ko-KR" sz="1600" b="1" dirty="0" smtClean="0">
                <a:solidFill>
                  <a:srgbClr val="0000FF"/>
                </a:solidFill>
              </a:rPr>
              <a:t>,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폐업</a:t>
            </a:r>
            <a:r>
              <a:rPr lang="en-US" altLang="ko-KR" sz="1600" b="1" dirty="0" smtClean="0">
                <a:solidFill>
                  <a:srgbClr val="0000FF"/>
                </a:solidFill>
              </a:rPr>
              <a:t>,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양도</a:t>
            </a:r>
            <a:r>
              <a:rPr lang="en-US" altLang="ko-KR" sz="1600" b="1" dirty="0" smtClean="0">
                <a:solidFill>
                  <a:srgbClr val="0000FF"/>
                </a:solidFill>
              </a:rPr>
              <a:t>·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양수</a:t>
            </a:r>
            <a:r>
              <a:rPr lang="en-US" altLang="ko-KR" sz="1600" b="1" dirty="0" smtClean="0">
                <a:solidFill>
                  <a:srgbClr val="0000FF"/>
                </a:solidFill>
              </a:rPr>
              <a:t>, 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법인합병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신고</a:t>
            </a:r>
            <a:endParaRPr lang="ko-KR" altLang="en-US" sz="1600" b="1" dirty="0" smtClean="0">
              <a:solidFill>
                <a:srgbClr val="0000FF"/>
              </a:solidFill>
            </a:endParaRPr>
          </a:p>
        </p:txBody>
      </p:sp>
      <p:sp>
        <p:nvSpPr>
          <p:cNvPr id="69" name="TextBox 79"/>
          <p:cNvSpPr txBox="1"/>
          <p:nvPr/>
        </p:nvSpPr>
        <p:spPr>
          <a:xfrm>
            <a:off x="1814410" y="3182921"/>
            <a:ext cx="45015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600" b="1" dirty="0" smtClean="0">
                <a:solidFill>
                  <a:prstClr val="black"/>
                </a:solidFill>
              </a:rPr>
              <a:t>제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24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호 서식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내지 제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26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호 및 관련서류 첨부 등</a:t>
            </a:r>
          </a:p>
        </p:txBody>
      </p:sp>
      <p:cxnSp>
        <p:nvCxnSpPr>
          <p:cNvPr id="71" name="직선 화살표 연결선 70"/>
          <p:cNvCxnSpPr/>
          <p:nvPr/>
        </p:nvCxnSpPr>
        <p:spPr>
          <a:xfrm flipH="1">
            <a:off x="5086966" y="3671126"/>
            <a:ext cx="1368152" cy="1287760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sp>
        <p:nvSpPr>
          <p:cNvPr id="72" name="TextBox 83"/>
          <p:cNvSpPr txBox="1"/>
          <p:nvPr/>
        </p:nvSpPr>
        <p:spPr>
          <a:xfrm>
            <a:off x="5531228" y="4102058"/>
            <a:ext cx="2712602" cy="656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0"/>
              </a:lnSpc>
            </a:pPr>
            <a:r>
              <a:rPr lang="ko-KR" altLang="en-US" sz="1600" b="1" dirty="0" err="1" smtClean="0">
                <a:solidFill>
                  <a:prstClr val="black"/>
                </a:solidFill>
              </a:rPr>
              <a:t>등록부기재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후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 algn="ctr">
              <a:lnSpc>
                <a:spcPts val="2200"/>
              </a:lnSpc>
            </a:pPr>
            <a:r>
              <a:rPr lang="ko-KR" altLang="en-US" sz="1600" b="1" dirty="0" smtClean="0">
                <a:solidFill>
                  <a:srgbClr val="0000FF"/>
                </a:solidFill>
              </a:rPr>
              <a:t>신고지연업자 시</a:t>
            </a:r>
            <a:r>
              <a:rPr lang="en-US" altLang="ko-KR" sz="1600" b="1" dirty="0" smtClean="0">
                <a:solidFill>
                  <a:srgbClr val="0000FF"/>
                </a:solidFill>
              </a:rPr>
              <a:t>·</a:t>
            </a:r>
            <a:r>
              <a:rPr lang="ko-KR" altLang="en-US" sz="1600" b="1" dirty="0" smtClean="0">
                <a:solidFill>
                  <a:srgbClr val="0000FF"/>
                </a:solidFill>
              </a:rPr>
              <a:t>도에 통보 </a:t>
            </a:r>
          </a:p>
        </p:txBody>
      </p:sp>
      <p:sp>
        <p:nvSpPr>
          <p:cNvPr id="73" name="TextBox 84"/>
          <p:cNvSpPr txBox="1"/>
          <p:nvPr/>
        </p:nvSpPr>
        <p:spPr>
          <a:xfrm>
            <a:off x="1594825" y="4387810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600" b="1" dirty="0" smtClean="0">
                <a:solidFill>
                  <a:srgbClr val="0000FF"/>
                </a:solidFill>
              </a:rPr>
              <a:t>행정처분</a:t>
            </a:r>
            <a:endParaRPr lang="en-US" altLang="ko-KR" sz="1600" b="1" dirty="0" smtClean="0">
              <a:solidFill>
                <a:srgbClr val="0000FF"/>
              </a:solidFill>
            </a:endParaRPr>
          </a:p>
          <a:p>
            <a:pPr algn="ctr"/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과태료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</a:t>
            </a:r>
          </a:p>
        </p:txBody>
      </p:sp>
      <p:cxnSp>
        <p:nvCxnSpPr>
          <p:cNvPr id="74" name="직선 화살표 연결선 73"/>
          <p:cNvCxnSpPr/>
          <p:nvPr/>
        </p:nvCxnSpPr>
        <p:spPr>
          <a:xfrm flipH="1" flipV="1">
            <a:off x="1891254" y="3822576"/>
            <a:ext cx="1845712" cy="1224136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sp>
        <p:nvSpPr>
          <p:cNvPr id="75" name="TextBox 74"/>
          <p:cNvSpPr txBox="1"/>
          <p:nvPr/>
        </p:nvSpPr>
        <p:spPr>
          <a:xfrm>
            <a:off x="6797497" y="3317583"/>
            <a:ext cx="1980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00B050"/>
                </a:solidFill>
              </a:rPr>
              <a:t>   등록현황 등재</a:t>
            </a:r>
            <a:r>
              <a:rPr lang="en-US" altLang="ko-KR" sz="1400" b="1" dirty="0">
                <a:solidFill>
                  <a:srgbClr val="00B050"/>
                </a:solidFill>
              </a:rPr>
              <a:t>· </a:t>
            </a:r>
            <a:r>
              <a:rPr lang="ko-KR" altLang="en-US" sz="1400" b="1" dirty="0">
                <a:solidFill>
                  <a:srgbClr val="00B050"/>
                </a:solidFill>
              </a:rPr>
              <a:t>관리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726059" y="2808764"/>
            <a:ext cx="188224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>
                <a:solidFill>
                  <a:srgbClr val="00B050"/>
                </a:solidFill>
              </a:rPr>
              <a:t>    신청서류 검토</a:t>
            </a:r>
            <a:endParaRPr lang="en-US" altLang="ko-KR" sz="1600" b="1" dirty="0">
              <a:solidFill>
                <a:srgbClr val="00B050"/>
              </a:solidFill>
            </a:endParaRPr>
          </a:p>
          <a:p>
            <a:r>
              <a:rPr lang="en-US" altLang="ko-KR" sz="1400" b="1" dirty="0">
                <a:solidFill>
                  <a:srgbClr val="00B050"/>
                </a:solidFill>
              </a:rPr>
              <a:t>    (</a:t>
            </a:r>
            <a:r>
              <a:rPr lang="ko-KR" altLang="en-US" sz="1400" b="1" dirty="0" err="1">
                <a:solidFill>
                  <a:srgbClr val="00B050"/>
                </a:solidFill>
              </a:rPr>
              <a:t>필요시</a:t>
            </a:r>
            <a:r>
              <a:rPr lang="ko-KR" altLang="en-US" sz="1400" b="1" dirty="0">
                <a:solidFill>
                  <a:srgbClr val="00B050"/>
                </a:solidFill>
              </a:rPr>
              <a:t> 보완요청</a:t>
            </a:r>
            <a:r>
              <a:rPr lang="en-US" altLang="ko-KR" sz="1400" b="1" dirty="0">
                <a:solidFill>
                  <a:srgbClr val="00B050"/>
                </a:solidFill>
              </a:rPr>
              <a:t>)</a:t>
            </a:r>
            <a:endParaRPr lang="ko-KR" altLang="en-US" sz="1400" b="1" dirty="0">
              <a:solidFill>
                <a:srgbClr val="00B050"/>
              </a:solidFill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34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35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36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37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38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9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AutoShape 17433"/>
          <p:cNvSpPr>
            <a:spLocks noChangeArrowheads="1"/>
          </p:cNvSpPr>
          <p:nvPr/>
        </p:nvSpPr>
        <p:spPr bwMode="auto">
          <a:xfrm>
            <a:off x="459159" y="966770"/>
            <a:ext cx="5339515" cy="47052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prstShdw prst="shdw17" dist="17961" dir="2700000">
              <a:srgbClr val="000000">
                <a:alpha val="50000"/>
              </a:srgbClr>
            </a:prstShdw>
          </a:effectLst>
        </p:spPr>
        <p:txBody>
          <a:bodyPr wrap="none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0" name="Text Box 17441" descr="1111"/>
          <p:cNvSpPr txBox="1">
            <a:spLocks noChangeArrowheads="1"/>
          </p:cNvSpPr>
          <p:nvPr/>
        </p:nvSpPr>
        <p:spPr bwMode="auto">
          <a:xfrm>
            <a:off x="386512" y="985010"/>
            <a:ext cx="5104658" cy="40011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용역업체 등록관리 화면 접속 및 운영 요령</a:t>
            </a:r>
            <a:endParaRPr lang="ko-KR" altLang="en-US" sz="2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2" name="AutoShape 565"/>
          <p:cNvSpPr>
            <a:spLocks noChangeArrowheads="1"/>
          </p:cNvSpPr>
          <p:nvPr/>
        </p:nvSpPr>
        <p:spPr bwMode="auto">
          <a:xfrm>
            <a:off x="1234817" y="1811288"/>
            <a:ext cx="7909183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3" name="AutoShape 82"/>
          <p:cNvSpPr>
            <a:spLocks noChangeArrowheads="1"/>
          </p:cNvSpPr>
          <p:nvPr/>
        </p:nvSpPr>
        <p:spPr bwMode="auto">
          <a:xfrm>
            <a:off x="467544" y="1587208"/>
            <a:ext cx="8424936" cy="4938136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4" name="TextBox 26"/>
          <p:cNvSpPr txBox="1"/>
          <p:nvPr/>
        </p:nvSpPr>
        <p:spPr>
          <a:xfrm>
            <a:off x="755576" y="1628800"/>
            <a:ext cx="8424936" cy="454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ko-KR" altLang="en-US" b="1" dirty="0" smtClean="0">
                <a:solidFill>
                  <a:srgbClr val="002060"/>
                </a:solidFill>
              </a:rPr>
              <a:t>  용역업체 </a:t>
            </a:r>
            <a:r>
              <a:rPr lang="en-US" altLang="ko-KR" b="1" dirty="0" smtClean="0">
                <a:solidFill>
                  <a:srgbClr val="002060"/>
                </a:solidFill>
              </a:rPr>
              <a:t>: www.cems.kr</a:t>
            </a:r>
            <a:r>
              <a:rPr lang="ko-KR" altLang="en-US" b="1" dirty="0" smtClean="0">
                <a:solidFill>
                  <a:srgbClr val="002060"/>
                </a:solidFill>
              </a:rPr>
              <a:t>에 접속</a:t>
            </a:r>
            <a:r>
              <a:rPr lang="en-US" altLang="ko-KR" b="1" dirty="0" smtClean="0">
                <a:solidFill>
                  <a:srgbClr val="002060"/>
                </a:solidFill>
              </a:rPr>
              <a:t>, </a:t>
            </a:r>
            <a:r>
              <a:rPr lang="ko-KR" altLang="en-US" b="1" dirty="0" smtClean="0">
                <a:solidFill>
                  <a:srgbClr val="002060"/>
                </a:solidFill>
              </a:rPr>
              <a:t>업무 담당자가 회원가입 후 등록신청</a:t>
            </a:r>
            <a:endParaRPr lang="en-US" altLang="ko-KR" b="1" dirty="0" smtClean="0">
              <a:solidFill>
                <a:srgbClr val="002060"/>
              </a:solidFill>
            </a:endParaRPr>
          </a:p>
        </p:txBody>
      </p:sp>
      <p:sp>
        <p:nvSpPr>
          <p:cNvPr id="35" name="TextBox 28"/>
          <p:cNvSpPr txBox="1"/>
          <p:nvPr/>
        </p:nvSpPr>
        <p:spPr>
          <a:xfrm>
            <a:off x="755576" y="2400442"/>
            <a:ext cx="7848872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  <a:defRPr/>
            </a:pP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-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 협회에서 각 광역 시</a:t>
            </a: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·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도의 등록업무 담당공무원에게 기관별 </a:t>
            </a: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ID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와 </a:t>
            </a: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Password </a:t>
            </a:r>
          </a:p>
          <a:p>
            <a:pPr>
              <a:lnSpc>
                <a:spcPts val="2800"/>
              </a:lnSpc>
              <a:defRPr/>
            </a:pP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  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지정</a:t>
            </a: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·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통보</a:t>
            </a:r>
            <a:endParaRPr lang="en-US" altLang="ko-KR" sz="1600" b="1" dirty="0" smtClean="0">
              <a:solidFill>
                <a:sysClr val="windowText" lastClr="000000">
                  <a:lumMod val="85000"/>
                  <a:lumOff val="15000"/>
                </a:sysClr>
              </a:solidFill>
            </a:endParaRPr>
          </a:p>
          <a:p>
            <a:pPr>
              <a:lnSpc>
                <a:spcPts val="2800"/>
              </a:lnSpc>
              <a:defRPr/>
            </a:pP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-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 각 시</a:t>
            </a: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·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도 담당공무원은 도메인 주소 </a:t>
            </a: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: www.cims.or.kr (9.1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부터 개시예정</a:t>
            </a: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)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에 접속</a:t>
            </a: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,</a:t>
            </a:r>
          </a:p>
          <a:p>
            <a:pPr>
              <a:lnSpc>
                <a:spcPts val="2800"/>
              </a:lnSpc>
              <a:defRPr/>
            </a:pP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   ID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와 </a:t>
            </a:r>
            <a:r>
              <a:rPr lang="en-US" altLang="ko-KR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P.W</a:t>
            </a:r>
            <a:r>
              <a:rPr lang="ko-KR" altLang="en-US" sz="1600" b="1" dirty="0" smtClean="0">
                <a:solidFill>
                  <a:sysClr val="windowText" lastClr="000000">
                    <a:lumMod val="85000"/>
                    <a:lumOff val="15000"/>
                  </a:sysClr>
                </a:solidFill>
              </a:rPr>
              <a:t>입력하면 메뉴화면이 제공됨</a:t>
            </a:r>
            <a:endParaRPr lang="en-US" altLang="ko-KR" sz="1600" b="1" dirty="0" smtClean="0">
              <a:solidFill>
                <a:sysClr val="windowText" lastClr="000000">
                  <a:lumMod val="85000"/>
                  <a:lumOff val="15000"/>
                </a:sysClr>
              </a:solidFill>
            </a:endParaRPr>
          </a:p>
        </p:txBody>
      </p:sp>
      <p:pic>
        <p:nvPicPr>
          <p:cNvPr id="36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5524" y="1801391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26"/>
          <p:cNvSpPr txBox="1"/>
          <p:nvPr/>
        </p:nvSpPr>
        <p:spPr>
          <a:xfrm>
            <a:off x="764526" y="2043252"/>
            <a:ext cx="84249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ko-KR" altLang="en-US" b="1" dirty="0" smtClean="0">
                <a:solidFill>
                  <a:srgbClr val="002060"/>
                </a:solidFill>
              </a:rPr>
              <a:t>  광역시도 </a:t>
            </a:r>
            <a:r>
              <a:rPr lang="en-US" altLang="ko-KR" b="1" dirty="0" smtClean="0">
                <a:solidFill>
                  <a:srgbClr val="002060"/>
                </a:solidFill>
              </a:rPr>
              <a:t>: </a:t>
            </a:r>
          </a:p>
        </p:txBody>
      </p:sp>
      <p:pic>
        <p:nvPicPr>
          <p:cNvPr id="38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474" y="2215843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9" name="표 38"/>
          <p:cNvGraphicFramePr>
            <a:graphicFrameLocks noGrp="1"/>
          </p:cNvGraphicFramePr>
          <p:nvPr/>
        </p:nvGraphicFramePr>
        <p:xfrm>
          <a:off x="2500299" y="3938294"/>
          <a:ext cx="6286543" cy="2862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70"/>
                <a:gridCol w="4143404"/>
                <a:gridCol w="1071569"/>
              </a:tblGrid>
              <a:tr h="388529"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en-US" altLang="ko-KR" sz="1400" baseline="0" dirty="0" smtClean="0"/>
                        <a:t>1</a:t>
                      </a:r>
                      <a:r>
                        <a:rPr lang="ko-KR" altLang="en-US" sz="1400" baseline="0" dirty="0" err="1" smtClean="0"/>
                        <a:t>단메뉴</a:t>
                      </a:r>
                      <a:endParaRPr lang="ko-KR" altLang="en-US" sz="140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en-US" altLang="ko-KR" sz="1400" baseline="0" dirty="0" smtClean="0"/>
                        <a:t>2</a:t>
                      </a:r>
                      <a:r>
                        <a:rPr lang="ko-KR" altLang="en-US" sz="1400" baseline="0" dirty="0" err="1" smtClean="0"/>
                        <a:t>단메뉴</a:t>
                      </a:r>
                      <a:endParaRPr lang="ko-KR" altLang="en-US" sz="140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400" baseline="0" dirty="0" smtClean="0"/>
                        <a:t>사용자</a:t>
                      </a:r>
                      <a:endParaRPr lang="ko-KR" altLang="en-US" sz="1400" baseline="0" dirty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</a:tr>
              <a:tr h="388529">
                <a:tc rowSpan="6"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400" b="1" baseline="0" dirty="0" smtClean="0"/>
                        <a:t>건설기술</a:t>
                      </a:r>
                      <a:endParaRPr lang="en-US" altLang="ko-KR" sz="1400" b="1" baseline="0" dirty="0" smtClean="0"/>
                    </a:p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400" b="1" baseline="0" dirty="0" smtClean="0"/>
                        <a:t>용역업자</a:t>
                      </a:r>
                      <a:endParaRPr lang="en-US" altLang="ko-KR" sz="1400" b="1" baseline="0" dirty="0" smtClean="0"/>
                    </a:p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400" b="1" baseline="0" dirty="0" smtClean="0"/>
                        <a:t>관      리</a:t>
                      </a:r>
                      <a:endParaRPr lang="ko-KR" altLang="en-US" sz="1400" b="1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2500"/>
                        </a:lnSpc>
                      </a:pPr>
                      <a:r>
                        <a:rPr lang="ko-KR" altLang="en-US" sz="1400" b="1" baseline="0" dirty="0" smtClean="0"/>
                        <a:t>①건설기술용역업자 </a:t>
                      </a:r>
                      <a:r>
                        <a:rPr lang="ko-KR" altLang="en-US" sz="1400" b="1" baseline="0" dirty="0" err="1" smtClean="0"/>
                        <a:t>등록부</a:t>
                      </a:r>
                      <a:r>
                        <a:rPr lang="ko-KR" altLang="en-US" sz="1400" b="1" baseline="0" dirty="0" smtClean="0"/>
                        <a:t> 조회 및 출력</a:t>
                      </a:r>
                      <a:endParaRPr lang="ko-KR" altLang="en-US" sz="1400" b="1" baseline="0" dirty="0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400" b="1" baseline="0" dirty="0" smtClean="0"/>
                        <a:t>시 </a:t>
                      </a:r>
                      <a:r>
                        <a:rPr lang="en-US" altLang="ko-KR" sz="1400" b="1" baseline="0" dirty="0" smtClean="0"/>
                        <a:t>· </a:t>
                      </a:r>
                      <a:r>
                        <a:rPr lang="ko-KR" altLang="en-US" sz="1400" b="1" baseline="0" dirty="0" smtClean="0"/>
                        <a:t>도</a:t>
                      </a:r>
                      <a:endParaRPr lang="en-US" altLang="ko-KR" sz="1400" b="1" baseline="0" dirty="0" smtClean="0"/>
                    </a:p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400" b="1" baseline="0" dirty="0" smtClean="0"/>
                        <a:t>담   당</a:t>
                      </a:r>
                      <a:endParaRPr lang="en-US" altLang="ko-KR" sz="1400" b="1" baseline="0" dirty="0" smtClean="0"/>
                    </a:p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400" b="1" baseline="0" dirty="0" smtClean="0"/>
                        <a:t>공무원</a:t>
                      </a:r>
                      <a:endParaRPr lang="ko-KR" altLang="en-US" sz="1400" b="1" baseline="0" dirty="0"/>
                    </a:p>
                  </a:txBody>
                  <a:tcPr anchor="ctr"/>
                </a:tc>
              </a:tr>
              <a:tr h="388529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2500"/>
                        </a:lnSpc>
                      </a:pPr>
                      <a:r>
                        <a:rPr lang="ko-KR" altLang="en-US" sz="1400" b="1" baseline="0" dirty="0" smtClean="0"/>
                        <a:t>②건설기술용역업 등록번호 입력</a:t>
                      </a:r>
                      <a:endParaRPr lang="ko-KR" altLang="en-US" sz="1400" b="1" baseline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endParaRPr lang="ko-KR" altLang="en-US" sz="1600" b="1" baseline="0" dirty="0"/>
                    </a:p>
                  </a:txBody>
                  <a:tcPr/>
                </a:tc>
              </a:tr>
              <a:tr h="388529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2500"/>
                        </a:lnSpc>
                      </a:pPr>
                      <a:r>
                        <a:rPr lang="ko-KR" altLang="en-US" sz="1400" b="1" baseline="0" dirty="0" smtClean="0"/>
                        <a:t>③건설기술용역업 등록증 출력</a:t>
                      </a:r>
                      <a:endParaRPr lang="ko-KR" altLang="en-US" sz="1400" b="1" baseline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endParaRPr lang="ko-KR" altLang="en-US" sz="16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88529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baseline="0" dirty="0" smtClean="0">
                          <a:latin typeface="+mn-lt"/>
                        </a:rPr>
                        <a:t>④</a:t>
                      </a:r>
                      <a:r>
                        <a:rPr lang="ko-KR" alt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건설기술용역업</a:t>
                      </a:r>
                      <a:r>
                        <a:rPr lang="en-US" altLang="ko-KR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(□</a:t>
                      </a:r>
                      <a:r>
                        <a:rPr lang="ko-KR" alt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휴업</a:t>
                      </a:r>
                      <a:r>
                        <a:rPr lang="en-US" altLang="ko-KR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□</a:t>
                      </a:r>
                      <a:r>
                        <a:rPr lang="ko-KR" alt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폐업</a:t>
                      </a:r>
                      <a:r>
                        <a:rPr lang="en-US" altLang="ko-KR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처리결과 확인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endParaRPr lang="ko-KR" altLang="en-US" sz="16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88529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baseline="0" dirty="0" smtClean="0">
                          <a:latin typeface="+mn-lt"/>
                        </a:rPr>
                        <a:t>⑤</a:t>
                      </a:r>
                      <a:r>
                        <a:rPr lang="ko-KR" alt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건설기술용역업 양도</a:t>
                      </a:r>
                      <a:r>
                        <a:rPr lang="en-US" altLang="ko-KR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․</a:t>
                      </a:r>
                      <a:r>
                        <a:rPr lang="ko-KR" alt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양수 확인결과 확인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endParaRPr lang="ko-KR" altLang="en-US" sz="16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88529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baseline="0" dirty="0" smtClean="0">
                          <a:latin typeface="+mn-lt"/>
                        </a:rPr>
                        <a:t>⑥</a:t>
                      </a:r>
                      <a:r>
                        <a:rPr lang="ko-KR" altLang="en-US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건설기술용역업 법인합병 처리결과 확인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endParaRPr lang="ko-KR" altLang="en-US" sz="16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" name="그룹 39"/>
          <p:cNvGrpSpPr/>
          <p:nvPr/>
        </p:nvGrpSpPr>
        <p:grpSpPr>
          <a:xfrm rot="20869337">
            <a:off x="93286" y="4149060"/>
            <a:ext cx="2317555" cy="1772682"/>
            <a:chOff x="456186" y="1095441"/>
            <a:chExt cx="2317555" cy="3055915"/>
          </a:xfrm>
        </p:grpSpPr>
        <p:sp>
          <p:nvSpPr>
            <p:cNvPr id="41" name="모서리가 둥근 직사각형 40"/>
            <p:cNvSpPr/>
            <p:nvPr/>
          </p:nvSpPr>
          <p:spPr>
            <a:xfrm>
              <a:off x="504063" y="1095441"/>
              <a:ext cx="2166669" cy="3055915"/>
            </a:xfrm>
            <a:prstGeom prst="wedgeRectCallout">
              <a:avLst>
                <a:gd name="adj1" fmla="val 65754"/>
                <a:gd name="adj2" fmla="val -4248"/>
              </a:avLst>
            </a:prstGeom>
            <a:ln>
              <a:solidFill>
                <a:schemeClr val="accent2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모서리가 둥근 직사각형 4"/>
            <p:cNvSpPr/>
            <p:nvPr/>
          </p:nvSpPr>
          <p:spPr>
            <a:xfrm>
              <a:off x="456186" y="1150923"/>
              <a:ext cx="2317555" cy="2928995"/>
            </a:xfrm>
            <a:prstGeom prst="wedgeRectCallou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3792" tIns="113792" rIns="113792" bIns="113792" numCol="1" spcCol="1270" anchor="t" anchorCtr="0">
              <a:noAutofit/>
            </a:bodyPr>
            <a:lstStyle/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ko-KR" altLang="en-US" sz="1600" b="1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+mn-ea"/>
                </a:rPr>
                <a:t>☞ </a:t>
              </a:r>
              <a:r>
                <a:rPr lang="ko-KR" altLang="en-US" sz="16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+mn-ea"/>
                </a:rPr>
                <a:t>①～⑥번 메뉴에서 </a:t>
              </a:r>
              <a:endParaRPr lang="en-US" altLang="ko-KR" sz="16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ea"/>
              </a:endParaRP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ko-KR" altLang="en-US" sz="16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+mn-ea"/>
                </a:rPr>
                <a:t>    필요한 항목을 선택</a:t>
              </a:r>
              <a:endParaRPr lang="en-US" altLang="ko-KR" sz="16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ea"/>
              </a:endParaRP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altLang="ko-KR" sz="16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+mn-ea"/>
                </a:rPr>
                <a:t>    </a:t>
              </a:r>
              <a:r>
                <a:rPr lang="ko-KR" altLang="en-US" sz="16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+mn-ea"/>
                </a:rPr>
                <a:t>한 후</a:t>
              </a:r>
              <a:r>
                <a:rPr lang="en-US" altLang="ko-KR" sz="16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+mn-ea"/>
                </a:rPr>
                <a:t>, Click</a:t>
              </a:r>
              <a:r>
                <a:rPr lang="ko-KR" altLang="en-US" sz="16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+mn-ea"/>
                </a:rPr>
                <a:t>하면 </a:t>
              </a:r>
              <a:endParaRPr lang="en-US" altLang="ko-KR" sz="16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ea"/>
              </a:endParaRP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altLang="ko-KR" sz="16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+mn-ea"/>
                </a:rPr>
                <a:t>    </a:t>
              </a:r>
              <a:r>
                <a:rPr lang="ko-KR" altLang="en-US" sz="16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+mn-ea"/>
                </a:rPr>
                <a:t>해당 확인</a:t>
              </a:r>
              <a:r>
                <a:rPr lang="en-US" altLang="ko-KR" sz="16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+mn-ea"/>
                </a:rPr>
                <a:t>․</a:t>
              </a:r>
              <a:r>
                <a:rPr lang="ko-KR" altLang="en-US" sz="16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+mn-ea"/>
                </a:rPr>
                <a:t>조회 </a:t>
              </a:r>
              <a:endParaRPr lang="en-US" altLang="ko-KR" sz="16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ea"/>
              </a:endParaRP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altLang="ko-KR" sz="16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+mn-ea"/>
                </a:rPr>
                <a:t>    </a:t>
              </a:r>
              <a:r>
                <a:rPr lang="ko-KR" altLang="en-US" sz="16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+mn-ea"/>
                </a:rPr>
                <a:t>화면이 제공되고</a:t>
              </a:r>
              <a:endParaRPr lang="en-US" altLang="ko-KR" sz="160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n-ea"/>
              </a:endParaRPr>
            </a:p>
            <a:p>
              <a:pPr marL="171450" lvl="1" indent="-171450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altLang="ko-KR" sz="16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+mn-ea"/>
                </a:rPr>
                <a:t>  </a:t>
              </a:r>
              <a:r>
                <a:rPr lang="ko-KR" altLang="en-US" sz="16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+mn-ea"/>
                </a:rPr>
                <a:t>  필요한 작업 수행</a:t>
              </a:r>
            </a:p>
          </p:txBody>
        </p:sp>
      </p:grpSp>
      <p:sp>
        <p:nvSpPr>
          <p:cNvPr id="22" name="직사각형 21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3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24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25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26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27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8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AutoShape 17433"/>
          <p:cNvSpPr>
            <a:spLocks noChangeArrowheads="1"/>
          </p:cNvSpPr>
          <p:nvPr/>
        </p:nvSpPr>
        <p:spPr bwMode="auto">
          <a:xfrm>
            <a:off x="468183" y="1230288"/>
            <a:ext cx="3889003" cy="47052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prstShdw prst="shdw17" dist="17961" dir="2700000">
              <a:srgbClr val="000000">
                <a:alpha val="50000"/>
              </a:srgbClr>
            </a:prstShdw>
          </a:effectLst>
        </p:spPr>
        <p:txBody>
          <a:bodyPr wrap="none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0" name="Text Box 17441" descr="1111"/>
          <p:cNvSpPr txBox="1">
            <a:spLocks noChangeArrowheads="1"/>
          </p:cNvSpPr>
          <p:nvPr/>
        </p:nvSpPr>
        <p:spPr bwMode="auto">
          <a:xfrm>
            <a:off x="395536" y="1248528"/>
            <a:ext cx="4104526" cy="40011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용역업체 등록 처리 착안사항</a:t>
            </a:r>
            <a:endParaRPr lang="ko-KR" altLang="en-US" sz="2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2" name="AutoShape 565"/>
          <p:cNvSpPr>
            <a:spLocks noChangeArrowheads="1"/>
          </p:cNvSpPr>
          <p:nvPr/>
        </p:nvSpPr>
        <p:spPr bwMode="auto">
          <a:xfrm>
            <a:off x="1234817" y="2171328"/>
            <a:ext cx="7909183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3" name="AutoShape 82"/>
          <p:cNvSpPr>
            <a:spLocks noChangeArrowheads="1"/>
          </p:cNvSpPr>
          <p:nvPr/>
        </p:nvSpPr>
        <p:spPr bwMode="auto">
          <a:xfrm>
            <a:off x="467544" y="1947248"/>
            <a:ext cx="8424936" cy="3930024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4" name="TextBox 26"/>
          <p:cNvSpPr txBox="1"/>
          <p:nvPr/>
        </p:nvSpPr>
        <p:spPr>
          <a:xfrm>
            <a:off x="857224" y="1988840"/>
            <a:ext cx="550072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ko-KR" altLang="en-US" b="1" dirty="0" smtClean="0">
                <a:solidFill>
                  <a:srgbClr val="002060"/>
                </a:solidFill>
              </a:rPr>
              <a:t> 기존 등록업체</a:t>
            </a:r>
            <a:r>
              <a:rPr lang="en-US" altLang="ko-KR" b="1" dirty="0" smtClean="0">
                <a:solidFill>
                  <a:srgbClr val="002060"/>
                </a:solidFill>
              </a:rPr>
              <a:t>(2014.05.23 </a:t>
            </a:r>
            <a:r>
              <a:rPr lang="ko-KR" altLang="en-US" b="1" dirty="0" smtClean="0">
                <a:solidFill>
                  <a:srgbClr val="002060"/>
                </a:solidFill>
              </a:rPr>
              <a:t>이전</a:t>
            </a:r>
            <a:r>
              <a:rPr lang="en-US" altLang="ko-KR" b="1" dirty="0" smtClean="0">
                <a:solidFill>
                  <a:srgbClr val="002060"/>
                </a:solidFill>
              </a:rPr>
              <a:t>)</a:t>
            </a:r>
            <a:r>
              <a:rPr lang="ko-KR" altLang="en-US" b="1" dirty="0" smtClean="0">
                <a:solidFill>
                  <a:srgbClr val="002060"/>
                </a:solidFill>
              </a:rPr>
              <a:t>의 변경등록 처리</a:t>
            </a:r>
            <a:endParaRPr lang="en-US" altLang="ko-KR" b="1" dirty="0" smtClean="0">
              <a:solidFill>
                <a:srgbClr val="002060"/>
              </a:solidFill>
            </a:endParaRPr>
          </a:p>
        </p:txBody>
      </p:sp>
      <p:sp>
        <p:nvSpPr>
          <p:cNvPr id="35" name="TextBox 28"/>
          <p:cNvSpPr txBox="1"/>
          <p:nvPr/>
        </p:nvSpPr>
        <p:spPr>
          <a:xfrm>
            <a:off x="755576" y="2550046"/>
            <a:ext cx="7848872" cy="2964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-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종전 건설기술관리법령에 의하여 등록한 감리회사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․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품질검사전문기관에 대한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종전</a:t>
            </a:r>
            <a:endParaRPr lang="en-US" altLang="ko-KR" sz="1600" b="1" u="sng" dirty="0" smtClean="0">
              <a:solidFill>
                <a:srgbClr val="FF0000"/>
              </a:solidFill>
            </a:endParaRPr>
          </a:p>
          <a:p>
            <a:pPr>
              <a:lnSpc>
                <a:spcPts val="2800"/>
              </a:lnSpc>
            </a:pPr>
            <a:r>
              <a:rPr lang="ko-KR" altLang="en-US" sz="1600" b="1" dirty="0" smtClean="0">
                <a:solidFill>
                  <a:srgbClr val="FF0000"/>
                </a:solidFill>
              </a:rPr>
              <a:t> 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등록사항의 변경등록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업종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상호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대표자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소재지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은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근거법령이 폐지됨에 따라 </a:t>
            </a:r>
            <a:endParaRPr lang="en-US" altLang="ko-KR" sz="1600" b="1" u="sng" dirty="0" smtClean="0">
              <a:solidFill>
                <a:srgbClr val="FF0000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srgbClr val="FF0000"/>
                </a:solidFill>
              </a:rPr>
              <a:t> 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처리 불가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2015. 5. 22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까지 건설기술용역업으로 전환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등록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!</a:t>
            </a:r>
          </a:p>
          <a:p>
            <a:pPr>
              <a:lnSpc>
                <a:spcPts val="2800"/>
              </a:lnSpc>
            </a:pP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endParaRPr lang="ko-KR" altLang="en-US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- </a:t>
            </a:r>
            <a:r>
              <a:rPr lang="ko-KR" altLang="en-US" sz="1600" b="1" dirty="0" err="1" smtClean="0">
                <a:solidFill>
                  <a:srgbClr val="FF0000"/>
                </a:solidFill>
              </a:rPr>
              <a:t>휴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･폐업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양도･양수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법인합병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의 경우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전환등록 유예기간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(2015.5.22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까지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동안 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현행 건설기술진흥법령상 건설기술용역업 등록기관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시･도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의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업무수탁기관에서 </a:t>
            </a:r>
            <a:endParaRPr lang="en-US" altLang="ko-KR" sz="1600" b="1" u="sng" dirty="0" smtClean="0">
              <a:solidFill>
                <a:srgbClr val="FF0000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srgbClr val="FF0000"/>
                </a:solidFill>
              </a:rPr>
              <a:t> 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접수･검토 후</a:t>
            </a:r>
            <a:r>
              <a:rPr lang="en-US" altLang="ko-KR" sz="1600" b="1" u="sng" dirty="0" smtClean="0">
                <a:solidFill>
                  <a:srgbClr val="FF0000"/>
                </a:solidFill>
              </a:rPr>
              <a:t>,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그 결과를 해당 시･도에 통보</a:t>
            </a:r>
            <a:endParaRPr lang="ko-KR" altLang="en-US" sz="1600" b="1" dirty="0" smtClean="0">
              <a:solidFill>
                <a:prstClr val="black"/>
              </a:solidFill>
            </a:endParaRPr>
          </a:p>
        </p:txBody>
      </p:sp>
      <p:pic>
        <p:nvPicPr>
          <p:cNvPr id="36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5524" y="2161431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직사각형 15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17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18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19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20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21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2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utoShape 565"/>
          <p:cNvSpPr>
            <a:spLocks noChangeArrowheads="1"/>
          </p:cNvSpPr>
          <p:nvPr/>
        </p:nvSpPr>
        <p:spPr bwMode="auto">
          <a:xfrm>
            <a:off x="1225292" y="1820813"/>
            <a:ext cx="7909183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3" name="AutoShape 82"/>
          <p:cNvSpPr>
            <a:spLocks noChangeArrowheads="1"/>
          </p:cNvSpPr>
          <p:nvPr/>
        </p:nvSpPr>
        <p:spPr bwMode="auto">
          <a:xfrm>
            <a:off x="458019" y="1494309"/>
            <a:ext cx="8424936" cy="4782944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5" name="TextBox 28"/>
          <p:cNvSpPr txBox="1"/>
          <p:nvPr/>
        </p:nvSpPr>
        <p:spPr>
          <a:xfrm>
            <a:off x="746051" y="2224079"/>
            <a:ext cx="7848872" cy="3836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-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업무수탁기관으로부터 품질검사 전문기관에 대한 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휴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･폐업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양도･양수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법인합병에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ko-KR" altLang="en-US" sz="1600" b="1" dirty="0" smtClean="0">
                <a:solidFill>
                  <a:prstClr val="black"/>
                </a:solidFill>
              </a:rPr>
              <a:t>  관한 통보를 받은 해당 시･도의 담당공무원은 종전규정에 따른 품질검사전문기관 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등록대장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현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한국건설기술연구원에서 “건설 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CALS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시스템”상 전자문서로 관리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에 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신고사항을 기재하여 실시간으로 유지･관리</a:t>
            </a:r>
          </a:p>
          <a:p>
            <a:endParaRPr lang="en-US" altLang="ko-KR" sz="1000" b="1" dirty="0" smtClean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2800"/>
              </a:lnSpc>
            </a:pPr>
            <a:r>
              <a:rPr lang="ko-KR" altLang="en-US" sz="1400" b="1" dirty="0" smtClean="0">
                <a:solidFill>
                  <a:prstClr val="black"/>
                </a:solidFill>
                <a:latin typeface="+mn-ea"/>
              </a:rPr>
              <a:t>   </a:t>
            </a:r>
            <a:r>
              <a:rPr lang="en-US" altLang="ko-KR" sz="1400" b="1" dirty="0" smtClean="0">
                <a:solidFill>
                  <a:prstClr val="black"/>
                </a:solidFill>
                <a:latin typeface="+mn-ea"/>
              </a:rPr>
              <a:t>* </a:t>
            </a:r>
            <a:r>
              <a:rPr lang="ko-KR" altLang="en-US" sz="1400" b="1" dirty="0" smtClean="0">
                <a:solidFill>
                  <a:prstClr val="black"/>
                </a:solidFill>
                <a:latin typeface="+mn-ea"/>
              </a:rPr>
              <a:t>한국건설기술연구원은 건설 </a:t>
            </a:r>
            <a:r>
              <a:rPr lang="en-US" altLang="ko-KR" sz="1400" b="1" dirty="0" smtClean="0">
                <a:solidFill>
                  <a:prstClr val="black"/>
                </a:solidFill>
                <a:latin typeface="+mn-ea"/>
              </a:rPr>
              <a:t>CALS</a:t>
            </a:r>
            <a:r>
              <a:rPr lang="ko-KR" altLang="en-US" sz="1400" b="1" dirty="0" smtClean="0">
                <a:solidFill>
                  <a:prstClr val="black"/>
                </a:solidFill>
                <a:latin typeface="+mn-ea"/>
              </a:rPr>
              <a:t>시스템에서 전자문서로 관리하고 있는 등록대장을 각 등록</a:t>
            </a:r>
            <a:endParaRPr lang="en-US" altLang="ko-KR" sz="1400" b="1" dirty="0" smtClean="0">
              <a:solidFill>
                <a:prstClr val="black"/>
              </a:solidFill>
              <a:latin typeface="+mn-ea"/>
            </a:endParaRPr>
          </a:p>
          <a:p>
            <a:pPr>
              <a:lnSpc>
                <a:spcPts val="2800"/>
              </a:lnSpc>
            </a:pPr>
            <a:r>
              <a:rPr lang="en-US" altLang="ko-KR" sz="1400" b="1" dirty="0" smtClean="0">
                <a:solidFill>
                  <a:prstClr val="black"/>
                </a:solidFill>
                <a:latin typeface="+mn-ea"/>
              </a:rPr>
              <a:t>     </a:t>
            </a:r>
            <a:r>
              <a:rPr lang="ko-KR" altLang="en-US" sz="1400" b="1" dirty="0" smtClean="0">
                <a:solidFill>
                  <a:prstClr val="black"/>
                </a:solidFill>
                <a:latin typeface="+mn-ea"/>
              </a:rPr>
              <a:t>기관 담당공무원이 실시간으로 접속하여 유지･관리할 수 있도록 조치 중</a:t>
            </a:r>
          </a:p>
          <a:p>
            <a:pPr>
              <a:lnSpc>
                <a:spcPts val="2800"/>
              </a:lnSpc>
            </a:pP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-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종전 건설기술관리법령에 따라 등록된 감리 또는 품질검사기관이 종전 등록증을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반납하고 현행 건설기술진흥법령에 따른 건설기술용역업자로 등록신청 시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신규 </a:t>
            </a:r>
            <a:endParaRPr lang="en-US" altLang="ko-KR" sz="1600" b="1" u="sng" dirty="0" smtClean="0">
              <a:solidFill>
                <a:srgbClr val="FF0000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srgbClr val="FF0000"/>
                </a:solidFill>
              </a:rPr>
              <a:t> 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등록증에 새로운 발급일자를 기록</a:t>
            </a:r>
            <a:endParaRPr lang="ko-KR" altLang="en-US" sz="1600" b="1" u="sng" dirty="0">
              <a:solidFill>
                <a:srgbClr val="FF0000"/>
              </a:solidFill>
            </a:endParaRPr>
          </a:p>
        </p:txBody>
      </p:sp>
      <p:grpSp>
        <p:nvGrpSpPr>
          <p:cNvPr id="2" name="그룹 15"/>
          <p:cNvGrpSpPr/>
          <p:nvPr/>
        </p:nvGrpSpPr>
        <p:grpSpPr>
          <a:xfrm>
            <a:off x="665999" y="1638325"/>
            <a:ext cx="5968178" cy="507831"/>
            <a:chOff x="675524" y="1628800"/>
            <a:chExt cx="5968178" cy="507831"/>
          </a:xfrm>
        </p:grpSpPr>
        <p:sp>
          <p:nvSpPr>
            <p:cNvPr id="34" name="TextBox 26"/>
            <p:cNvSpPr txBox="1"/>
            <p:nvPr/>
          </p:nvSpPr>
          <p:spPr>
            <a:xfrm>
              <a:off x="857224" y="1628800"/>
              <a:ext cx="5786478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ko-KR" altLang="en-US" b="1" dirty="0" smtClean="0">
                  <a:solidFill>
                    <a:srgbClr val="002060"/>
                  </a:solidFill>
                </a:rPr>
                <a:t> 기존 등록업체</a:t>
              </a:r>
              <a:r>
                <a:rPr lang="en-US" altLang="ko-KR" b="1" dirty="0" smtClean="0">
                  <a:solidFill>
                    <a:srgbClr val="002060"/>
                  </a:solidFill>
                </a:rPr>
                <a:t>(2014.05.23 </a:t>
              </a:r>
              <a:r>
                <a:rPr lang="ko-KR" altLang="en-US" b="1" dirty="0" smtClean="0">
                  <a:solidFill>
                    <a:srgbClr val="002060"/>
                  </a:solidFill>
                </a:rPr>
                <a:t>이전</a:t>
              </a:r>
              <a:r>
                <a:rPr lang="en-US" altLang="ko-KR" b="1" dirty="0" smtClean="0">
                  <a:solidFill>
                    <a:srgbClr val="002060"/>
                  </a:solidFill>
                </a:rPr>
                <a:t>)</a:t>
              </a:r>
              <a:r>
                <a:rPr lang="ko-KR" altLang="en-US" b="1" dirty="0" smtClean="0">
                  <a:solidFill>
                    <a:srgbClr val="002060"/>
                  </a:solidFill>
                </a:rPr>
                <a:t>의 변경등록 처리</a:t>
              </a:r>
              <a:endParaRPr lang="en-US" altLang="ko-KR" b="1" dirty="0" smtClean="0">
                <a:solidFill>
                  <a:srgbClr val="002060"/>
                </a:solidFill>
              </a:endParaRPr>
            </a:p>
          </p:txBody>
        </p:sp>
        <p:pic>
          <p:nvPicPr>
            <p:cNvPr id="36" name="Picture 49" descr="0901_2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5524" y="1801391"/>
              <a:ext cx="224068" cy="212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직사각형 16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18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19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20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21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22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3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AutoShape 17433"/>
          <p:cNvSpPr>
            <a:spLocks noChangeArrowheads="1"/>
          </p:cNvSpPr>
          <p:nvPr/>
        </p:nvSpPr>
        <p:spPr bwMode="auto">
          <a:xfrm>
            <a:off x="468183" y="1196752"/>
            <a:ext cx="5460639" cy="47052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prstShdw prst="shdw17" dist="17961" dir="2700000">
              <a:srgbClr val="000000">
                <a:alpha val="50000"/>
              </a:srgbClr>
            </a:prstShdw>
          </a:effectLst>
        </p:spPr>
        <p:txBody>
          <a:bodyPr wrap="none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0" name="Text Box 17441" descr="1111"/>
          <p:cNvSpPr txBox="1">
            <a:spLocks noChangeArrowheads="1"/>
          </p:cNvSpPr>
          <p:nvPr/>
        </p:nvSpPr>
        <p:spPr bwMode="auto">
          <a:xfrm>
            <a:off x="395536" y="1214992"/>
            <a:ext cx="5461848" cy="40011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건설기술용역업의 전문분야 및 세부분야 구분</a:t>
            </a:r>
            <a:endParaRPr lang="ko-KR" altLang="en-US" sz="2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2" name="AutoShape 565"/>
          <p:cNvSpPr>
            <a:spLocks noChangeArrowheads="1"/>
          </p:cNvSpPr>
          <p:nvPr/>
        </p:nvSpPr>
        <p:spPr bwMode="auto">
          <a:xfrm>
            <a:off x="774270" y="1906096"/>
            <a:ext cx="8591496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539552" y="1952170"/>
          <a:ext cx="7992888" cy="4429158"/>
        </p:xfrm>
        <a:graphic>
          <a:graphicData uri="http://schemas.openxmlformats.org/drawingml/2006/table">
            <a:tbl>
              <a:tblPr/>
              <a:tblGrid>
                <a:gridCol w="1872208"/>
                <a:gridCol w="2376264"/>
                <a:gridCol w="2004357"/>
                <a:gridCol w="1740059"/>
              </a:tblGrid>
              <a:tr h="509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전문분야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세부분야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업무범위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등록기준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</a:tr>
              <a:tr h="4900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①종합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ⓐ종합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ⓑ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 ⓔ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50800" marR="508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※</a:t>
                      </a:r>
                      <a:r>
                        <a:rPr lang="en-US" altLang="ko-KR" sz="1600" b="1" i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600" b="1" i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「건설기술</a:t>
                      </a:r>
                    </a:p>
                    <a:p>
                      <a:pPr marL="50800" marR="508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i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진흥법시행령</a:t>
                      </a:r>
                    </a:p>
                    <a:p>
                      <a:pPr marL="50800" marR="508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i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별표 </a:t>
                      </a:r>
                      <a:r>
                        <a:rPr lang="en-US" altLang="ko-KR" sz="1600" b="1" i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 </a:t>
                      </a:r>
                      <a:r>
                        <a:rPr lang="ko-KR" altLang="en-US" sz="1600" b="1" i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참조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90003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②설계･사업관리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1CB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ⓑ일반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1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ⓒ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 ⓓ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1CB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900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08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ⓒ</a:t>
                      </a:r>
                      <a:r>
                        <a:rPr lang="ko-KR" altLang="en-US" sz="1600" b="1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설계 등 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용역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ⓒ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900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08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ⓓ건설사업관리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ⓓ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90003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③품질검사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ⓔ일반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ⓕ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 ⓖ, ⓗ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900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08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ⓕ토목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ⓕ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 ⓗ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900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08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ⓖ건축</a:t>
                      </a: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ⓖ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 ⓗ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900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080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ⓗ특수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(7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종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ⓗ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해당분야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64515" marR="64515" marT="17836" marB="1783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직사각형 14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17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18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19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20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21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2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utoShape 565"/>
          <p:cNvSpPr>
            <a:spLocks noChangeArrowheads="1"/>
          </p:cNvSpPr>
          <p:nvPr/>
        </p:nvSpPr>
        <p:spPr bwMode="auto">
          <a:xfrm>
            <a:off x="1143759" y="1564848"/>
            <a:ext cx="7909183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3" name="AutoShape 82"/>
          <p:cNvSpPr>
            <a:spLocks noChangeArrowheads="1"/>
          </p:cNvSpPr>
          <p:nvPr/>
        </p:nvSpPr>
        <p:spPr bwMode="auto">
          <a:xfrm>
            <a:off x="376486" y="1340768"/>
            <a:ext cx="8424936" cy="5010144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5" name="TextBox 28"/>
          <p:cNvSpPr txBox="1"/>
          <p:nvPr/>
        </p:nvSpPr>
        <p:spPr>
          <a:xfrm>
            <a:off x="664518" y="1825238"/>
            <a:ext cx="7959828" cy="4483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-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동일한 신청인이 ⓒ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설계등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용역 과 ⓓ건설사업관리 세부분야를 동시등록 또는 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변경등록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추가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신청할 수 없으며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이 경우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ⓑ일반으로 등록 신청 및 처리</a:t>
            </a:r>
            <a:endParaRPr lang="en-US" altLang="ko-KR" sz="1600" b="1" u="sng" dirty="0" smtClean="0">
              <a:solidFill>
                <a:srgbClr val="FF0000"/>
              </a:solidFill>
            </a:endParaRPr>
          </a:p>
          <a:p>
            <a:endParaRPr lang="ko-KR" altLang="en-US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-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동일한 신청인이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③품질검사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전문분야 중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ⓕ토목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ⓖ건축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ⓗ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특수 세부분야를 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4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동시등록 또는 변경등록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추가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신청할 수 있으며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이 경우 하나의 등록증에 신청한 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4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분야를 모두 기록하여 발급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endParaRPr lang="ko-KR" altLang="en-US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-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③품질검사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전문분야 중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ⓔ일반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･ ⓕ토목･ ⓖ건축의 세부분야와 ⓗ특수 세부분야를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400"/>
              </a:lnSpc>
            </a:pPr>
            <a:r>
              <a:rPr lang="ko-KR" altLang="en-US" sz="1600" b="1" dirty="0" smtClean="0">
                <a:solidFill>
                  <a:prstClr val="black"/>
                </a:solidFill>
              </a:rPr>
              <a:t>  동시등록 또는 변경등록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추가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할 경우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각 세부분야별로 중복되는 기술인력･시험실 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4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및 장비는 중복등록 가능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endParaRPr lang="ko-KR" altLang="en-US" sz="10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-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②설계･사업관리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전문분야 중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ⓒ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설계등용역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또는 ⓓ건설사업관리분야와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③품질</a:t>
            </a:r>
            <a:endParaRPr lang="en-US" altLang="ko-KR" sz="1600" b="1" u="sng" dirty="0" smtClean="0">
              <a:solidFill>
                <a:srgbClr val="FF0000"/>
              </a:solidFill>
            </a:endParaRPr>
          </a:p>
          <a:p>
            <a:pPr>
              <a:lnSpc>
                <a:spcPts val="2400"/>
              </a:lnSpc>
            </a:pPr>
            <a:r>
              <a:rPr lang="ko-KR" altLang="en-US" sz="1600" b="1" dirty="0" smtClean="0">
                <a:solidFill>
                  <a:srgbClr val="FF0000"/>
                </a:solidFill>
              </a:rPr>
              <a:t> 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검사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전문분야를 동시 또는 추가 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등록신청할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경우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하나의 등록증에 각각의 전문</a:t>
            </a:r>
            <a:endParaRPr lang="en-US" altLang="ko-KR" sz="1600" b="1" u="sng" dirty="0" smtClean="0">
              <a:solidFill>
                <a:srgbClr val="FF0000"/>
              </a:solidFill>
            </a:endParaRPr>
          </a:p>
          <a:p>
            <a:pPr>
              <a:lnSpc>
                <a:spcPts val="2400"/>
              </a:lnSpc>
            </a:pPr>
            <a:r>
              <a:rPr lang="en-US" altLang="ko-KR" sz="1600" b="1" u="sng" dirty="0" smtClean="0">
                <a:solidFill>
                  <a:srgbClr val="FF0000"/>
                </a:solidFill>
              </a:rPr>
              <a:t> 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분야와 세부분야를 동시에 기록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하여 발급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(ⓒ+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③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ⓓ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+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③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</a:t>
            </a:r>
            <a:endParaRPr lang="ko-KR" altLang="en-US" sz="1600" b="1" dirty="0">
              <a:solidFill>
                <a:prstClr val="black"/>
              </a:solidFill>
            </a:endParaRPr>
          </a:p>
        </p:txBody>
      </p:sp>
      <p:grpSp>
        <p:nvGrpSpPr>
          <p:cNvPr id="2" name="그룹 16"/>
          <p:cNvGrpSpPr/>
          <p:nvPr/>
        </p:nvGrpSpPr>
        <p:grpSpPr>
          <a:xfrm>
            <a:off x="584466" y="1382360"/>
            <a:ext cx="5212570" cy="454292"/>
            <a:chOff x="675524" y="1628800"/>
            <a:chExt cx="5212570" cy="454292"/>
          </a:xfrm>
        </p:grpSpPr>
        <p:sp>
          <p:nvSpPr>
            <p:cNvPr id="18" name="TextBox 26"/>
            <p:cNvSpPr txBox="1"/>
            <p:nvPr/>
          </p:nvSpPr>
          <p:spPr>
            <a:xfrm>
              <a:off x="857224" y="1628800"/>
              <a:ext cx="5030870" cy="454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ko-KR" altLang="en-US" b="1" dirty="0" smtClean="0">
                  <a:solidFill>
                    <a:srgbClr val="002060"/>
                  </a:solidFill>
                </a:rPr>
                <a:t> 세부분야간 등록처리 방법</a:t>
              </a:r>
              <a:endParaRPr lang="ko-KR" altLang="en-US" dirty="0" smtClean="0">
                <a:solidFill>
                  <a:srgbClr val="002060"/>
                </a:solidFill>
              </a:endParaRPr>
            </a:p>
          </p:txBody>
        </p:sp>
        <p:pic>
          <p:nvPicPr>
            <p:cNvPr id="19" name="Picture 49" descr="0901_2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5524" y="1801391"/>
              <a:ext cx="224068" cy="212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직사각형 19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1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22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23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24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25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6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utoShape 565"/>
          <p:cNvSpPr>
            <a:spLocks noChangeArrowheads="1"/>
          </p:cNvSpPr>
          <p:nvPr/>
        </p:nvSpPr>
        <p:spPr bwMode="auto">
          <a:xfrm>
            <a:off x="1162809" y="1667272"/>
            <a:ext cx="7909183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3" name="AutoShape 82"/>
          <p:cNvSpPr>
            <a:spLocks noChangeArrowheads="1"/>
          </p:cNvSpPr>
          <p:nvPr/>
        </p:nvSpPr>
        <p:spPr bwMode="auto">
          <a:xfrm>
            <a:off x="395536" y="1443192"/>
            <a:ext cx="8424936" cy="4938136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5" name="TextBox 28"/>
          <p:cNvSpPr txBox="1"/>
          <p:nvPr/>
        </p:nvSpPr>
        <p:spPr>
          <a:xfrm>
            <a:off x="683568" y="2156226"/>
            <a:ext cx="7959828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-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ⓒ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설계등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용역 또는 ⓓ건설사업관리 세부분야의 기술인력 중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토목･건축 또는 기계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400"/>
              </a:lnSpc>
            </a:pPr>
            <a:r>
              <a:rPr lang="ko-KR" altLang="en-US" sz="1600" b="1" dirty="0" smtClean="0">
                <a:solidFill>
                  <a:prstClr val="black"/>
                </a:solidFill>
              </a:rPr>
              <a:t>  분야 특급기술자의 등급은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해당 기술자의 “</a:t>
            </a:r>
            <a:r>
              <a:rPr lang="ko-KR" altLang="en-US" sz="1600" b="1" u="sng" dirty="0" err="1" smtClean="0">
                <a:solidFill>
                  <a:srgbClr val="FF0000"/>
                </a:solidFill>
              </a:rPr>
              <a:t>설계등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 용역” 또는 “건설사업관리” 분야</a:t>
            </a:r>
            <a:endParaRPr lang="en-US" altLang="ko-KR" sz="1600" b="1" u="sng" dirty="0" smtClean="0">
              <a:solidFill>
                <a:srgbClr val="FF0000"/>
              </a:solidFill>
            </a:endParaRPr>
          </a:p>
          <a:p>
            <a:pPr>
              <a:lnSpc>
                <a:spcPts val="2400"/>
              </a:lnSpc>
            </a:pPr>
            <a:r>
              <a:rPr lang="en-US" altLang="ko-KR" sz="1600" b="1" dirty="0" smtClean="0">
                <a:solidFill>
                  <a:srgbClr val="FF0000"/>
                </a:solidFill>
              </a:rPr>
              <a:t> 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의 해당등급과 일치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되어야 함</a:t>
            </a:r>
          </a:p>
        </p:txBody>
      </p:sp>
      <p:grpSp>
        <p:nvGrpSpPr>
          <p:cNvPr id="2" name="그룹 16"/>
          <p:cNvGrpSpPr/>
          <p:nvPr/>
        </p:nvGrpSpPr>
        <p:grpSpPr>
          <a:xfrm>
            <a:off x="603516" y="1570472"/>
            <a:ext cx="5212570" cy="454292"/>
            <a:chOff x="675524" y="1628800"/>
            <a:chExt cx="5212570" cy="454292"/>
          </a:xfrm>
        </p:grpSpPr>
        <p:sp>
          <p:nvSpPr>
            <p:cNvPr id="18" name="TextBox 26"/>
            <p:cNvSpPr txBox="1"/>
            <p:nvPr/>
          </p:nvSpPr>
          <p:spPr>
            <a:xfrm>
              <a:off x="857224" y="1628800"/>
              <a:ext cx="5030870" cy="454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ko-KR" altLang="en-US" b="1" dirty="0" smtClean="0">
                  <a:solidFill>
                    <a:srgbClr val="002060"/>
                  </a:solidFill>
                </a:rPr>
                <a:t> 등록기준 부합여부 확인</a:t>
              </a:r>
              <a:endParaRPr lang="ko-KR" altLang="en-US" dirty="0" smtClean="0">
                <a:solidFill>
                  <a:srgbClr val="002060"/>
                </a:solidFill>
              </a:endParaRPr>
            </a:p>
          </p:txBody>
        </p:sp>
        <p:pic>
          <p:nvPicPr>
            <p:cNvPr id="19" name="Picture 49" descr="0901_2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5524" y="1801391"/>
              <a:ext cx="224068" cy="212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21" name="표 20"/>
          <p:cNvGraphicFramePr>
            <a:graphicFrameLocks noGrp="1"/>
          </p:cNvGraphicFramePr>
          <p:nvPr/>
        </p:nvGraphicFramePr>
        <p:xfrm>
          <a:off x="999530" y="3733877"/>
          <a:ext cx="7358114" cy="129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132"/>
                <a:gridCol w="1643074"/>
                <a:gridCol w="1643074"/>
                <a:gridCol w="1535917"/>
                <a:gridCol w="1535917"/>
              </a:tblGrid>
              <a:tr h="236026"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baseline="0" dirty="0" smtClean="0"/>
                        <a:t>등급</a:t>
                      </a:r>
                      <a:endParaRPr lang="ko-KR" altLang="en-US" sz="1400" baseline="0" dirty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baseline="0" dirty="0" smtClean="0"/>
                        <a:t>설계</a:t>
                      </a:r>
                      <a:r>
                        <a:rPr lang="en-US" altLang="ko-KR" sz="1400" baseline="0" dirty="0" smtClean="0"/>
                        <a:t>·</a:t>
                      </a:r>
                      <a:r>
                        <a:rPr lang="ko-KR" altLang="en-US" sz="1400" baseline="0" dirty="0" smtClean="0"/>
                        <a:t>시공 등</a:t>
                      </a:r>
                      <a:endParaRPr lang="ko-KR" altLang="en-US" sz="1400" baseline="0" dirty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endParaRPr lang="ko-KR" altLang="en-US" sz="1400" baseline="0" dirty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baseline="0" dirty="0" smtClean="0"/>
                        <a:t>건설사업관리</a:t>
                      </a:r>
                      <a:endParaRPr lang="ko-KR" altLang="en-US" sz="1400" baseline="0" dirty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baseline="0" dirty="0" smtClean="0"/>
                        <a:t>품질관리</a:t>
                      </a:r>
                      <a:endParaRPr lang="ko-KR" altLang="en-US" sz="1400" baseline="0" dirty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</a:tr>
              <a:tr h="236026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endParaRPr lang="ko-KR" altLang="en-US" sz="1400" b="1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b="1" baseline="0" dirty="0" smtClean="0">
                          <a:solidFill>
                            <a:schemeClr val="bg1"/>
                          </a:solidFill>
                        </a:rPr>
                        <a:t>직무분야</a:t>
                      </a:r>
                      <a:endParaRPr lang="ko-KR" altLang="en-US" sz="14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r>
                        <a:rPr lang="ko-KR" altLang="en-US" sz="1400" b="1" baseline="0" dirty="0" smtClean="0">
                          <a:solidFill>
                            <a:schemeClr val="bg1"/>
                          </a:solidFill>
                        </a:rPr>
                        <a:t>전문분야</a:t>
                      </a:r>
                      <a:endParaRPr lang="ko-KR" altLang="en-US" sz="14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indent="-342900" algn="ctr" latinLnBrk="1">
                        <a:lnSpc>
                          <a:spcPts val="2000"/>
                        </a:lnSpc>
                        <a:buNone/>
                      </a:pPr>
                      <a:endParaRPr lang="en-US" altLang="ko-KR" sz="1400" b="1" baseline="0" dirty="0" smtClean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342900" indent="-342900" algn="ctr" latinLnBrk="1">
                        <a:lnSpc>
                          <a:spcPts val="2000"/>
                        </a:lnSpc>
                        <a:buNone/>
                      </a:pPr>
                      <a:endParaRPr lang="en-US" altLang="ko-KR" sz="1400" b="1" baseline="0" dirty="0" smtClean="0"/>
                    </a:p>
                  </a:txBody>
                  <a:tcPr anchor="ctr"/>
                </a:tc>
              </a:tr>
              <a:tr h="236026"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ts val="2000"/>
                        </a:lnSpc>
                      </a:pPr>
                      <a:endParaRPr lang="ko-KR" altLang="en-US" sz="1400" b="1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2000"/>
                        </a:lnSpc>
                      </a:pPr>
                      <a:r>
                        <a:rPr lang="en-US" altLang="ko-KR" sz="1400" b="1" baseline="0" dirty="0" smtClean="0"/>
                        <a:t>-</a:t>
                      </a:r>
                      <a:r>
                        <a:rPr lang="ko-KR" altLang="en-US" sz="1400" b="1" baseline="0" dirty="0" smtClean="0"/>
                        <a:t>토목 </a:t>
                      </a:r>
                      <a:r>
                        <a:rPr lang="en-US" altLang="ko-KR" sz="1400" b="1" baseline="0" dirty="0" smtClean="0"/>
                        <a:t>: </a:t>
                      </a:r>
                      <a:r>
                        <a:rPr lang="ko-KR" altLang="en-US" sz="1400" b="1" baseline="0" dirty="0" smtClean="0"/>
                        <a:t>특급</a:t>
                      </a:r>
                      <a:endParaRPr lang="en-US" altLang="ko-KR" sz="1400" b="1" baseline="0" dirty="0" smtClean="0"/>
                    </a:p>
                    <a:p>
                      <a:pPr algn="just" latinLnBrk="1">
                        <a:lnSpc>
                          <a:spcPts val="2000"/>
                        </a:lnSpc>
                      </a:pPr>
                      <a:r>
                        <a:rPr lang="en-US" altLang="ko-KR" sz="1400" b="1" baseline="0" dirty="0" smtClean="0"/>
                        <a:t>-</a:t>
                      </a:r>
                      <a:r>
                        <a:rPr lang="ko-KR" altLang="en-US" sz="1400" b="1" baseline="0" dirty="0" smtClean="0"/>
                        <a:t>건축 </a:t>
                      </a:r>
                      <a:r>
                        <a:rPr lang="en-US" altLang="ko-KR" sz="1400" b="1" baseline="0" dirty="0" smtClean="0"/>
                        <a:t>: </a:t>
                      </a:r>
                      <a:r>
                        <a:rPr lang="ko-KR" altLang="en-US" sz="1400" b="1" baseline="0" dirty="0" smtClean="0"/>
                        <a:t>중급</a:t>
                      </a:r>
                      <a:endParaRPr lang="ko-KR" altLang="en-US" sz="1400" b="1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2000"/>
                        </a:lnSpc>
                      </a:pPr>
                      <a:r>
                        <a:rPr lang="en-US" altLang="ko-KR" sz="1400" b="1" baseline="0" dirty="0" smtClean="0"/>
                        <a:t>-</a:t>
                      </a:r>
                      <a:r>
                        <a:rPr lang="ko-KR" altLang="en-US" sz="1400" b="1" baseline="0" dirty="0" smtClean="0"/>
                        <a:t>토목구조 </a:t>
                      </a:r>
                      <a:r>
                        <a:rPr lang="en-US" altLang="ko-KR" sz="1400" b="1" baseline="0" dirty="0" smtClean="0"/>
                        <a:t>: </a:t>
                      </a:r>
                      <a:r>
                        <a:rPr lang="ko-KR" altLang="en-US" sz="1400" b="1" baseline="0" dirty="0" smtClean="0"/>
                        <a:t>특급</a:t>
                      </a:r>
                      <a:endParaRPr lang="en-US" altLang="ko-KR" sz="1400" b="1" baseline="0" dirty="0" smtClean="0"/>
                    </a:p>
                    <a:p>
                      <a:pPr algn="just" latinLnBrk="1">
                        <a:lnSpc>
                          <a:spcPts val="2000"/>
                        </a:lnSpc>
                      </a:pPr>
                      <a:r>
                        <a:rPr lang="en-US" altLang="ko-KR" sz="1400" b="1" baseline="0" dirty="0" smtClean="0"/>
                        <a:t>-</a:t>
                      </a:r>
                      <a:r>
                        <a:rPr lang="ko-KR" altLang="en-US" sz="1400" b="1" baseline="0" dirty="0" smtClean="0"/>
                        <a:t>건축시공 </a:t>
                      </a:r>
                      <a:r>
                        <a:rPr lang="en-US" altLang="ko-KR" sz="1400" b="1" baseline="0" dirty="0" smtClean="0"/>
                        <a:t>: </a:t>
                      </a:r>
                      <a:r>
                        <a:rPr lang="ko-KR" altLang="en-US" sz="1400" b="1" baseline="0" dirty="0" smtClean="0"/>
                        <a:t>고급</a:t>
                      </a:r>
                      <a:endParaRPr lang="ko-KR" altLang="en-US" sz="1400" b="1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ctr" latinLnBrk="1">
                        <a:lnSpc>
                          <a:spcPts val="2000"/>
                        </a:lnSpc>
                        <a:buNone/>
                      </a:pPr>
                      <a:r>
                        <a:rPr lang="ko-KR" altLang="en-US" sz="1400" b="1" baseline="0" dirty="0" smtClean="0"/>
                        <a:t>고급</a:t>
                      </a:r>
                      <a:endParaRPr lang="en-US" altLang="ko-KR" sz="1400" b="1" baseline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ctr" latinLnBrk="1">
                        <a:lnSpc>
                          <a:spcPts val="2000"/>
                        </a:lnSpc>
                        <a:buNone/>
                      </a:pPr>
                      <a:r>
                        <a:rPr lang="ko-KR" altLang="en-US" sz="1400" b="1" baseline="0" dirty="0" smtClean="0"/>
                        <a:t>특급</a:t>
                      </a:r>
                      <a:endParaRPr lang="en-US" altLang="ko-KR" sz="1400" b="1" baseline="0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3" name="TextBox 28"/>
          <p:cNvSpPr txBox="1"/>
          <p:nvPr/>
        </p:nvSpPr>
        <p:spPr>
          <a:xfrm>
            <a:off x="683568" y="5260588"/>
            <a:ext cx="7959828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-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등록신청 세부분야가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ⓑ일반인 경우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ⓒ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설계등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용역 및 ⓓ건설사업관리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세부분야의 </a:t>
            </a:r>
            <a:endParaRPr lang="en-US" altLang="ko-KR" sz="1600" b="1" u="sng" dirty="0" smtClean="0">
              <a:solidFill>
                <a:srgbClr val="FF0000"/>
              </a:solidFill>
            </a:endParaRPr>
          </a:p>
          <a:p>
            <a:pPr>
              <a:lnSpc>
                <a:spcPts val="2800"/>
              </a:lnSpc>
            </a:pPr>
            <a:r>
              <a:rPr lang="ko-KR" altLang="en-US" sz="1600" b="1" dirty="0" smtClean="0">
                <a:solidFill>
                  <a:srgbClr val="FF0000"/>
                </a:solidFill>
              </a:rPr>
              <a:t> 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등록요건을 모두 충족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하여야 함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ⓑ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=ⓒ+ⓓ)</a:t>
            </a:r>
            <a:endParaRPr lang="ko-KR" altLang="en-US" sz="1600" b="1" dirty="0" smtClean="0">
              <a:solidFill>
                <a:prstClr val="black"/>
              </a:solidFill>
            </a:endParaRPr>
          </a:p>
        </p:txBody>
      </p:sp>
      <p:sp>
        <p:nvSpPr>
          <p:cNvPr id="24" name="TextBox 28"/>
          <p:cNvSpPr txBox="1"/>
          <p:nvPr/>
        </p:nvSpPr>
        <p:spPr>
          <a:xfrm>
            <a:off x="978844" y="3333644"/>
            <a:ext cx="3449710" cy="396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  <a:latin typeface="HY동녘M" pitchFamily="18" charset="-127"/>
                <a:ea typeface="HY동녘M" pitchFamily="18" charset="-127"/>
              </a:rPr>
              <a:t>* </a:t>
            </a:r>
            <a:r>
              <a:rPr lang="ko-KR" altLang="en-US" sz="1600" b="1" dirty="0" smtClean="0">
                <a:solidFill>
                  <a:prstClr val="black"/>
                </a:solidFill>
                <a:latin typeface="HY동녘M" pitchFamily="18" charset="-127"/>
                <a:ea typeface="HY동녘M" pitchFamily="18" charset="-127"/>
              </a:rPr>
              <a:t>건설기술자 경력증명서</a:t>
            </a:r>
            <a:r>
              <a:rPr lang="en-US" altLang="ko-KR" sz="1600" b="1" dirty="0" smtClean="0">
                <a:solidFill>
                  <a:prstClr val="black"/>
                </a:solidFill>
                <a:latin typeface="HY동녘M" pitchFamily="18" charset="-127"/>
                <a:ea typeface="HY동녘M" pitchFamily="18" charset="-127"/>
              </a:rPr>
              <a:t>&lt;</a:t>
            </a:r>
            <a:r>
              <a:rPr lang="ko-KR" altLang="en-US" sz="1600" b="1" dirty="0" smtClean="0">
                <a:solidFill>
                  <a:prstClr val="black"/>
                </a:solidFill>
                <a:latin typeface="HY동녘M" pitchFamily="18" charset="-127"/>
                <a:ea typeface="HY동녘M" pitchFamily="18" charset="-127"/>
              </a:rPr>
              <a:t>예시</a:t>
            </a:r>
            <a:r>
              <a:rPr lang="en-US" altLang="ko-KR" sz="1600" b="1" dirty="0" smtClean="0">
                <a:solidFill>
                  <a:prstClr val="black"/>
                </a:solidFill>
                <a:latin typeface="HY동녘M" pitchFamily="18" charset="-127"/>
                <a:ea typeface="HY동녘M" pitchFamily="18" charset="-127"/>
              </a:rPr>
              <a:t>&gt;</a:t>
            </a:r>
            <a:endParaRPr lang="ko-KR" altLang="en-US" sz="1600" b="1" dirty="0" smtClean="0">
              <a:solidFill>
                <a:prstClr val="black"/>
              </a:solidFill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5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26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27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28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29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0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12"/>
          <p:cNvSpPr>
            <a:spLocks noChangeArrowheads="1"/>
          </p:cNvSpPr>
          <p:nvPr/>
        </p:nvSpPr>
        <p:spPr bwMode="auto">
          <a:xfrm>
            <a:off x="250825" y="910233"/>
            <a:ext cx="8642350" cy="53990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6628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pic>
        <p:nvPicPr>
          <p:cNvPr id="26629" name="Picture 365" descr="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36583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Ⅰ</a:t>
            </a:r>
            <a:r>
              <a:rPr kumimoji="1" lang="en-US" altLang="ko-KR" sz="2800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err="1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건진법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 주요 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467545" y="2092254"/>
          <a:ext cx="8208911" cy="4084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6604"/>
                <a:gridCol w="5010570"/>
                <a:gridCol w="1871737"/>
              </a:tblGrid>
              <a:tr h="5361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kern="1200" spc="600" dirty="0" smtClean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16200000" scaled="1"/>
                          </a:gradFill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구분</a:t>
                      </a:r>
                      <a:endParaRPr lang="ko-KR" altLang="en-US" sz="1600" b="0" kern="1200" spc="600" dirty="0"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16200000" scaled="1"/>
                        </a:gra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>
                        <a:alpha val="6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kern="1200" spc="300" dirty="0" smtClean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16200000" scaled="1"/>
                          </a:gradFill>
                          <a:latin typeface="HY견고딕" pitchFamily="18" charset="-127"/>
                          <a:ea typeface="HY견고딕" pitchFamily="18" charset="-127"/>
                          <a:cs typeface="+mn-cs"/>
                        </a:rPr>
                        <a:t>주요 개정 내용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>
                        <a:alpha val="6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kern="1200" spc="300" dirty="0" smtClean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16200000" scaled="1"/>
                          </a:gradFill>
                          <a:latin typeface="HY견고딕" pitchFamily="18" charset="-127"/>
                          <a:ea typeface="HY견고딕" pitchFamily="18" charset="-127"/>
                          <a:cs typeface="+mn-cs"/>
                        </a:rPr>
                        <a:t>해당조문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>
                        <a:alpha val="61000"/>
                      </a:srgbClr>
                    </a:solidFill>
                  </a:tcPr>
                </a:tc>
              </a:tr>
              <a:tr h="67581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ko-KR" altLang="en-US" sz="1400" kern="1200" dirty="0" smtClean="0">
                          <a:gradFill flip="none" rotWithShape="1">
                            <a:gsLst>
                              <a:gs pos="0">
                                <a:srgbClr val="0000CC">
                                  <a:shade val="30000"/>
                                  <a:satMod val="115000"/>
                                </a:srgbClr>
                              </a:gs>
                              <a:gs pos="50000">
                                <a:srgbClr val="0000CC">
                                  <a:shade val="67500"/>
                                  <a:satMod val="115000"/>
                                </a:srgbClr>
                              </a:gs>
                              <a:gs pos="100000">
                                <a:srgbClr val="0000CC">
                                  <a:shade val="100000"/>
                                  <a:satMod val="115000"/>
                                </a:srgbClr>
                              </a:gs>
                            </a:gsLst>
                            <a:lin ang="16200000" scaled="1"/>
                            <a:tileRect/>
                          </a:gradFill>
                          <a:effectLst/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건설기술자</a:t>
                      </a:r>
                    </a:p>
                    <a:p>
                      <a:pPr marL="0" marR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ko-KR" altLang="en-US" sz="1400" kern="1200" dirty="0" smtClean="0">
                          <a:gradFill flip="none" rotWithShape="1">
                            <a:gsLst>
                              <a:gs pos="0">
                                <a:srgbClr val="0000CC">
                                  <a:shade val="30000"/>
                                  <a:satMod val="115000"/>
                                </a:srgbClr>
                              </a:gs>
                              <a:gs pos="50000">
                                <a:srgbClr val="0000CC">
                                  <a:shade val="67500"/>
                                  <a:satMod val="115000"/>
                                </a:srgbClr>
                              </a:gs>
                              <a:gs pos="100000">
                                <a:srgbClr val="0000CC">
                                  <a:shade val="100000"/>
                                  <a:satMod val="115000"/>
                                </a:srgbClr>
                              </a:gs>
                            </a:gsLst>
                            <a:lin ang="16200000" scaled="1"/>
                            <a:tileRect/>
                          </a:gradFill>
                          <a:effectLst/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관리체계</a:t>
                      </a: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경력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자격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학력 등을 종합 평가하여 등급을 산정하되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하향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조정 되는 경우에는 기존등급 인정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영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4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 별표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1, </a:t>
                      </a:r>
                    </a:p>
                    <a:p>
                      <a:pPr algn="ctr"/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부칙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9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7581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1200" dirty="0">
                        <a:gradFill flip="none" rotWithShape="1">
                          <a:gsLst>
                            <a:gs pos="0">
                              <a:schemeClr val="tx1">
                                <a:lumMod val="75000"/>
                                <a:lumOff val="25000"/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tx1">
                                <a:lumMod val="75000"/>
                                <a:lumOff val="25000"/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  <a:shade val="100000"/>
                                <a:satMod val="115000"/>
                              </a:schemeClr>
                            </a:gs>
                          </a:gsLst>
                          <a:lin ang="16200000" scaled="1"/>
                          <a:tileRect/>
                        </a:gradFill>
                        <a:latin typeface="HY견고딕" pitchFamily="18" charset="-127"/>
                        <a:ea typeface="HY견고딕" pitchFamily="18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감리원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등 교육훈련을 건설기술자 체계로 통합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최초교육을 업무수행 前 이수하도록 내실화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영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42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algn="ctr"/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별표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3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73836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50" dirty="0" smtClean="0">
                          <a:gradFill flip="none" rotWithShape="1">
                            <a:gsLst>
                              <a:gs pos="0">
                                <a:srgbClr val="0000CC">
                                  <a:shade val="30000"/>
                                  <a:satMod val="115000"/>
                                </a:srgbClr>
                              </a:gs>
                              <a:gs pos="50000">
                                <a:srgbClr val="0000CC">
                                  <a:shade val="67500"/>
                                  <a:satMod val="115000"/>
                                </a:srgbClr>
                              </a:gs>
                              <a:gs pos="100000">
                                <a:srgbClr val="0000CC">
                                  <a:shade val="100000"/>
                                  <a:satMod val="115000"/>
                                </a:srgbClr>
                              </a:gs>
                            </a:gsLst>
                            <a:lin ang="16200000" scaled="1"/>
                            <a:tileRect/>
                          </a:gradFill>
                          <a:effectLst/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건설기술용역업</a:t>
                      </a:r>
                      <a:r>
                        <a:rPr kumimoji="0" lang="ko-KR" altLang="en-US" sz="1400" kern="1200" dirty="0" smtClean="0">
                          <a:gradFill flip="none" rotWithShape="1">
                            <a:gsLst>
                              <a:gs pos="0">
                                <a:srgbClr val="0000CC">
                                  <a:shade val="30000"/>
                                  <a:satMod val="115000"/>
                                </a:srgbClr>
                              </a:gs>
                              <a:gs pos="50000">
                                <a:srgbClr val="0000CC">
                                  <a:shade val="67500"/>
                                  <a:satMod val="115000"/>
                                </a:srgbClr>
                              </a:gs>
                              <a:gs pos="100000">
                                <a:srgbClr val="0000CC">
                                  <a:shade val="100000"/>
                                  <a:satMod val="115000"/>
                                </a:srgbClr>
                              </a:gs>
                            </a:gsLst>
                            <a:lin ang="16200000" scaled="1"/>
                            <a:tileRect/>
                          </a:gradFill>
                          <a:effectLst/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 등록제도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전문분야별로 “종합”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“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설계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사업관리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”,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“품질검사”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로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구분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영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44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별표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5</a:t>
                      </a:r>
                      <a:endParaRPr lang="ko-KR" altLang="en-US" sz="1400" b="1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120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1200" dirty="0">
                        <a:gradFill flip="none" rotWithShape="1">
                          <a:gsLst>
                            <a:gs pos="0">
                              <a:schemeClr val="tx1">
                                <a:lumMod val="75000"/>
                                <a:lumOff val="25000"/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tx1">
                                <a:lumMod val="75000"/>
                                <a:lumOff val="25000"/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  <a:shade val="100000"/>
                                <a:satMod val="115000"/>
                              </a:schemeClr>
                            </a:gs>
                          </a:gsLst>
                          <a:lin ang="16200000" scaled="1"/>
                          <a:tileRect/>
                        </a:gradFill>
                        <a:latin typeface="HY견고딕" pitchFamily="18" charset="-127"/>
                        <a:ea typeface="HY견고딕" pitchFamily="18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“설계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․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건설사업관리”는 인력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5∼15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명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사무실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자본금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0.5∼2.0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억 원을 등록요건으로 하고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“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품질검사”는 기존요건 유지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영 별표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5</a:t>
                      </a:r>
                      <a:endParaRPr lang="ko-KR" altLang="en-US" sz="1400" b="1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80445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1200" dirty="0">
                        <a:gradFill flip="none" rotWithShape="1">
                          <a:gsLst>
                            <a:gs pos="0">
                              <a:schemeClr val="tx1">
                                <a:lumMod val="75000"/>
                                <a:lumOff val="25000"/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tx1">
                                <a:lumMod val="75000"/>
                                <a:lumOff val="25000"/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  <a:shade val="100000"/>
                                <a:satMod val="115000"/>
                              </a:schemeClr>
                            </a:gs>
                          </a:gsLst>
                          <a:lin ang="16200000" scaled="1"/>
                          <a:tileRect/>
                        </a:gradFill>
                        <a:latin typeface="HY견고딕" pitchFamily="18" charset="-127"/>
                        <a:ea typeface="HY견고딕" pitchFamily="18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기존 용역업자는 법 부칙에 따라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년 이내 재신고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영 부칙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11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규칙 부칙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6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Rounded Rectangle 4"/>
          <p:cNvSpPr/>
          <p:nvPr/>
        </p:nvSpPr>
        <p:spPr>
          <a:xfrm>
            <a:off x="395536" y="1277455"/>
            <a:ext cx="3528392" cy="557844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  <a:alpha val="66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54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200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HY울릉도B" pitchFamily="18" charset="-127"/>
                <a:ea typeface="HY울릉도B" pitchFamily="18" charset="-127"/>
              </a:rPr>
              <a:t>법령</a:t>
            </a:r>
            <a:r>
              <a:rPr kumimoji="1" lang="en-US" altLang="ko-KR" sz="2200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ko-KR" altLang="en-US" sz="2200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HY울릉도B" pitchFamily="18" charset="-127"/>
                <a:ea typeface="HY울릉도B" pitchFamily="18" charset="-127"/>
              </a:rPr>
              <a:t>개정 주요내용 요약</a:t>
            </a:r>
            <a:endParaRPr kumimoji="1" lang="ko-KR" altLang="en-US" sz="22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AutoShape 17433"/>
          <p:cNvSpPr>
            <a:spLocks noChangeArrowheads="1"/>
          </p:cNvSpPr>
          <p:nvPr/>
        </p:nvSpPr>
        <p:spPr bwMode="auto">
          <a:xfrm>
            <a:off x="487233" y="1216702"/>
            <a:ext cx="5460639" cy="47052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prstShdw prst="shdw17" dist="17961" dir="2700000">
              <a:srgbClr val="000000">
                <a:alpha val="50000"/>
              </a:srgbClr>
            </a:prstShdw>
          </a:effectLst>
        </p:spPr>
        <p:txBody>
          <a:bodyPr wrap="none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0" name="Text Box 17441" descr="1111"/>
          <p:cNvSpPr txBox="1">
            <a:spLocks noChangeArrowheads="1"/>
          </p:cNvSpPr>
          <p:nvPr/>
        </p:nvSpPr>
        <p:spPr bwMode="auto">
          <a:xfrm>
            <a:off x="443161" y="1234942"/>
            <a:ext cx="5461848" cy="40011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등록된 기술용역업자에 대한 변경등록 등 처리</a:t>
            </a:r>
            <a:endParaRPr lang="ko-KR" altLang="en-US" sz="2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2" name="AutoShape 565"/>
          <p:cNvSpPr>
            <a:spLocks noChangeArrowheads="1"/>
          </p:cNvSpPr>
          <p:nvPr/>
        </p:nvSpPr>
        <p:spPr bwMode="auto">
          <a:xfrm>
            <a:off x="1234817" y="2099320"/>
            <a:ext cx="7909183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3" name="AutoShape 82"/>
          <p:cNvSpPr>
            <a:spLocks noChangeArrowheads="1"/>
          </p:cNvSpPr>
          <p:nvPr/>
        </p:nvSpPr>
        <p:spPr bwMode="auto">
          <a:xfrm>
            <a:off x="467544" y="1875240"/>
            <a:ext cx="8424936" cy="4650104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8" name="TextBox 26"/>
          <p:cNvSpPr txBox="1"/>
          <p:nvPr/>
        </p:nvSpPr>
        <p:spPr>
          <a:xfrm>
            <a:off x="857224" y="2002520"/>
            <a:ext cx="5286412" cy="454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ko-KR" altLang="en-US" b="1" dirty="0" smtClean="0">
                <a:solidFill>
                  <a:srgbClr val="002060"/>
                </a:solidFill>
              </a:rPr>
              <a:t> </a:t>
            </a:r>
            <a:r>
              <a:rPr lang="ko-KR" altLang="en-US" b="1" dirty="0" err="1" smtClean="0">
                <a:solidFill>
                  <a:srgbClr val="002060"/>
                </a:solidFill>
              </a:rPr>
              <a:t>등록부</a:t>
            </a:r>
            <a:r>
              <a:rPr lang="ko-KR" altLang="en-US" b="1" dirty="0" smtClean="0">
                <a:solidFill>
                  <a:srgbClr val="002060"/>
                </a:solidFill>
              </a:rPr>
              <a:t> 신규작성 및 등록증 신규발급 대상</a:t>
            </a:r>
            <a:endParaRPr lang="ko-KR" altLang="en-US" dirty="0" smtClean="0">
              <a:solidFill>
                <a:srgbClr val="002060"/>
              </a:solidFill>
            </a:endParaRPr>
          </a:p>
        </p:txBody>
      </p:sp>
      <p:pic>
        <p:nvPicPr>
          <p:cNvPr id="19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5524" y="2175111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8"/>
          <p:cNvSpPr txBox="1"/>
          <p:nvPr/>
        </p:nvSpPr>
        <p:spPr>
          <a:xfrm>
            <a:off x="714348" y="3788470"/>
            <a:ext cx="795982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&lt;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처리방법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&gt;</a:t>
            </a:r>
            <a:endParaRPr lang="ko-KR" altLang="en-US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-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종전 등록부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의 “기록변경 사항”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란에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변경된 사항을 기재하고 등록말소 조치와 동시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</a:t>
            </a:r>
          </a:p>
          <a:p>
            <a:pPr>
              <a:lnSpc>
                <a:spcPts val="2800"/>
              </a:lnSpc>
            </a:pPr>
            <a:r>
              <a:rPr lang="ko-KR" altLang="en-US" sz="1600" b="1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새로운 </a:t>
            </a:r>
            <a:r>
              <a:rPr lang="ko-KR" altLang="en-US" sz="1600" b="1" u="sng" dirty="0" err="1" smtClean="0">
                <a:solidFill>
                  <a:srgbClr val="FF0000"/>
                </a:solidFill>
              </a:rPr>
              <a:t>등록부에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 신규 등록번호를 지정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하여 관리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소재지 관할이 변경된 경우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종전 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ko-KR" altLang="en-US" sz="1600" b="1" dirty="0" smtClean="0">
                <a:solidFill>
                  <a:prstClr val="black"/>
                </a:solidFill>
              </a:rPr>
              <a:t>  등록기관에 변경사실 통보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</a:t>
            </a:r>
          </a:p>
          <a:p>
            <a:endParaRPr lang="ko-KR" altLang="en-US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-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신규 지정된 등록번호와 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등록연월일이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기재된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새로운 등록증 발급</a:t>
            </a:r>
          </a:p>
          <a:p>
            <a:pPr>
              <a:lnSpc>
                <a:spcPts val="2800"/>
              </a:lnSpc>
            </a:pPr>
            <a:r>
              <a:rPr lang="ko-KR" altLang="en-US" sz="1400" b="1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  </a:t>
            </a:r>
            <a:r>
              <a:rPr lang="ko-KR" altLang="en-US" sz="1600" b="1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* 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변경전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회사의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건설기술용역실적 등은 변경 후 회사에 승계 처리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15" name="TextBox 28"/>
          <p:cNvSpPr txBox="1"/>
          <p:nvPr/>
        </p:nvSpPr>
        <p:spPr>
          <a:xfrm>
            <a:off x="755576" y="2690530"/>
            <a:ext cx="7959828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&lt;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대   상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&gt;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ko-KR" altLang="en-US" sz="1600" b="1" dirty="0" smtClean="0">
                <a:solidFill>
                  <a:prstClr val="black"/>
                </a:solidFill>
              </a:rPr>
              <a:t>① 전문분야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   ②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세부분야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  ③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소재지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관할변경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4" name="AutoShape 87"/>
          <p:cNvSpPr>
            <a:spLocks noChangeArrowheads="1"/>
          </p:cNvSpPr>
          <p:nvPr/>
        </p:nvSpPr>
        <p:spPr bwMode="auto">
          <a:xfrm>
            <a:off x="1604" y="60219"/>
            <a:ext cx="7642229" cy="692696"/>
          </a:xfrm>
          <a:prstGeom prst="homePlate">
            <a:avLst>
              <a:gd name="adj" fmla="val 43942"/>
            </a:avLst>
          </a:prstGeom>
          <a:gradFill rotWithShape="1">
            <a:gsLst>
              <a:gs pos="0">
                <a:srgbClr val="FFC800"/>
              </a:gs>
              <a:gs pos="100000">
                <a:srgbClr val="FF6400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5" name="Text Box 90"/>
          <p:cNvSpPr txBox="1">
            <a:spLocks noChangeArrowheads="1"/>
          </p:cNvSpPr>
          <p:nvPr/>
        </p:nvSpPr>
        <p:spPr bwMode="auto">
          <a:xfrm>
            <a:off x="968007" y="173405"/>
            <a:ext cx="61962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ko-KR" altLang="en-US" sz="2400" b="1" spc="-100" dirty="0">
                <a:solidFill>
                  <a:srgbClr val="000000"/>
                </a:solidFill>
              </a:rPr>
              <a:t>건설기술용역 </a:t>
            </a:r>
            <a:r>
              <a:rPr kumimoji="1" lang="ko-KR" altLang="en-US" sz="2400" b="1" spc="-100" dirty="0">
                <a:solidFill>
                  <a:srgbClr val="FFFF00"/>
                </a:solidFill>
              </a:rPr>
              <a:t>등록관리</a:t>
            </a:r>
            <a:r>
              <a:rPr kumimoji="1" lang="ko-KR" altLang="en-US" sz="2400" b="1" spc="-100" dirty="0">
                <a:solidFill>
                  <a:srgbClr val="000000"/>
                </a:solidFill>
              </a:rPr>
              <a:t> 시스템 </a:t>
            </a:r>
            <a:r>
              <a:rPr kumimoji="1" lang="en-US" altLang="ko-KR" sz="2400" b="1" spc="-100" dirty="0">
                <a:solidFill>
                  <a:srgbClr val="000000"/>
                </a:solidFill>
              </a:rPr>
              <a:t>(CIMS</a:t>
            </a:r>
            <a:r>
              <a:rPr kumimoji="1" lang="en-US" altLang="ko-KR" sz="2400" b="1" spc="-100" dirty="0" smtClean="0">
                <a:solidFill>
                  <a:srgbClr val="000000"/>
                </a:solidFill>
              </a:rPr>
              <a:t>)</a:t>
            </a:r>
            <a:endParaRPr kumimoji="1" lang="ko-KR" altLang="en-US" sz="2400" b="1" spc="-100" dirty="0">
              <a:solidFill>
                <a:srgbClr val="000000"/>
              </a:solidFill>
            </a:endParaRPr>
          </a:p>
        </p:txBody>
      </p:sp>
      <p:sp>
        <p:nvSpPr>
          <p:cNvPr id="36" name="AutoShape 98"/>
          <p:cNvSpPr>
            <a:spLocks noChangeArrowheads="1"/>
          </p:cNvSpPr>
          <p:nvPr/>
        </p:nvSpPr>
        <p:spPr bwMode="auto">
          <a:xfrm rot="5400000">
            <a:off x="7127698" y="259815"/>
            <a:ext cx="626875" cy="26252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7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8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utoShape 565"/>
          <p:cNvSpPr>
            <a:spLocks noChangeArrowheads="1"/>
          </p:cNvSpPr>
          <p:nvPr/>
        </p:nvSpPr>
        <p:spPr bwMode="auto">
          <a:xfrm>
            <a:off x="1242861" y="1508614"/>
            <a:ext cx="7909183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3" name="AutoShape 82"/>
          <p:cNvSpPr>
            <a:spLocks noChangeArrowheads="1"/>
          </p:cNvSpPr>
          <p:nvPr/>
        </p:nvSpPr>
        <p:spPr bwMode="auto">
          <a:xfrm>
            <a:off x="467544" y="1196752"/>
            <a:ext cx="8424936" cy="5518396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" name="그룹 14"/>
          <p:cNvGrpSpPr/>
          <p:nvPr/>
        </p:nvGrpSpPr>
        <p:grpSpPr>
          <a:xfrm>
            <a:off x="683568" y="1342259"/>
            <a:ext cx="5468112" cy="507831"/>
            <a:chOff x="675524" y="1628800"/>
            <a:chExt cx="5468112" cy="507831"/>
          </a:xfrm>
        </p:grpSpPr>
        <p:sp>
          <p:nvSpPr>
            <p:cNvPr id="16" name="TextBox 26"/>
            <p:cNvSpPr txBox="1"/>
            <p:nvPr/>
          </p:nvSpPr>
          <p:spPr>
            <a:xfrm>
              <a:off x="857224" y="1628800"/>
              <a:ext cx="5286412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ko-KR" altLang="en-US" b="1" dirty="0" smtClean="0">
                  <a:solidFill>
                    <a:srgbClr val="002060"/>
                  </a:solidFill>
                </a:rPr>
                <a:t> 단일회사 </a:t>
              </a:r>
              <a:r>
                <a:rPr lang="ko-KR" altLang="en-US" b="1" dirty="0" err="1" smtClean="0">
                  <a:solidFill>
                    <a:srgbClr val="002060"/>
                  </a:solidFill>
                </a:rPr>
                <a:t>등록부</a:t>
              </a:r>
              <a:r>
                <a:rPr lang="ko-KR" altLang="en-US" b="1" dirty="0" smtClean="0">
                  <a:solidFill>
                    <a:srgbClr val="002060"/>
                  </a:solidFill>
                </a:rPr>
                <a:t> 기재사항 변경 대상</a:t>
              </a:r>
              <a:endParaRPr lang="ko-KR" altLang="en-US" dirty="0" smtClean="0">
                <a:solidFill>
                  <a:srgbClr val="002060"/>
                </a:solidFill>
              </a:endParaRPr>
            </a:p>
          </p:txBody>
        </p:sp>
        <p:pic>
          <p:nvPicPr>
            <p:cNvPr id="17" name="Picture 49" descr="0901_2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5524" y="1801391"/>
              <a:ext cx="224068" cy="212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TextBox 28"/>
          <p:cNvSpPr txBox="1"/>
          <p:nvPr/>
        </p:nvSpPr>
        <p:spPr>
          <a:xfrm>
            <a:off x="763620" y="2626260"/>
            <a:ext cx="79598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ko-KR" altLang="en-US" sz="1600" b="1" dirty="0" err="1" smtClean="0">
                <a:solidFill>
                  <a:srgbClr val="7030A0"/>
                </a:solidFill>
              </a:rPr>
              <a:t>ㅇ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 ①～③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(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상호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, 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대표자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, 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소재지 변경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)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 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: </a:t>
            </a:r>
            <a:r>
              <a:rPr lang="ko-KR" altLang="en-US" sz="1600" b="1" dirty="0" err="1" smtClean="0">
                <a:solidFill>
                  <a:srgbClr val="7030A0"/>
                </a:solidFill>
              </a:rPr>
              <a:t>등록부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 기재사항 변경 및 등록증 재발급</a:t>
            </a: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-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종전에 발급한 등록증을 회수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등록부의 “기록사항 변경”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란에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해당 변경사항 기록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4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한 후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새로운 등록증에 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변경후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사항만 기록하여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종전 발급된 등록증과 동일한 </a:t>
            </a:r>
            <a:endParaRPr lang="en-US" altLang="ko-KR" sz="1600" b="1" dirty="0" smtClean="0">
              <a:solidFill>
                <a:srgbClr val="FF0000"/>
              </a:solidFill>
            </a:endParaRPr>
          </a:p>
          <a:p>
            <a:pPr>
              <a:lnSpc>
                <a:spcPts val="2400"/>
              </a:lnSpc>
            </a:pPr>
            <a:r>
              <a:rPr lang="en-US" altLang="ko-KR" sz="1600" b="1" dirty="0" smtClean="0">
                <a:solidFill>
                  <a:srgbClr val="FF0000"/>
                </a:solidFill>
              </a:rPr>
              <a:t>   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등록번호 및 등록일자를 기재하여 등록증 재발급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</a:t>
            </a:r>
          </a:p>
          <a:p>
            <a:pPr>
              <a:lnSpc>
                <a:spcPts val="4000"/>
              </a:lnSpc>
            </a:pPr>
            <a:r>
              <a:rPr lang="ko-KR" altLang="en-US" sz="1600" b="1" dirty="0" err="1" smtClean="0">
                <a:solidFill>
                  <a:srgbClr val="7030A0"/>
                </a:solidFill>
              </a:rPr>
              <a:t>ㅇ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 ④～⑤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(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기술인력 변경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, 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휴업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)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 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: 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기재사항 변경</a:t>
            </a: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-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종전에 발급한 등록증을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회수하거나 새로운 등록증을 발급하지 않으며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,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등록부의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400"/>
              </a:lnSpc>
            </a:pPr>
            <a:r>
              <a:rPr lang="ko-KR" altLang="en-US" sz="1600" b="1" dirty="0" smtClean="0">
                <a:solidFill>
                  <a:prstClr val="black"/>
                </a:solidFill>
              </a:rPr>
              <a:t>    “기록변경 사항”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란에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해당사항 기재</a:t>
            </a:r>
          </a:p>
          <a:p>
            <a:pPr>
              <a:lnSpc>
                <a:spcPts val="4000"/>
              </a:lnSpc>
            </a:pPr>
            <a:r>
              <a:rPr lang="ko-KR" altLang="en-US" sz="1600" b="1" dirty="0" err="1" smtClean="0">
                <a:solidFill>
                  <a:srgbClr val="7030A0"/>
                </a:solidFill>
              </a:rPr>
              <a:t>ㅇ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 ⑥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(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폐업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)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 </a:t>
            </a:r>
            <a:r>
              <a:rPr lang="en-US" altLang="ko-KR" sz="1600" b="1" dirty="0" smtClean="0">
                <a:solidFill>
                  <a:srgbClr val="7030A0"/>
                </a:solidFill>
              </a:rPr>
              <a:t>: </a:t>
            </a:r>
            <a:r>
              <a:rPr lang="ko-KR" altLang="en-US" sz="1600" b="1" dirty="0" smtClean="0">
                <a:solidFill>
                  <a:srgbClr val="7030A0"/>
                </a:solidFill>
              </a:rPr>
              <a:t>기재사항 변경 및 등록말소</a:t>
            </a: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-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폐업회사의 등록증을 회수하여 등록부의 “기재사항 변경”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란에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폐업사실을 </a:t>
            </a:r>
            <a:endParaRPr lang="en-US" altLang="ko-KR" sz="1600" b="1" dirty="0" smtClean="0">
              <a:solidFill>
                <a:srgbClr val="FF0000"/>
              </a:solidFill>
            </a:endParaRPr>
          </a:p>
          <a:p>
            <a:pPr>
              <a:lnSpc>
                <a:spcPts val="2400"/>
              </a:lnSpc>
            </a:pPr>
            <a:r>
              <a:rPr lang="ko-KR" altLang="en-US" sz="1600" b="1" dirty="0" smtClean="0">
                <a:solidFill>
                  <a:srgbClr val="FF0000"/>
                </a:solidFill>
              </a:rPr>
              <a:t>    기록한 후 등록말소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처리</a:t>
            </a:r>
            <a:endParaRPr lang="ko-KR" altLang="en-US" sz="1600" b="1" dirty="0">
              <a:solidFill>
                <a:prstClr val="black"/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1604" y="60219"/>
            <a:ext cx="7642229" cy="692696"/>
            <a:chOff x="-1" y="928670"/>
            <a:chExt cx="9427616" cy="757808"/>
          </a:xfrm>
        </p:grpSpPr>
        <p:sp>
          <p:nvSpPr>
            <p:cNvPr id="28" name="AutoShape 87"/>
            <p:cNvSpPr>
              <a:spLocks noChangeArrowheads="1"/>
            </p:cNvSpPr>
            <p:nvPr/>
          </p:nvSpPr>
          <p:spPr bwMode="auto">
            <a:xfrm>
              <a:off x="-1" y="928670"/>
              <a:ext cx="9427616" cy="757808"/>
            </a:xfrm>
            <a:prstGeom prst="homePlate">
              <a:avLst>
                <a:gd name="adj" fmla="val 43942"/>
              </a:avLst>
            </a:prstGeom>
            <a:gradFill rotWithShape="1">
              <a:gsLst>
                <a:gs pos="0">
                  <a:srgbClr val="FFC800"/>
                </a:gs>
                <a:gs pos="100000">
                  <a:srgbClr val="FF6400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29" name="Text Box 90"/>
            <p:cNvSpPr txBox="1">
              <a:spLocks noChangeArrowheads="1"/>
            </p:cNvSpPr>
            <p:nvPr/>
          </p:nvSpPr>
          <p:spPr bwMode="auto">
            <a:xfrm>
              <a:off x="1192174" y="1052495"/>
              <a:ext cx="7643864" cy="5050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건설기술용역 </a:t>
              </a:r>
              <a:r>
                <a:rPr kumimoji="1" lang="ko-KR" altLang="en-US" sz="2400" b="1" spc="-100" dirty="0">
                  <a:solidFill>
                    <a:srgbClr val="FFFF00"/>
                  </a:solidFill>
                </a:rPr>
                <a:t>등록관리</a:t>
              </a:r>
              <a:r>
                <a:rPr kumimoji="1" lang="ko-KR" altLang="en-US" sz="2400" b="1" spc="-100" dirty="0">
                  <a:solidFill>
                    <a:srgbClr val="000000"/>
                  </a:solidFill>
                </a:rPr>
                <a:t> 시스템 </a:t>
              </a:r>
              <a:r>
                <a:rPr kumimoji="1" lang="en-US" altLang="ko-KR" sz="2400" b="1" spc="-100" dirty="0">
                  <a:solidFill>
                    <a:srgbClr val="000000"/>
                  </a:solidFill>
                </a:rPr>
                <a:t>(CIMS</a:t>
              </a:r>
              <a:r>
                <a:rPr kumimoji="1" lang="en-US" altLang="ko-KR" sz="2400" b="1" spc="-100" dirty="0" smtClean="0">
                  <a:solidFill>
                    <a:srgbClr val="000000"/>
                  </a:solidFill>
                </a:rPr>
                <a:t>)</a:t>
              </a:r>
              <a:endParaRPr kumimoji="1" lang="ko-KR" altLang="en-US" sz="2400" b="1" spc="-100" dirty="0">
                <a:solidFill>
                  <a:srgbClr val="000000"/>
                </a:solidFill>
              </a:endParaRPr>
            </a:p>
          </p:txBody>
        </p:sp>
        <p:sp>
          <p:nvSpPr>
            <p:cNvPr id="30" name="AutoShape 98"/>
            <p:cNvSpPr>
              <a:spLocks noChangeArrowheads="1"/>
            </p:cNvSpPr>
            <p:nvPr/>
          </p:nvSpPr>
          <p:spPr bwMode="auto">
            <a:xfrm rot="5400000">
              <a:off x="8834663" y="1128701"/>
              <a:ext cx="685800" cy="3238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</p:grpSp>
      <p:sp>
        <p:nvSpPr>
          <p:cNvPr id="31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2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Ⅱ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  <p:sp>
        <p:nvSpPr>
          <p:cNvPr id="35" name="TextBox 28"/>
          <p:cNvSpPr txBox="1"/>
          <p:nvPr/>
        </p:nvSpPr>
        <p:spPr>
          <a:xfrm>
            <a:off x="860644" y="1772816"/>
            <a:ext cx="7959828" cy="85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&lt;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대    상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&gt;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endParaRPr lang="en-US" altLang="ko-KR" sz="1000" b="1" dirty="0" smtClean="0">
              <a:solidFill>
                <a:prstClr val="black"/>
              </a:solidFill>
            </a:endParaRPr>
          </a:p>
          <a:p>
            <a:r>
              <a:rPr lang="ko-KR" altLang="en-US" sz="1600" b="1" dirty="0" smtClean="0">
                <a:solidFill>
                  <a:prstClr val="black"/>
                </a:solidFill>
              </a:rPr>
              <a:t>① 상 호 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   ②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대표자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   ③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소재지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관할내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   ④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기술인력  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 ⑤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휴업  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 ⑥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폐 업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1"/>
          <p:cNvGrpSpPr/>
          <p:nvPr/>
        </p:nvGrpSpPr>
        <p:grpSpPr>
          <a:xfrm>
            <a:off x="357158" y="1941508"/>
            <a:ext cx="8429684" cy="2974987"/>
            <a:chOff x="357158" y="1785927"/>
            <a:chExt cx="8429684" cy="2974987"/>
          </a:xfrm>
        </p:grpSpPr>
        <p:grpSp>
          <p:nvGrpSpPr>
            <p:cNvPr id="3" name="그룹 8"/>
            <p:cNvGrpSpPr/>
            <p:nvPr/>
          </p:nvGrpSpPr>
          <p:grpSpPr>
            <a:xfrm>
              <a:off x="357158" y="1785927"/>
              <a:ext cx="8429684" cy="2974987"/>
              <a:chOff x="1042988" y="1511309"/>
              <a:chExt cx="2016125" cy="1809742"/>
            </a:xfrm>
          </p:grpSpPr>
          <p:sp>
            <p:nvSpPr>
              <p:cNvPr id="15" name="AutoShape 525"/>
              <p:cNvSpPr>
                <a:spLocks noChangeArrowheads="1"/>
              </p:cNvSpPr>
              <p:nvPr/>
            </p:nvSpPr>
            <p:spPr bwMode="auto">
              <a:xfrm>
                <a:off x="1042988" y="2887663"/>
                <a:ext cx="2016125" cy="43338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>
                      <a:alpha val="50000"/>
                    </a:srgbClr>
                  </a:gs>
                  <a:gs pos="100000">
                    <a:srgbClr val="000000">
                      <a:gamma/>
                      <a:tint val="57647"/>
                      <a:invGamma/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9pPr>
              </a:lstStyle>
              <a:p>
                <a:pPr>
                  <a:defRPr/>
                </a:pPr>
                <a:endParaRPr lang="ko-KR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AutoShape 526"/>
              <p:cNvSpPr>
                <a:spLocks noChangeArrowheads="1"/>
              </p:cNvSpPr>
              <p:nvPr/>
            </p:nvSpPr>
            <p:spPr bwMode="auto">
              <a:xfrm>
                <a:off x="1050421" y="1511309"/>
                <a:ext cx="1990093" cy="1474788"/>
              </a:xfrm>
              <a:prstGeom prst="roundRect">
                <a:avLst>
                  <a:gd name="adj" fmla="val 11764"/>
                </a:avLst>
              </a:prstGeom>
              <a:gradFill rotWithShape="1">
                <a:gsLst>
                  <a:gs pos="0">
                    <a:srgbClr val="D8ECEB">
                      <a:gamma/>
                      <a:tint val="0"/>
                      <a:invGamma/>
                    </a:srgb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5400000" scaled="1"/>
              </a:gradFill>
              <a:ln w="9525" algn="ctr">
                <a:solidFill>
                  <a:srgbClr val="00808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9pPr>
              </a:lstStyle>
              <a:p>
                <a:pPr>
                  <a:defRPr/>
                </a:pPr>
                <a:endParaRPr lang="ko-KR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527"/>
              <p:cNvSpPr>
                <a:spLocks noChangeArrowheads="1"/>
              </p:cNvSpPr>
              <p:nvPr/>
            </p:nvSpPr>
            <p:spPr bwMode="auto">
              <a:xfrm>
                <a:off x="1222366" y="1669680"/>
                <a:ext cx="1657323" cy="447496"/>
              </a:xfrm>
              <a:prstGeom prst="roundRect">
                <a:avLst>
                  <a:gd name="adj" fmla="val 15806"/>
                </a:avLst>
              </a:prstGeom>
              <a:gradFill rotWithShape="1">
                <a:gsLst>
                  <a:gs pos="0">
                    <a:srgbClr val="00B0F0"/>
                  </a:gs>
                  <a:gs pos="100000">
                    <a:srgbClr val="00B0F0">
                      <a:alpha val="65000"/>
                    </a:srgbClr>
                  </a:gs>
                </a:gsLst>
                <a:lin ang="5400000" scaled="1"/>
              </a:gradFill>
              <a:ln w="19050" algn="ctr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kumimoji="0" lang="en-US" altLang="ko-KR" sz="3500" b="1" cap="all" dirty="0" smtClean="0">
                    <a:ln w="0"/>
                    <a:solidFill>
                      <a:srgbClr val="FFFFFF"/>
                    </a:solidFill>
                    <a:effectLst>
                      <a:reflection blurRad="6350" stA="55000" endA="300" endPos="45500" dir="5400000" sy="-100000" algn="bl" rotWithShape="0"/>
                    </a:effectLst>
                    <a:latin typeface="맑은 고딕"/>
                    <a:ea typeface="맑은 고딕"/>
                  </a:rPr>
                  <a:t>Ⅲ</a:t>
                </a:r>
                <a:r>
                  <a:rPr kumimoji="0" lang="ko-KR" altLang="en-US" sz="3500" b="1" cap="all" dirty="0" smtClean="0">
                    <a:ln w="0"/>
                    <a:gradFill flip="none">
                      <a:gsLst>
                        <a:gs pos="0">
                          <a:srgbClr val="4F81BD">
                            <a:tint val="75000"/>
                            <a:shade val="75000"/>
                            <a:satMod val="170000"/>
                          </a:srgbClr>
                        </a:gs>
                        <a:gs pos="49000">
                          <a:srgbClr val="4F81BD">
                            <a:tint val="88000"/>
                            <a:shade val="65000"/>
                            <a:satMod val="172000"/>
                          </a:srgbClr>
                        </a:gs>
                        <a:gs pos="50000">
                          <a:srgbClr val="4F81BD">
                            <a:shade val="65000"/>
                            <a:satMod val="130000"/>
                          </a:srgbClr>
                        </a:gs>
                        <a:gs pos="92000">
                          <a:srgbClr val="4F81BD">
                            <a:shade val="50000"/>
                            <a:satMod val="120000"/>
                          </a:srgbClr>
                        </a:gs>
                        <a:gs pos="100000">
                          <a:srgbClr val="4F81BD">
                            <a:shade val="48000"/>
                            <a:satMod val="120000"/>
                          </a:srgbClr>
                        </a:gs>
                      </a:gsLst>
                      <a:lin ang="5400000"/>
                    </a:gradFill>
                    <a:effectLst>
                      <a:reflection blurRad="6350" stA="55000" endA="300" endPos="45500" dir="5400000" sy="-100000" algn="bl" rotWithShape="0"/>
                    </a:effectLst>
                    <a:latin typeface="맑은 고딕"/>
                    <a:ea typeface="맑은 고딕"/>
                  </a:rPr>
                  <a:t> </a:t>
                </a:r>
                <a:r>
                  <a:rPr kumimoji="0" lang="ko-KR" altLang="en-US" sz="3500" dirty="0" smtClean="0">
                    <a:solidFill>
                      <a:srgbClr val="FFFFFF"/>
                    </a:solidFill>
                    <a:effectLst>
                      <a:reflection blurRad="6350" stA="55000" endA="300" endPos="45500" dir="5400000" sy="-100000" algn="bl" rotWithShape="0"/>
                    </a:effectLst>
                    <a:latin typeface="HY헤드라인M" pitchFamily="18" charset="-127"/>
                    <a:ea typeface="HY헤드라인M" pitchFamily="18" charset="-127"/>
                  </a:rPr>
                  <a:t>건설기술용역 실적관리 시스템</a:t>
                </a:r>
              </a:p>
            </p:txBody>
          </p:sp>
        </p:grpSp>
        <p:sp>
          <p:nvSpPr>
            <p:cNvPr id="14" name="TextBox 46"/>
            <p:cNvSpPr txBox="1"/>
            <p:nvPr/>
          </p:nvSpPr>
          <p:spPr>
            <a:xfrm>
              <a:off x="357158" y="3139859"/>
              <a:ext cx="8358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ko-KR" altLang="en-US" dirty="0" smtClean="0">
                  <a:solidFill>
                    <a:srgbClr val="000000"/>
                  </a:solidFill>
                </a:rPr>
                <a:t>「</a:t>
              </a:r>
              <a:r>
                <a:rPr lang="ko-KR" altLang="en-US" b="1" dirty="0" smtClean="0">
                  <a:solidFill>
                    <a:srgbClr val="000000"/>
                  </a:solidFill>
                </a:rPr>
                <a:t>건설기술용역 통합관리시스템</a:t>
              </a:r>
              <a:r>
                <a:rPr lang="ko-KR" altLang="en-US" dirty="0" smtClean="0">
                  <a:solidFill>
                    <a:srgbClr val="000000"/>
                  </a:solidFill>
                </a:rPr>
                <a:t> 」</a:t>
              </a:r>
              <a:endParaRPr lang="en-US" altLang="ko-KR" b="1" dirty="0" smtClean="0">
                <a:solidFill>
                  <a:srgbClr val="000000"/>
                </a:solidFill>
              </a:endParaRPr>
            </a:p>
            <a:p>
              <a:pPr algn="ctr">
                <a:defRPr/>
              </a:pPr>
              <a:r>
                <a:rPr lang="en-US" altLang="ko-KR" dirty="0" smtClean="0">
                  <a:solidFill>
                    <a:srgbClr val="000000"/>
                  </a:solidFill>
                </a:rPr>
                <a:t>(</a:t>
              </a:r>
              <a:r>
                <a:rPr lang="en-US" altLang="ko-KR" b="1" dirty="0" smtClean="0">
                  <a:solidFill>
                    <a:srgbClr val="000000"/>
                  </a:solidFill>
                </a:rPr>
                <a:t>C</a:t>
              </a:r>
              <a:r>
                <a:rPr lang="en-US" altLang="ko-KR" dirty="0" smtClean="0">
                  <a:solidFill>
                    <a:srgbClr val="000000"/>
                  </a:solidFill>
                </a:rPr>
                <a:t>onstruction </a:t>
              </a:r>
              <a:r>
                <a:rPr lang="en-US" altLang="ko-KR" b="1" dirty="0" smtClean="0">
                  <a:solidFill>
                    <a:srgbClr val="000000"/>
                  </a:solidFill>
                </a:rPr>
                <a:t>E</a:t>
              </a:r>
              <a:r>
                <a:rPr lang="en-US" altLang="ko-KR" dirty="0" smtClean="0">
                  <a:solidFill>
                    <a:srgbClr val="000000"/>
                  </a:solidFill>
                </a:rPr>
                <a:t>ngineering </a:t>
              </a:r>
              <a:r>
                <a:rPr lang="en-US" altLang="ko-KR" b="1" dirty="0" smtClean="0">
                  <a:solidFill>
                    <a:srgbClr val="000000"/>
                  </a:solidFill>
                </a:rPr>
                <a:t>M</a:t>
              </a:r>
              <a:r>
                <a:rPr lang="en-US" altLang="ko-KR" dirty="0" smtClean="0">
                  <a:solidFill>
                    <a:srgbClr val="000000"/>
                  </a:solidFill>
                </a:rPr>
                <a:t>anagement</a:t>
              </a:r>
              <a:r>
                <a:rPr lang="en-US" altLang="ko-KR" b="1" dirty="0" smtClean="0">
                  <a:solidFill>
                    <a:srgbClr val="000000"/>
                  </a:solidFill>
                </a:rPr>
                <a:t> S</a:t>
              </a:r>
              <a:r>
                <a:rPr lang="en-US" altLang="ko-KR" dirty="0" smtClean="0">
                  <a:solidFill>
                    <a:srgbClr val="000000"/>
                  </a:solidFill>
                </a:rPr>
                <a:t>ystem ; </a:t>
              </a:r>
              <a:r>
                <a:rPr lang="en-US" altLang="ko-KR" b="1" dirty="0" smtClean="0">
                  <a:solidFill>
                    <a:srgbClr val="000000"/>
                  </a:solidFill>
                </a:rPr>
                <a:t>CEMS</a:t>
              </a:r>
              <a:r>
                <a:rPr lang="en-US" altLang="ko-KR" dirty="0" smtClean="0">
                  <a:solidFill>
                    <a:srgbClr val="000000"/>
                  </a:solidFill>
                </a:rPr>
                <a:t>)</a:t>
              </a:r>
              <a:endParaRPr lang="ko-KR" altLang="en-US" dirty="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0" name="AutoShape 87"/>
          <p:cNvSpPr>
            <a:spLocks noChangeArrowheads="1"/>
          </p:cNvSpPr>
          <p:nvPr/>
        </p:nvSpPr>
        <p:spPr bwMode="auto">
          <a:xfrm>
            <a:off x="1605" y="60219"/>
            <a:ext cx="6369984" cy="692696"/>
          </a:xfrm>
          <a:prstGeom prst="homePlate">
            <a:avLst>
              <a:gd name="adj" fmla="val 43942"/>
            </a:avLst>
          </a:prstGeom>
          <a:gradFill rotWithShape="1">
            <a:gsLst>
              <a:gs pos="0">
                <a:srgbClr val="FFC800"/>
              </a:gs>
              <a:gs pos="100000">
                <a:srgbClr val="FF6400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1" name="Text Box 90"/>
          <p:cNvSpPr txBox="1">
            <a:spLocks noChangeArrowheads="1"/>
          </p:cNvSpPr>
          <p:nvPr/>
        </p:nvSpPr>
        <p:spPr bwMode="auto">
          <a:xfrm>
            <a:off x="968007" y="173405"/>
            <a:ext cx="61962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ko-KR" altLang="en-US" sz="2400" b="1" spc="-100" dirty="0">
                <a:solidFill>
                  <a:srgbClr val="000000"/>
                </a:solidFill>
              </a:rPr>
              <a:t>건설기술용역 </a:t>
            </a:r>
            <a:r>
              <a:rPr kumimoji="1" lang="ko-KR" altLang="en-US" sz="2400" b="1" spc="-100" dirty="0" smtClean="0">
                <a:solidFill>
                  <a:srgbClr val="FFFF00"/>
                </a:solidFill>
              </a:rPr>
              <a:t>실적관리</a:t>
            </a:r>
            <a:r>
              <a:rPr kumimoji="1" lang="ko-KR" altLang="en-US" sz="2400" b="1" spc="-100" dirty="0" smtClean="0">
                <a:solidFill>
                  <a:srgbClr val="000000"/>
                </a:solidFill>
              </a:rPr>
              <a:t> 시스템 </a:t>
            </a:r>
            <a:r>
              <a:rPr kumimoji="1" lang="en-US" altLang="ko-KR" sz="2400" b="1" spc="-100" dirty="0" smtClean="0">
                <a:solidFill>
                  <a:srgbClr val="000000"/>
                </a:solidFill>
              </a:rPr>
              <a:t>(CEMS)</a:t>
            </a:r>
            <a:endParaRPr kumimoji="1" lang="ko-KR" altLang="en-US" sz="2400" b="1" spc="-100" dirty="0">
              <a:solidFill>
                <a:srgbClr val="000000"/>
              </a:solidFill>
            </a:endParaRPr>
          </a:p>
        </p:txBody>
      </p:sp>
      <p:sp>
        <p:nvSpPr>
          <p:cNvPr id="92" name="AutoShape 98"/>
          <p:cNvSpPr>
            <a:spLocks noChangeArrowheads="1"/>
          </p:cNvSpPr>
          <p:nvPr/>
        </p:nvSpPr>
        <p:spPr bwMode="auto">
          <a:xfrm rot="5400000">
            <a:off x="5841957" y="242397"/>
            <a:ext cx="626875" cy="26252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3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4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Ⅲ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  <p:sp>
        <p:nvSpPr>
          <p:cNvPr id="46" name="AutoShape 545"/>
          <p:cNvSpPr>
            <a:spLocks noChangeArrowheads="1"/>
          </p:cNvSpPr>
          <p:nvPr/>
        </p:nvSpPr>
        <p:spPr bwMode="auto">
          <a:xfrm>
            <a:off x="395536" y="1033494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7" name="AutoShape 546"/>
          <p:cNvSpPr>
            <a:spLocks noChangeArrowheads="1"/>
          </p:cNvSpPr>
          <p:nvPr/>
        </p:nvSpPr>
        <p:spPr bwMode="auto">
          <a:xfrm>
            <a:off x="1130471" y="1033494"/>
            <a:ext cx="3585545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9" name="AutoShape 555"/>
          <p:cNvSpPr>
            <a:spLocks noChangeArrowheads="1"/>
          </p:cNvSpPr>
          <p:nvPr/>
        </p:nvSpPr>
        <p:spPr bwMode="auto">
          <a:xfrm>
            <a:off x="429343" y="980728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0" name="WordArt 560"/>
          <p:cNvSpPr>
            <a:spLocks noChangeArrowheads="1" noChangeShapeType="1" noTextEdit="1"/>
          </p:cNvSpPr>
          <p:nvPr/>
        </p:nvSpPr>
        <p:spPr bwMode="auto">
          <a:xfrm>
            <a:off x="596908" y="1093354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dirty="0">
                <a:ln w="9525">
                  <a:noFill/>
                  <a:round/>
                  <a:headEnd/>
                  <a:tailEnd/>
                </a:ln>
                <a:solidFill>
                  <a:prstClr val="black"/>
                </a:solidFill>
                <a:latin typeface="Arial Black"/>
                <a:ea typeface="Arial Unicode MS" pitchFamily="50" charset="-127"/>
              </a:rPr>
              <a:t>1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solidFill>
                <a:prstClr val="black"/>
              </a:solidFill>
              <a:latin typeface="Arial Black"/>
              <a:ea typeface="Arial Unicode MS" pitchFamily="50" charset="-127"/>
            </a:endParaRPr>
          </a:p>
        </p:txBody>
      </p:sp>
      <p:sp>
        <p:nvSpPr>
          <p:cNvPr id="52" name="AutoShape 565"/>
          <p:cNvSpPr>
            <a:spLocks noChangeArrowheads="1"/>
          </p:cNvSpPr>
          <p:nvPr/>
        </p:nvSpPr>
        <p:spPr bwMode="auto">
          <a:xfrm>
            <a:off x="1162809" y="980728"/>
            <a:ext cx="4535015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3" name="Text Box 574"/>
          <p:cNvSpPr txBox="1">
            <a:spLocks noChangeArrowheads="1"/>
          </p:cNvSpPr>
          <p:nvPr/>
        </p:nvSpPr>
        <p:spPr bwMode="auto">
          <a:xfrm>
            <a:off x="1187624" y="1012666"/>
            <a:ext cx="33714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000" b="1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용역실적 관리업무 처리절차</a:t>
            </a:r>
            <a:endParaRPr lang="ko-KR" altLang="en-US" sz="2000" b="1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8" name="AutoShape 82"/>
          <p:cNvSpPr>
            <a:spLocks noChangeArrowheads="1"/>
          </p:cNvSpPr>
          <p:nvPr/>
        </p:nvSpPr>
        <p:spPr bwMode="auto">
          <a:xfrm>
            <a:off x="142844" y="1587208"/>
            <a:ext cx="8858312" cy="4578096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pic>
        <p:nvPicPr>
          <p:cNvPr id="85" name="그림 84" descr="등록신청자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0155" y="2038347"/>
            <a:ext cx="809625" cy="962025"/>
          </a:xfrm>
          <a:prstGeom prst="rect">
            <a:avLst/>
          </a:prstGeom>
        </p:spPr>
      </p:pic>
      <p:pic>
        <p:nvPicPr>
          <p:cNvPr id="86" name="그림 85" descr="건설기술관리협회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61423" y="4348176"/>
            <a:ext cx="1000125" cy="1009650"/>
          </a:xfrm>
          <a:prstGeom prst="rect">
            <a:avLst/>
          </a:prstGeom>
        </p:spPr>
      </p:pic>
      <p:pic>
        <p:nvPicPr>
          <p:cNvPr id="87" name="그림 86" descr="시도지사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01872" y="2071678"/>
            <a:ext cx="904875" cy="857250"/>
          </a:xfrm>
          <a:prstGeom prst="rect">
            <a:avLst/>
          </a:prstGeom>
        </p:spPr>
      </p:pic>
      <p:cxnSp>
        <p:nvCxnSpPr>
          <p:cNvPr id="89" name="직선 화살표 연결선 88"/>
          <p:cNvCxnSpPr/>
          <p:nvPr/>
        </p:nvCxnSpPr>
        <p:spPr>
          <a:xfrm>
            <a:off x="3532920" y="3857628"/>
            <a:ext cx="0" cy="500066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sp>
        <p:nvSpPr>
          <p:cNvPr id="98" name="TextBox 75"/>
          <p:cNvSpPr txBox="1"/>
          <p:nvPr/>
        </p:nvSpPr>
        <p:spPr>
          <a:xfrm>
            <a:off x="272584" y="3286124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용역업체</a:t>
            </a:r>
            <a:endParaRPr lang="en-US" altLang="ko-KR" sz="2000" b="1" spc="50" dirty="0" smtClean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altLang="ko-KR" sz="1600" b="1" spc="50" dirty="0" smtClean="0">
                <a:ln w="11430"/>
                <a:solidFill>
                  <a:prstClr val="black"/>
                </a:solidFill>
              </a:rPr>
              <a:t>(</a:t>
            </a:r>
            <a:r>
              <a:rPr lang="ko-KR" altLang="en-US" sz="1600" b="1" spc="50" dirty="0" smtClean="0">
                <a:ln w="11430"/>
                <a:solidFill>
                  <a:prstClr val="black"/>
                </a:solidFill>
              </a:rPr>
              <a:t>책임기술자</a:t>
            </a:r>
            <a:r>
              <a:rPr lang="en-US" altLang="ko-KR" sz="1600" b="1" spc="50" dirty="0" smtClean="0">
                <a:ln w="11430"/>
                <a:solidFill>
                  <a:prstClr val="black"/>
                </a:solidFill>
              </a:rPr>
              <a:t>)</a:t>
            </a:r>
            <a:endParaRPr lang="ko-KR" altLang="en-US" sz="1600" b="1" spc="50" dirty="0" smtClean="0">
              <a:ln w="11430"/>
              <a:solidFill>
                <a:prstClr val="black"/>
              </a:solidFill>
            </a:endParaRPr>
          </a:p>
        </p:txBody>
      </p:sp>
      <p:cxnSp>
        <p:nvCxnSpPr>
          <p:cNvPr id="104" name="직선 화살표 연결선 103"/>
          <p:cNvCxnSpPr/>
          <p:nvPr/>
        </p:nvCxnSpPr>
        <p:spPr>
          <a:xfrm flipV="1">
            <a:off x="3318606" y="3851706"/>
            <a:ext cx="0" cy="493796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pic>
        <p:nvPicPr>
          <p:cNvPr id="33795" name="Picture 3" descr="G:\개인관련\문서\ppt\파워포인트 클립아트 모음\파워포인트 클립아트 모음\OF02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92023" y="1928802"/>
            <a:ext cx="1312401" cy="1366832"/>
          </a:xfrm>
          <a:prstGeom prst="rect">
            <a:avLst/>
          </a:prstGeom>
          <a:noFill/>
        </p:spPr>
      </p:pic>
      <p:sp>
        <p:nvSpPr>
          <p:cNvPr id="110" name="TextBox 75"/>
          <p:cNvSpPr txBox="1"/>
          <p:nvPr/>
        </p:nvSpPr>
        <p:spPr>
          <a:xfrm>
            <a:off x="2532788" y="3282735"/>
            <a:ext cx="202491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통합관리시스템</a:t>
            </a:r>
            <a:endParaRPr lang="en-US" altLang="ko-KR" sz="2000" b="1" spc="50" dirty="0" smtClean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altLang="ko-KR" sz="1600" b="1" spc="50" dirty="0" smtClean="0">
                <a:ln w="11430"/>
                <a:solidFill>
                  <a:prstClr val="black"/>
                </a:solidFill>
              </a:rPr>
              <a:t>(www.cems.kr)</a:t>
            </a:r>
            <a:endParaRPr lang="ko-KR" altLang="en-US" sz="1600" b="1" spc="50" dirty="0" smtClean="0">
              <a:ln w="11430"/>
              <a:solidFill>
                <a:prstClr val="black"/>
              </a:solidFill>
            </a:endParaRPr>
          </a:p>
        </p:txBody>
      </p:sp>
      <p:sp>
        <p:nvSpPr>
          <p:cNvPr id="111" name="TextBox 75"/>
          <p:cNvSpPr txBox="1"/>
          <p:nvPr/>
        </p:nvSpPr>
        <p:spPr>
          <a:xfrm>
            <a:off x="5487558" y="3071810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용역업체</a:t>
            </a:r>
            <a:endParaRPr lang="en-US" altLang="ko-KR" sz="2000" b="1" spc="50" dirty="0" smtClean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altLang="ko-KR" sz="1600" b="1" spc="50" dirty="0" smtClean="0">
                <a:ln w="11430"/>
                <a:solidFill>
                  <a:prstClr val="black"/>
                </a:solidFill>
              </a:rPr>
              <a:t>(</a:t>
            </a:r>
            <a:r>
              <a:rPr lang="ko-KR" altLang="en-US" sz="1600" b="1" spc="50" dirty="0" smtClean="0">
                <a:ln w="11430"/>
                <a:solidFill>
                  <a:prstClr val="black"/>
                </a:solidFill>
              </a:rPr>
              <a:t>책임기술자</a:t>
            </a:r>
            <a:r>
              <a:rPr lang="en-US" altLang="ko-KR" sz="1600" b="1" spc="50" dirty="0" smtClean="0">
                <a:ln w="11430"/>
                <a:solidFill>
                  <a:prstClr val="black"/>
                </a:solidFill>
              </a:rPr>
              <a:t>)</a:t>
            </a:r>
            <a:endParaRPr lang="ko-KR" altLang="en-US" sz="1600" b="1" spc="50" dirty="0" smtClean="0">
              <a:ln w="11430"/>
              <a:solidFill>
                <a:prstClr val="black"/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1675532" y="2000240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prstClr val="black"/>
                </a:solidFill>
              </a:rPr>
              <a:t>①신고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1604094" y="2804694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prstClr val="black"/>
                </a:solidFill>
              </a:rPr>
              <a:t>증명발급</a:t>
            </a:r>
            <a:endParaRPr lang="ko-KR" altLang="en-US" sz="1600" dirty="0">
              <a:solidFill>
                <a:prstClr val="black"/>
              </a:solidFill>
            </a:endParaRPr>
          </a:p>
        </p:txBody>
      </p:sp>
      <p:cxnSp>
        <p:nvCxnSpPr>
          <p:cNvPr id="116" name="직선 화살표 연결선 115"/>
          <p:cNvCxnSpPr/>
          <p:nvPr/>
        </p:nvCxnSpPr>
        <p:spPr>
          <a:xfrm>
            <a:off x="4533052" y="2500306"/>
            <a:ext cx="785818" cy="0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cxnSp>
        <p:nvCxnSpPr>
          <p:cNvPr id="117" name="직선 화살표 연결선 116"/>
          <p:cNvCxnSpPr/>
          <p:nvPr/>
        </p:nvCxnSpPr>
        <p:spPr>
          <a:xfrm flipH="1">
            <a:off x="4461614" y="2708350"/>
            <a:ext cx="785818" cy="6270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sp>
        <p:nvSpPr>
          <p:cNvPr id="118" name="TextBox 117"/>
          <p:cNvSpPr txBox="1"/>
          <p:nvPr/>
        </p:nvSpPr>
        <p:spPr>
          <a:xfrm>
            <a:off x="4461614" y="2000240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prstClr val="black"/>
                </a:solidFill>
              </a:rPr>
              <a:t>③확인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4390176" y="2804694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prstClr val="black"/>
                </a:solidFill>
              </a:rPr>
              <a:t>실적조회</a:t>
            </a:r>
            <a:endParaRPr lang="ko-KR" altLang="en-US" sz="1600" dirty="0">
              <a:solidFill>
                <a:prstClr val="black"/>
              </a:solidFill>
            </a:endParaRPr>
          </a:p>
        </p:txBody>
      </p:sp>
      <p:cxnSp>
        <p:nvCxnSpPr>
          <p:cNvPr id="125" name="직선 화살표 연결선 124"/>
          <p:cNvCxnSpPr/>
          <p:nvPr/>
        </p:nvCxnSpPr>
        <p:spPr>
          <a:xfrm>
            <a:off x="1818408" y="2500306"/>
            <a:ext cx="785818" cy="0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cxnSp>
        <p:nvCxnSpPr>
          <p:cNvPr id="126" name="직선 화살표 연결선 125"/>
          <p:cNvCxnSpPr/>
          <p:nvPr/>
        </p:nvCxnSpPr>
        <p:spPr>
          <a:xfrm flipH="1">
            <a:off x="1746970" y="2708350"/>
            <a:ext cx="785818" cy="6270"/>
          </a:xfrm>
          <a:prstGeom prst="straightConnector1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 w="lg" len="lg"/>
          </a:ln>
          <a:effectLst/>
        </p:spPr>
      </p:cxnSp>
      <p:sp>
        <p:nvSpPr>
          <p:cNvPr id="127" name="TextBox 75"/>
          <p:cNvSpPr txBox="1"/>
          <p:nvPr/>
        </p:nvSpPr>
        <p:spPr>
          <a:xfrm>
            <a:off x="2526377" y="5373216"/>
            <a:ext cx="203773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관리자</a:t>
            </a:r>
            <a:endParaRPr lang="en-US" altLang="ko-KR" sz="2000" b="1" spc="50" dirty="0" smtClean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altLang="ko-KR" sz="1600" b="1" spc="50" dirty="0" smtClean="0">
                <a:ln w="11430"/>
                <a:solidFill>
                  <a:prstClr val="black"/>
                </a:solidFill>
              </a:rPr>
              <a:t>(</a:t>
            </a:r>
            <a:r>
              <a:rPr lang="ko-KR" altLang="en-US" sz="1600" b="1" spc="50" dirty="0" smtClean="0">
                <a:ln w="11430"/>
                <a:solidFill>
                  <a:prstClr val="black"/>
                </a:solidFill>
              </a:rPr>
              <a:t>건설기술관리협회</a:t>
            </a:r>
            <a:r>
              <a:rPr lang="en-US" altLang="ko-KR" sz="1600" b="1" spc="50" dirty="0" smtClean="0">
                <a:ln w="11430"/>
                <a:solidFill>
                  <a:prstClr val="black"/>
                </a:solidFill>
              </a:rPr>
              <a:t>)</a:t>
            </a:r>
            <a:endParaRPr lang="ko-KR" altLang="en-US" sz="1600" b="1" spc="50" dirty="0" smtClean="0">
              <a:ln w="11430"/>
              <a:solidFill>
                <a:prstClr val="black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3532920" y="3929066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prstClr val="black"/>
                </a:solidFill>
              </a:rPr>
              <a:t>②검토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28596" y="5109722"/>
            <a:ext cx="2357454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Font typeface="Arial" pitchFamily="34" charset="0"/>
              <a:buChar char="•"/>
            </a:pPr>
            <a:r>
              <a:rPr lang="ko-KR" altLang="en-US" sz="1300" b="1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②검토∙ ③확인결과 오류</a:t>
            </a:r>
            <a:endParaRPr lang="en-US" altLang="ko-KR" sz="1300" b="1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2000"/>
              </a:lnSpc>
            </a:pPr>
            <a:r>
              <a:rPr lang="en-US" altLang="ko-KR" sz="1300" b="1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 </a:t>
            </a:r>
            <a:r>
              <a:rPr lang="ko-KR" altLang="en-US" sz="1300" b="1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발견 시 반려조치</a:t>
            </a:r>
            <a:r>
              <a:rPr lang="en-US" altLang="ko-KR" sz="1300" b="1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ko-KR" altLang="en-US" sz="1300" b="1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749076" y="3999835"/>
            <a:ext cx="4143404" cy="18774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[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단계별 업무처리 절차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]</a:t>
            </a:r>
          </a:p>
          <a:p>
            <a:r>
              <a:rPr lang="en-US" altLang="ko-KR" sz="1600" b="1" dirty="0" smtClean="0">
                <a:solidFill>
                  <a:prstClr val="black"/>
                </a:solidFill>
              </a:rPr>
              <a:t> </a:t>
            </a:r>
            <a:endParaRPr lang="ko-KR" altLang="en-US" sz="1600" dirty="0" smtClean="0">
              <a:solidFill>
                <a:prstClr val="black"/>
              </a:solidFill>
            </a:endParaRPr>
          </a:p>
          <a:p>
            <a:pPr>
              <a:lnSpc>
                <a:spcPts val="2000"/>
              </a:lnSpc>
            </a:pPr>
            <a:r>
              <a:rPr lang="ko-KR" altLang="en-US" sz="1600" b="1" dirty="0" smtClean="0">
                <a:solidFill>
                  <a:prstClr val="black"/>
                </a:solidFill>
              </a:rPr>
              <a:t>① </a:t>
            </a:r>
            <a:r>
              <a:rPr lang="ko-KR" altLang="en-US" sz="1600" dirty="0" smtClean="0">
                <a:solidFill>
                  <a:prstClr val="black"/>
                </a:solidFill>
              </a:rPr>
              <a:t>단계 </a:t>
            </a:r>
            <a:r>
              <a:rPr lang="en-US" altLang="ko-KR" sz="1600" dirty="0" smtClean="0">
                <a:solidFill>
                  <a:prstClr val="black"/>
                </a:solidFill>
              </a:rPr>
              <a:t>: </a:t>
            </a:r>
            <a:r>
              <a:rPr lang="ko-KR" altLang="en-US" sz="1600" b="1" spc="-100" dirty="0" smtClean="0">
                <a:solidFill>
                  <a:prstClr val="black"/>
                </a:solidFill>
              </a:rPr>
              <a:t>계약현황 전자신고</a:t>
            </a:r>
            <a:r>
              <a:rPr lang="en-US" altLang="ko-KR" sz="1600" spc="-100" dirty="0" smtClean="0">
                <a:solidFill>
                  <a:prstClr val="black"/>
                </a:solidFill>
              </a:rPr>
              <a:t>(</a:t>
            </a:r>
            <a:r>
              <a:rPr lang="ko-KR" altLang="en-US" sz="1600" spc="-100" dirty="0" smtClean="0">
                <a:solidFill>
                  <a:prstClr val="black"/>
                </a:solidFill>
              </a:rPr>
              <a:t>사업책임기술자</a:t>
            </a:r>
            <a:r>
              <a:rPr lang="en-US" altLang="ko-KR" sz="1600" spc="-100" dirty="0" smtClean="0">
                <a:solidFill>
                  <a:prstClr val="black"/>
                </a:solidFill>
              </a:rPr>
              <a:t>)</a:t>
            </a:r>
            <a:endParaRPr lang="ko-KR" altLang="en-US" sz="1600" spc="-100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</a:pPr>
            <a:r>
              <a:rPr lang="ko-KR" altLang="en-US" sz="1600" b="1" dirty="0" smtClean="0">
                <a:solidFill>
                  <a:prstClr val="black"/>
                </a:solidFill>
              </a:rPr>
              <a:t>② </a:t>
            </a:r>
            <a:r>
              <a:rPr lang="ko-KR" altLang="en-US" sz="1600" dirty="0" smtClean="0">
                <a:solidFill>
                  <a:prstClr val="black"/>
                </a:solidFill>
              </a:rPr>
              <a:t>단계 </a:t>
            </a:r>
            <a:r>
              <a:rPr lang="en-US" altLang="ko-KR" sz="1600" dirty="0" smtClean="0">
                <a:solidFill>
                  <a:prstClr val="black"/>
                </a:solidFill>
              </a:rPr>
              <a:t>: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신고내용 검토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해당 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발주청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이첩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0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           </a:t>
            </a:r>
            <a:r>
              <a:rPr lang="en-US" altLang="ko-KR" sz="1600" dirty="0" smtClean="0">
                <a:solidFill>
                  <a:prstClr val="black"/>
                </a:solidFill>
              </a:rPr>
              <a:t>(</a:t>
            </a:r>
            <a:r>
              <a:rPr lang="ko-KR" altLang="en-US" sz="1600" dirty="0" smtClean="0">
                <a:solidFill>
                  <a:prstClr val="black"/>
                </a:solidFill>
              </a:rPr>
              <a:t>관리협회</a:t>
            </a:r>
            <a:r>
              <a:rPr lang="en-US" altLang="ko-KR" sz="1600" dirty="0" smtClean="0">
                <a:solidFill>
                  <a:prstClr val="black"/>
                </a:solidFill>
              </a:rPr>
              <a:t>)</a:t>
            </a:r>
            <a:endParaRPr lang="ko-KR" altLang="en-US" sz="1600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</a:pPr>
            <a:r>
              <a:rPr lang="ko-KR" altLang="en-US" sz="1600" b="1" dirty="0" smtClean="0">
                <a:solidFill>
                  <a:prstClr val="black"/>
                </a:solidFill>
              </a:rPr>
              <a:t>③ </a:t>
            </a:r>
            <a:r>
              <a:rPr lang="ko-KR" altLang="en-US" sz="1600" dirty="0" smtClean="0">
                <a:solidFill>
                  <a:prstClr val="black"/>
                </a:solidFill>
              </a:rPr>
              <a:t>단계 </a:t>
            </a:r>
            <a:r>
              <a:rPr lang="en-US" altLang="ko-KR" sz="1600" dirty="0" smtClean="0">
                <a:solidFill>
                  <a:prstClr val="black"/>
                </a:solidFill>
              </a:rPr>
              <a:t>: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신고내용 확인</a:t>
            </a:r>
            <a:r>
              <a:rPr lang="en-US" altLang="ko-KR" sz="1600" dirty="0" smtClean="0">
                <a:solidFill>
                  <a:prstClr val="black"/>
                </a:solidFill>
              </a:rPr>
              <a:t>(</a:t>
            </a:r>
            <a:r>
              <a:rPr lang="ko-KR" altLang="en-US" sz="1600" dirty="0" smtClean="0">
                <a:solidFill>
                  <a:prstClr val="black"/>
                </a:solidFill>
              </a:rPr>
              <a:t>해당 </a:t>
            </a:r>
            <a:r>
              <a:rPr lang="ko-KR" altLang="en-US" sz="1600" dirty="0" err="1" smtClean="0">
                <a:solidFill>
                  <a:prstClr val="black"/>
                </a:solidFill>
              </a:rPr>
              <a:t>발주청</a:t>
            </a:r>
            <a:r>
              <a:rPr lang="en-US" altLang="ko-KR" sz="1600" dirty="0" smtClean="0">
                <a:solidFill>
                  <a:prstClr val="black"/>
                </a:solidFill>
              </a:rPr>
              <a:t>)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179512" y="6176917"/>
            <a:ext cx="842968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 smtClean="0">
                <a:solidFill>
                  <a:srgbClr val="7030A0"/>
                </a:solidFill>
                <a:latin typeface="+mn-ea"/>
              </a:rPr>
              <a:t>* 건설기술용역 통합관리시스템</a:t>
            </a:r>
            <a:r>
              <a:rPr lang="en-US" altLang="ko-KR" sz="1300" dirty="0" smtClean="0">
                <a:solidFill>
                  <a:srgbClr val="7030A0"/>
                </a:solidFill>
                <a:latin typeface="+mn-ea"/>
              </a:rPr>
              <a:t>(Construction Engineering Management System ; CEMS)</a:t>
            </a:r>
            <a:endParaRPr lang="ko-KR" altLang="en-US" sz="1300" dirty="0" smtClean="0">
              <a:solidFill>
                <a:srgbClr val="7030A0"/>
              </a:solidFill>
              <a:latin typeface="+mn-ea"/>
            </a:endParaRPr>
          </a:p>
          <a:p>
            <a:r>
              <a:rPr lang="en-US" altLang="ko-KR" sz="1300" dirty="0" smtClean="0">
                <a:solidFill>
                  <a:srgbClr val="7030A0"/>
                </a:solidFill>
                <a:latin typeface="+mn-ea"/>
              </a:rPr>
              <a:t>   : </a:t>
            </a:r>
            <a:r>
              <a:rPr lang="ko-KR" altLang="en-US" sz="1300" dirty="0" smtClean="0">
                <a:solidFill>
                  <a:srgbClr val="7030A0"/>
                </a:solidFill>
                <a:latin typeface="+mn-ea"/>
              </a:rPr>
              <a:t>건설기술용역 사업실적 및 참여기술자 정보를 관리 및 제공하는 전자시스템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0" name="AutoShape 87"/>
          <p:cNvSpPr>
            <a:spLocks noChangeArrowheads="1"/>
          </p:cNvSpPr>
          <p:nvPr/>
        </p:nvSpPr>
        <p:spPr bwMode="auto">
          <a:xfrm>
            <a:off x="1605" y="60219"/>
            <a:ext cx="6369984" cy="692696"/>
          </a:xfrm>
          <a:prstGeom prst="homePlate">
            <a:avLst>
              <a:gd name="adj" fmla="val 43942"/>
            </a:avLst>
          </a:prstGeom>
          <a:gradFill rotWithShape="1">
            <a:gsLst>
              <a:gs pos="0">
                <a:srgbClr val="FFC800"/>
              </a:gs>
              <a:gs pos="100000">
                <a:srgbClr val="FF6400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2" name="AutoShape 98"/>
          <p:cNvSpPr>
            <a:spLocks noChangeArrowheads="1"/>
          </p:cNvSpPr>
          <p:nvPr/>
        </p:nvSpPr>
        <p:spPr bwMode="auto">
          <a:xfrm rot="5400000">
            <a:off x="5841957" y="242397"/>
            <a:ext cx="626875" cy="26252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3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4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Ⅲ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  <p:sp>
        <p:nvSpPr>
          <p:cNvPr id="40" name="AutoShape 17433"/>
          <p:cNvSpPr>
            <a:spLocks noChangeArrowheads="1"/>
          </p:cNvSpPr>
          <p:nvPr/>
        </p:nvSpPr>
        <p:spPr bwMode="auto">
          <a:xfrm>
            <a:off x="452153" y="1196752"/>
            <a:ext cx="1960177" cy="47052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prstShdw prst="shdw17" dist="17961" dir="2700000">
              <a:srgbClr val="000000">
                <a:alpha val="50000"/>
              </a:srgbClr>
            </a:prstShdw>
          </a:effectLst>
        </p:spPr>
        <p:txBody>
          <a:bodyPr wrap="none" anchor="ctr"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1" name="Text Box 17441" descr="1111"/>
          <p:cNvSpPr txBox="1">
            <a:spLocks noChangeArrowheads="1"/>
          </p:cNvSpPr>
          <p:nvPr/>
        </p:nvSpPr>
        <p:spPr bwMode="auto">
          <a:xfrm>
            <a:off x="379506" y="1214992"/>
            <a:ext cx="2104262" cy="40011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시스템 구성도</a:t>
            </a:r>
            <a:endParaRPr lang="ko-KR" altLang="en-US" sz="2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42" name="_x66749560" descr="EMB00000d1454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45" y="1772816"/>
            <a:ext cx="8720421" cy="4709778"/>
          </a:xfrm>
          <a:prstGeom prst="rect">
            <a:avLst/>
          </a:prstGeom>
          <a:noFill/>
          <a:ln>
            <a:solidFill>
              <a:srgbClr val="C0504D">
                <a:lumMod val="60000"/>
                <a:lumOff val="40000"/>
              </a:srgbClr>
            </a:solidFill>
          </a:ln>
        </p:spPr>
      </p:pic>
      <p:sp>
        <p:nvSpPr>
          <p:cNvPr id="43" name="Text Box 90"/>
          <p:cNvSpPr txBox="1">
            <a:spLocks noChangeArrowheads="1"/>
          </p:cNvSpPr>
          <p:nvPr/>
        </p:nvSpPr>
        <p:spPr bwMode="auto">
          <a:xfrm>
            <a:off x="968007" y="173405"/>
            <a:ext cx="61962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ko-KR" altLang="en-US" sz="2400" b="1" spc="-100" dirty="0">
                <a:solidFill>
                  <a:srgbClr val="000000"/>
                </a:solidFill>
              </a:rPr>
              <a:t>건설기술용역 </a:t>
            </a:r>
            <a:r>
              <a:rPr kumimoji="1" lang="ko-KR" altLang="en-US" sz="2400" b="1" spc="-100" dirty="0" smtClean="0">
                <a:solidFill>
                  <a:srgbClr val="FFFF00"/>
                </a:solidFill>
              </a:rPr>
              <a:t>실적관리</a:t>
            </a:r>
            <a:r>
              <a:rPr kumimoji="1" lang="ko-KR" altLang="en-US" sz="2400" b="1" spc="-100" dirty="0" smtClean="0">
                <a:solidFill>
                  <a:srgbClr val="000000"/>
                </a:solidFill>
              </a:rPr>
              <a:t> 시스템 </a:t>
            </a:r>
            <a:r>
              <a:rPr kumimoji="1" lang="en-US" altLang="ko-KR" sz="2400" b="1" spc="-100" dirty="0" smtClean="0">
                <a:solidFill>
                  <a:srgbClr val="000000"/>
                </a:solidFill>
              </a:rPr>
              <a:t>(CEMS)</a:t>
            </a:r>
            <a:endParaRPr kumimoji="1" lang="ko-KR" altLang="en-US" sz="2400" b="1" spc="-1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0" name="AutoShape 87"/>
          <p:cNvSpPr>
            <a:spLocks noChangeArrowheads="1"/>
          </p:cNvSpPr>
          <p:nvPr/>
        </p:nvSpPr>
        <p:spPr bwMode="auto">
          <a:xfrm>
            <a:off x="1605" y="60219"/>
            <a:ext cx="6369984" cy="692696"/>
          </a:xfrm>
          <a:prstGeom prst="homePlate">
            <a:avLst>
              <a:gd name="adj" fmla="val 43942"/>
            </a:avLst>
          </a:prstGeom>
          <a:gradFill rotWithShape="1">
            <a:gsLst>
              <a:gs pos="0">
                <a:srgbClr val="FFC800"/>
              </a:gs>
              <a:gs pos="100000">
                <a:srgbClr val="FF6400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2" name="AutoShape 98"/>
          <p:cNvSpPr>
            <a:spLocks noChangeArrowheads="1"/>
          </p:cNvSpPr>
          <p:nvPr/>
        </p:nvSpPr>
        <p:spPr bwMode="auto">
          <a:xfrm rot="5400000">
            <a:off x="5841957" y="242397"/>
            <a:ext cx="626875" cy="26252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3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4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Ⅲ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  <p:sp>
        <p:nvSpPr>
          <p:cNvPr id="38" name="AutoShape 82"/>
          <p:cNvSpPr>
            <a:spLocks noChangeArrowheads="1"/>
          </p:cNvSpPr>
          <p:nvPr/>
        </p:nvSpPr>
        <p:spPr bwMode="auto">
          <a:xfrm>
            <a:off x="142844" y="1634833"/>
            <a:ext cx="8858312" cy="5082152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" name="그룹 42"/>
          <p:cNvGrpSpPr/>
          <p:nvPr/>
        </p:nvGrpSpPr>
        <p:grpSpPr>
          <a:xfrm>
            <a:off x="421840" y="966770"/>
            <a:ext cx="5302288" cy="472666"/>
            <a:chOff x="421840" y="3573016"/>
            <a:chExt cx="5302288" cy="472666"/>
          </a:xfrm>
        </p:grpSpPr>
        <p:sp>
          <p:nvSpPr>
            <p:cNvPr id="33" name="AutoShape 545"/>
            <p:cNvSpPr>
              <a:spLocks noChangeArrowheads="1"/>
            </p:cNvSpPr>
            <p:nvPr/>
          </p:nvSpPr>
          <p:spPr bwMode="auto">
            <a:xfrm>
              <a:off x="421840" y="3625782"/>
              <a:ext cx="633515" cy="41990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34" name="AutoShape 546"/>
            <p:cNvSpPr>
              <a:spLocks noChangeArrowheads="1"/>
            </p:cNvSpPr>
            <p:nvPr/>
          </p:nvSpPr>
          <p:spPr bwMode="auto">
            <a:xfrm>
              <a:off x="1156775" y="3625782"/>
              <a:ext cx="3343787" cy="419900"/>
            </a:xfrm>
            <a:prstGeom prst="roundRect">
              <a:avLst>
                <a:gd name="adj" fmla="val 16667"/>
              </a:avLst>
            </a:prstGeom>
            <a:solidFill>
              <a:schemeClr val="tx1">
                <a:alpha val="60001"/>
              </a:scheme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ko-KR" altLang="ko-KR" dirty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35" name="AutoShape 555"/>
            <p:cNvSpPr>
              <a:spLocks noChangeArrowheads="1"/>
            </p:cNvSpPr>
            <p:nvPr/>
          </p:nvSpPr>
          <p:spPr bwMode="auto">
            <a:xfrm>
              <a:off x="455647" y="3573016"/>
              <a:ext cx="567370" cy="278411"/>
            </a:xfrm>
            <a:prstGeom prst="roundRect">
              <a:avLst>
                <a:gd name="adj" fmla="val 25981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36" name="WordArt 560"/>
            <p:cNvSpPr>
              <a:spLocks noChangeArrowheads="1" noChangeShapeType="1" noTextEdit="1"/>
            </p:cNvSpPr>
            <p:nvPr/>
          </p:nvSpPr>
          <p:spPr bwMode="auto">
            <a:xfrm>
              <a:off x="623212" y="3695844"/>
              <a:ext cx="198433" cy="27841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ko-KR" sz="1400" kern="10" spc="-70">
                  <a:ln w="9525">
                    <a:noFill/>
                    <a:round/>
                    <a:headEnd/>
                    <a:tailEnd/>
                  </a:ln>
                  <a:solidFill>
                    <a:prstClr val="black"/>
                  </a:solidFill>
                  <a:latin typeface="Arial Black"/>
                  <a:ea typeface="Arial Unicode MS" pitchFamily="50" charset="-127"/>
                </a:rPr>
                <a:t>2</a:t>
              </a:r>
              <a:endParaRPr lang="ko-KR" altLang="en-US" sz="1400" kern="10" spc="-70" dirty="0">
                <a:ln w="9525">
                  <a:noFill/>
                  <a:round/>
                  <a:headEnd/>
                  <a:tailEnd/>
                </a:ln>
                <a:solidFill>
                  <a:prstClr val="black"/>
                </a:solidFill>
                <a:latin typeface="Arial Black"/>
                <a:ea typeface="Arial Unicode MS" pitchFamily="50" charset="-127"/>
              </a:endParaRPr>
            </a:p>
          </p:txBody>
        </p:sp>
        <p:sp>
          <p:nvSpPr>
            <p:cNvPr id="37" name="AutoShape 565"/>
            <p:cNvSpPr>
              <a:spLocks noChangeArrowheads="1"/>
            </p:cNvSpPr>
            <p:nvPr/>
          </p:nvSpPr>
          <p:spPr bwMode="auto">
            <a:xfrm>
              <a:off x="1189113" y="3579217"/>
              <a:ext cx="4535015" cy="278411"/>
            </a:xfrm>
            <a:prstGeom prst="roundRect">
              <a:avLst>
                <a:gd name="adj" fmla="val 25981"/>
              </a:avLst>
            </a:prstGeom>
            <a:gradFill rotWithShape="1"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39" name="Text Box 574"/>
            <p:cNvSpPr txBox="1">
              <a:spLocks noChangeArrowheads="1"/>
            </p:cNvSpPr>
            <p:nvPr/>
          </p:nvSpPr>
          <p:spPr bwMode="auto">
            <a:xfrm>
              <a:off x="1213928" y="3643314"/>
              <a:ext cx="320312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ko-KR" altLang="en-US" sz="2000" b="1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실적정보 신고 및 관리범위</a:t>
              </a:r>
              <a:endPara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42910" y="2135953"/>
            <a:ext cx="7858180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 </a:t>
            </a:r>
            <a:r>
              <a:rPr lang="ko-KR" altLang="en-US" sz="1600" dirty="0" err="1" smtClean="0">
                <a:solidFill>
                  <a:prstClr val="black"/>
                </a:solidFill>
                <a:latin typeface="+mn-ea"/>
              </a:rPr>
              <a:t>ㅇ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「건설기술진흥법령」에 따라 광역시･도에 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등록된 건설기술용역업체</a:t>
            </a: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   - 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종합 전문분야</a:t>
            </a: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종합</a:t>
            </a: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)</a:t>
            </a:r>
            <a:endParaRPr lang="ko-KR" altLang="en-US" sz="1600" b="1" dirty="0" smtClean="0">
              <a:solidFill>
                <a:prstClr val="black"/>
              </a:solidFill>
              <a:latin typeface="+mn-ea"/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   - 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설계･사업관리 전문분야</a:t>
            </a: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일반</a:t>
            </a: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1600" b="1" dirty="0" err="1" smtClean="0">
                <a:solidFill>
                  <a:prstClr val="black"/>
                </a:solidFill>
                <a:latin typeface="+mn-ea"/>
              </a:rPr>
              <a:t>설계등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 용역</a:t>
            </a: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건설사업관리</a:t>
            </a: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),</a:t>
            </a:r>
            <a:endParaRPr lang="ko-KR" altLang="en-US" sz="1600" b="1" dirty="0" smtClean="0">
              <a:solidFill>
                <a:prstClr val="black"/>
              </a:solidFill>
              <a:latin typeface="+mn-ea"/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   - 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품질검사 전문분야</a:t>
            </a: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일반</a:t>
            </a: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토목</a:t>
            </a: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건축</a:t>
            </a: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특수</a:t>
            </a: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)</a:t>
            </a:r>
            <a:endParaRPr lang="ko-KR" altLang="en-US" dirty="0">
              <a:solidFill>
                <a:prstClr val="black"/>
              </a:solidFill>
              <a:latin typeface="+mn-ea"/>
            </a:endParaRPr>
          </a:p>
        </p:txBody>
      </p:sp>
      <p:grpSp>
        <p:nvGrpSpPr>
          <p:cNvPr id="3" name="그룹 44"/>
          <p:cNvGrpSpPr/>
          <p:nvPr/>
        </p:nvGrpSpPr>
        <p:grpSpPr>
          <a:xfrm>
            <a:off x="675524" y="1690675"/>
            <a:ext cx="5468112" cy="507831"/>
            <a:chOff x="675524" y="1628800"/>
            <a:chExt cx="5468112" cy="507831"/>
          </a:xfrm>
        </p:grpSpPr>
        <p:sp>
          <p:nvSpPr>
            <p:cNvPr id="46" name="TextBox 26"/>
            <p:cNvSpPr txBox="1"/>
            <p:nvPr/>
          </p:nvSpPr>
          <p:spPr>
            <a:xfrm>
              <a:off x="857224" y="1628800"/>
              <a:ext cx="5286412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ko-KR" altLang="en-US" b="1" dirty="0" smtClean="0">
                  <a:solidFill>
                    <a:srgbClr val="002060"/>
                  </a:solidFill>
                </a:rPr>
                <a:t> 신고대상 건설기술용역업체</a:t>
              </a:r>
              <a:endParaRPr lang="ko-KR" altLang="en-US" dirty="0" smtClean="0">
                <a:solidFill>
                  <a:srgbClr val="002060"/>
                </a:solidFill>
              </a:endParaRPr>
            </a:p>
          </p:txBody>
        </p:sp>
        <p:pic>
          <p:nvPicPr>
            <p:cNvPr id="47" name="Picture 49" descr="0901_2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5524" y="1801391"/>
              <a:ext cx="224068" cy="212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그룹 47"/>
          <p:cNvGrpSpPr/>
          <p:nvPr/>
        </p:nvGrpSpPr>
        <p:grpSpPr>
          <a:xfrm>
            <a:off x="675524" y="3677791"/>
            <a:ext cx="5468112" cy="454292"/>
            <a:chOff x="675524" y="1685950"/>
            <a:chExt cx="5468112" cy="454292"/>
          </a:xfrm>
        </p:grpSpPr>
        <p:sp>
          <p:nvSpPr>
            <p:cNvPr id="49" name="TextBox 26"/>
            <p:cNvSpPr txBox="1"/>
            <p:nvPr/>
          </p:nvSpPr>
          <p:spPr>
            <a:xfrm>
              <a:off x="857224" y="1685950"/>
              <a:ext cx="5286412" cy="454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ko-KR" altLang="en-US" b="1" dirty="0" smtClean="0">
                  <a:solidFill>
                    <a:srgbClr val="002060"/>
                  </a:solidFill>
                </a:rPr>
                <a:t> 관리대상 항목</a:t>
              </a:r>
              <a:endParaRPr lang="ko-KR" altLang="en-US" dirty="0" smtClean="0">
                <a:solidFill>
                  <a:srgbClr val="002060"/>
                </a:solidFill>
              </a:endParaRPr>
            </a:p>
          </p:txBody>
        </p:sp>
        <p:pic>
          <p:nvPicPr>
            <p:cNvPr id="50" name="Picture 49" descr="0901_2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5524" y="1858541"/>
              <a:ext cx="224068" cy="212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51" name="표 50"/>
          <p:cNvGraphicFramePr>
            <a:graphicFrameLocks noGrp="1"/>
          </p:cNvGraphicFramePr>
          <p:nvPr/>
        </p:nvGraphicFramePr>
        <p:xfrm>
          <a:off x="650508" y="4192145"/>
          <a:ext cx="8064896" cy="23720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9724"/>
                <a:gridCol w="2826740"/>
                <a:gridCol w="3888432"/>
              </a:tblGrid>
              <a:tr h="472684"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600" baseline="0" dirty="0" smtClean="0"/>
                        <a:t>진행단계</a:t>
                      </a:r>
                      <a:endParaRPr lang="ko-KR" altLang="en-US" sz="160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600" baseline="0" dirty="0" smtClean="0"/>
                        <a:t>신고 및 관리대상</a:t>
                      </a:r>
                      <a:endParaRPr lang="ko-KR" altLang="en-US" sz="160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ko-KR" altLang="en-US" sz="1600" baseline="0" dirty="0" smtClean="0"/>
                        <a:t>증빙서류</a:t>
                      </a:r>
                      <a:r>
                        <a:rPr lang="en-US" altLang="ko-KR" sz="1600" baseline="0" dirty="0" smtClean="0"/>
                        <a:t>(</a:t>
                      </a:r>
                      <a:r>
                        <a:rPr lang="ko-KR" altLang="en-US" sz="1600" baseline="0" dirty="0" smtClean="0"/>
                        <a:t>전자파일</a:t>
                      </a:r>
                      <a:r>
                        <a:rPr lang="en-US" altLang="ko-KR" sz="1600" baseline="0" dirty="0" smtClean="0"/>
                        <a:t>)</a:t>
                      </a:r>
                      <a:endParaRPr lang="ko-KR" altLang="en-US" sz="160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446450">
                <a:tc>
                  <a:txBody>
                    <a:bodyPr/>
                    <a:lstStyle/>
                    <a:p>
                      <a:pPr marL="342900" indent="-342900" algn="ctr" latinLnBrk="1">
                        <a:lnSpc>
                          <a:spcPts val="2500"/>
                        </a:lnSpc>
                        <a:buAutoNum type="arabicPeriod"/>
                      </a:pPr>
                      <a:r>
                        <a:rPr lang="ko-KR" altLang="en-US" sz="1600" b="1" baseline="0" dirty="0" smtClean="0"/>
                        <a:t>계약체결</a:t>
                      </a:r>
                      <a:endParaRPr lang="ko-KR" altLang="en-US" sz="1600" b="1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2500"/>
                        </a:lnSpc>
                        <a:buFontTx/>
                        <a:buChar char="-"/>
                      </a:pPr>
                      <a:r>
                        <a:rPr lang="ko-KR" altLang="en-US" sz="1600" b="1" baseline="0" dirty="0" smtClean="0"/>
                        <a:t> 계약현황</a:t>
                      </a:r>
                      <a:endParaRPr lang="en-US" altLang="ko-KR" sz="1600" b="1" baseline="0" dirty="0" smtClean="0"/>
                    </a:p>
                    <a:p>
                      <a:pPr algn="just" latinLnBrk="1">
                        <a:lnSpc>
                          <a:spcPts val="2500"/>
                        </a:lnSpc>
                        <a:buFontTx/>
                        <a:buChar char="-"/>
                      </a:pPr>
                      <a:r>
                        <a:rPr lang="en-US" altLang="ko-KR" sz="1600" b="1" baseline="0" dirty="0" smtClean="0"/>
                        <a:t> </a:t>
                      </a:r>
                      <a:r>
                        <a:rPr lang="ko-KR" altLang="en-US" sz="1600" b="1" baseline="0" dirty="0" smtClean="0"/>
                        <a:t>참여기술자현황</a:t>
                      </a: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2500"/>
                        </a:lnSpc>
                        <a:buFontTx/>
                        <a:buChar char="-"/>
                      </a:pPr>
                      <a:r>
                        <a:rPr lang="ko-KR" altLang="en-US" sz="1600" b="1" baseline="0" dirty="0" smtClean="0"/>
                        <a:t> 계약서 사본</a:t>
                      </a:r>
                      <a:endParaRPr lang="en-US" altLang="ko-KR" sz="1600" b="1" baseline="0" dirty="0" smtClean="0"/>
                    </a:p>
                    <a:p>
                      <a:pPr algn="just" latinLnBrk="1">
                        <a:lnSpc>
                          <a:spcPts val="2500"/>
                        </a:lnSpc>
                        <a:buFontTx/>
                        <a:buChar char="-"/>
                      </a:pPr>
                      <a:r>
                        <a:rPr lang="en-US" altLang="ko-KR" sz="1600" b="1" baseline="0" dirty="0" smtClean="0"/>
                        <a:t> </a:t>
                      </a:r>
                      <a:r>
                        <a:rPr lang="ko-KR" altLang="en-US" sz="1600" b="1" baseline="0" dirty="0" err="1" smtClean="0"/>
                        <a:t>발주청</a:t>
                      </a:r>
                      <a:r>
                        <a:rPr lang="ko-KR" altLang="en-US" sz="1600" b="1" baseline="0" dirty="0" smtClean="0"/>
                        <a:t> 승인서 사본</a:t>
                      </a:r>
                      <a:endParaRPr lang="ko-KR" altLang="en-US" sz="1600" b="1" baseline="0" dirty="0"/>
                    </a:p>
                  </a:txBody>
                  <a:tcPr/>
                </a:tc>
              </a:tr>
              <a:tr h="446450"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en-US" altLang="ko-KR" sz="1600" b="1" baseline="0" dirty="0" smtClean="0"/>
                        <a:t>2. </a:t>
                      </a:r>
                      <a:r>
                        <a:rPr lang="ko-KR" altLang="en-US" sz="1600" b="1" baseline="0" dirty="0" smtClean="0"/>
                        <a:t>변경계약</a:t>
                      </a:r>
                      <a:endParaRPr lang="ko-KR" altLang="en-US" sz="1600" b="1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2500"/>
                        </a:lnSpc>
                        <a:buFontTx/>
                        <a:buChar char="-"/>
                      </a:pPr>
                      <a:r>
                        <a:rPr lang="ko-KR" altLang="en-US" sz="1600" b="1" baseline="0" dirty="0" smtClean="0"/>
                        <a:t> </a:t>
                      </a:r>
                      <a:r>
                        <a:rPr lang="ko-KR" altLang="en-US" sz="1600" b="1" baseline="0" dirty="0" err="1" smtClean="0"/>
                        <a:t>차수별</a:t>
                      </a:r>
                      <a:r>
                        <a:rPr lang="ko-KR" altLang="en-US" sz="1600" b="1" baseline="0" dirty="0" smtClean="0"/>
                        <a:t> 계약현황</a:t>
                      </a:r>
                      <a:endParaRPr lang="en-US" altLang="ko-KR" sz="1600" b="1" baseline="0" dirty="0" smtClean="0"/>
                    </a:p>
                    <a:p>
                      <a:pPr algn="just" latinLnBrk="1">
                        <a:lnSpc>
                          <a:spcPts val="2500"/>
                        </a:lnSpc>
                        <a:buFontTx/>
                        <a:buChar char="-"/>
                      </a:pPr>
                      <a:r>
                        <a:rPr lang="en-US" altLang="ko-KR" sz="1600" b="1" baseline="0" dirty="0" smtClean="0"/>
                        <a:t> </a:t>
                      </a:r>
                      <a:r>
                        <a:rPr lang="ko-KR" altLang="en-US" sz="1600" b="1" baseline="0" dirty="0" smtClean="0"/>
                        <a:t>변경계약 현황</a:t>
                      </a: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2500"/>
                        </a:lnSpc>
                        <a:buFontTx/>
                        <a:buChar char="-"/>
                      </a:pPr>
                      <a:r>
                        <a:rPr lang="ko-KR" altLang="en-US" sz="1600" b="1" baseline="0" dirty="0" smtClean="0"/>
                        <a:t> </a:t>
                      </a:r>
                      <a:r>
                        <a:rPr lang="ko-KR" altLang="en-US" sz="1600" b="1" baseline="0" dirty="0" err="1" smtClean="0"/>
                        <a:t>차수별</a:t>
                      </a:r>
                      <a:r>
                        <a:rPr lang="ko-KR" altLang="en-US" sz="1600" b="1" baseline="0" dirty="0" smtClean="0"/>
                        <a:t> 계약서 사본</a:t>
                      </a:r>
                      <a:endParaRPr lang="en-US" altLang="ko-KR" sz="1600" b="1" baseline="0" dirty="0" smtClean="0"/>
                    </a:p>
                    <a:p>
                      <a:pPr algn="just" latinLnBrk="1">
                        <a:lnSpc>
                          <a:spcPts val="2500"/>
                        </a:lnSpc>
                        <a:buFontTx/>
                        <a:buChar char="-"/>
                      </a:pPr>
                      <a:r>
                        <a:rPr lang="en-US" altLang="ko-KR" sz="1600" b="1" baseline="0" dirty="0" smtClean="0"/>
                        <a:t> </a:t>
                      </a:r>
                      <a:r>
                        <a:rPr lang="ko-KR" altLang="en-US" sz="1600" b="1" baseline="0" dirty="0" smtClean="0"/>
                        <a:t>변경계약서 사본</a:t>
                      </a:r>
                      <a:endParaRPr lang="ko-KR" altLang="en-US" sz="1600" b="1" baseline="0" dirty="0"/>
                    </a:p>
                  </a:txBody>
                  <a:tcPr/>
                </a:tc>
              </a:tr>
              <a:tr h="446450">
                <a:tc>
                  <a:txBody>
                    <a:bodyPr/>
                    <a:lstStyle/>
                    <a:p>
                      <a:pPr algn="ctr" latinLnBrk="1">
                        <a:lnSpc>
                          <a:spcPts val="2500"/>
                        </a:lnSpc>
                      </a:pPr>
                      <a:r>
                        <a:rPr lang="en-US" altLang="ko-KR" sz="1600" b="1" baseline="0" dirty="0" smtClean="0"/>
                        <a:t>3. </a:t>
                      </a:r>
                      <a:r>
                        <a:rPr lang="ko-KR" altLang="en-US" sz="1600" b="1" baseline="0" dirty="0" smtClean="0"/>
                        <a:t>용역준공</a:t>
                      </a:r>
                      <a:endParaRPr lang="ko-KR" altLang="en-US" sz="1600" b="1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2500"/>
                        </a:lnSpc>
                        <a:buFontTx/>
                        <a:buChar char="-"/>
                      </a:pPr>
                      <a:r>
                        <a:rPr lang="ko-KR" altLang="en-US" sz="1600" b="1" baseline="0" dirty="0" smtClean="0"/>
                        <a:t> 준공현황</a:t>
                      </a:r>
                      <a:endParaRPr lang="en-US" altLang="ko-KR" sz="1600" b="1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2500"/>
                        </a:lnSpc>
                        <a:buFontTx/>
                        <a:buChar char="-"/>
                      </a:pPr>
                      <a:r>
                        <a:rPr lang="ko-KR" altLang="en-US" sz="1600" b="1" baseline="0" dirty="0" smtClean="0"/>
                        <a:t> 준공</a:t>
                      </a:r>
                      <a:r>
                        <a:rPr lang="en-US" altLang="ko-KR" sz="1600" b="1" baseline="0" dirty="0" smtClean="0"/>
                        <a:t>(</a:t>
                      </a:r>
                      <a:r>
                        <a:rPr lang="ko-KR" altLang="en-US" sz="1600" b="1" baseline="0" dirty="0" smtClean="0"/>
                        <a:t>사용</a:t>
                      </a:r>
                      <a:r>
                        <a:rPr lang="en-US" altLang="ko-KR" sz="1600" b="1" baseline="0" dirty="0" smtClean="0"/>
                        <a:t>)</a:t>
                      </a:r>
                      <a:r>
                        <a:rPr lang="ko-KR" altLang="en-US" sz="1600" b="1" baseline="0" dirty="0" err="1" smtClean="0"/>
                        <a:t>검사필증</a:t>
                      </a:r>
                      <a:r>
                        <a:rPr lang="ko-KR" altLang="en-US" sz="1600" b="1" baseline="0" dirty="0" smtClean="0"/>
                        <a:t> 사본</a:t>
                      </a:r>
                      <a:endParaRPr lang="en-US" altLang="ko-KR" sz="1600" b="1" baseline="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2" name="Text Box 90"/>
          <p:cNvSpPr txBox="1">
            <a:spLocks noChangeArrowheads="1"/>
          </p:cNvSpPr>
          <p:nvPr/>
        </p:nvSpPr>
        <p:spPr bwMode="auto">
          <a:xfrm>
            <a:off x="968007" y="173405"/>
            <a:ext cx="61962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ko-KR" altLang="en-US" sz="2400" b="1" spc="-100" dirty="0">
                <a:solidFill>
                  <a:srgbClr val="000000"/>
                </a:solidFill>
              </a:rPr>
              <a:t>건설기술용역 </a:t>
            </a:r>
            <a:r>
              <a:rPr kumimoji="1" lang="ko-KR" altLang="en-US" sz="2400" b="1" spc="-100" dirty="0" smtClean="0">
                <a:solidFill>
                  <a:srgbClr val="FFFF00"/>
                </a:solidFill>
              </a:rPr>
              <a:t>실적관리</a:t>
            </a:r>
            <a:r>
              <a:rPr kumimoji="1" lang="ko-KR" altLang="en-US" sz="2400" b="1" spc="-100" dirty="0" smtClean="0">
                <a:solidFill>
                  <a:srgbClr val="000000"/>
                </a:solidFill>
              </a:rPr>
              <a:t> 시스템 </a:t>
            </a:r>
            <a:r>
              <a:rPr kumimoji="1" lang="en-US" altLang="ko-KR" sz="2400" b="1" spc="-100" dirty="0" smtClean="0">
                <a:solidFill>
                  <a:srgbClr val="000000"/>
                </a:solidFill>
              </a:rPr>
              <a:t>(CEMS)</a:t>
            </a:r>
            <a:endParaRPr kumimoji="1" lang="ko-KR" altLang="en-US" sz="2400" b="1" spc="-1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0" name="AutoShape 87"/>
          <p:cNvSpPr>
            <a:spLocks noChangeArrowheads="1"/>
          </p:cNvSpPr>
          <p:nvPr/>
        </p:nvSpPr>
        <p:spPr bwMode="auto">
          <a:xfrm>
            <a:off x="1605" y="60219"/>
            <a:ext cx="6369984" cy="692696"/>
          </a:xfrm>
          <a:prstGeom prst="homePlate">
            <a:avLst>
              <a:gd name="adj" fmla="val 43942"/>
            </a:avLst>
          </a:prstGeom>
          <a:gradFill rotWithShape="1">
            <a:gsLst>
              <a:gs pos="0">
                <a:srgbClr val="FFC800"/>
              </a:gs>
              <a:gs pos="100000">
                <a:srgbClr val="FF6400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2" name="AutoShape 98"/>
          <p:cNvSpPr>
            <a:spLocks noChangeArrowheads="1"/>
          </p:cNvSpPr>
          <p:nvPr/>
        </p:nvSpPr>
        <p:spPr bwMode="auto">
          <a:xfrm rot="5400000">
            <a:off x="5841957" y="242397"/>
            <a:ext cx="626875" cy="26252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3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4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Ⅲ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  <p:grpSp>
        <p:nvGrpSpPr>
          <p:cNvPr id="3" name="그룹 47"/>
          <p:cNvGrpSpPr/>
          <p:nvPr/>
        </p:nvGrpSpPr>
        <p:grpSpPr>
          <a:xfrm>
            <a:off x="675524" y="1412776"/>
            <a:ext cx="5468112" cy="454292"/>
            <a:chOff x="675524" y="1628800"/>
            <a:chExt cx="5468112" cy="454292"/>
          </a:xfrm>
        </p:grpSpPr>
        <p:sp>
          <p:nvSpPr>
            <p:cNvPr id="49" name="TextBox 26"/>
            <p:cNvSpPr txBox="1"/>
            <p:nvPr/>
          </p:nvSpPr>
          <p:spPr>
            <a:xfrm>
              <a:off x="857224" y="1628800"/>
              <a:ext cx="5286412" cy="454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ko-KR" altLang="en-US" b="1" dirty="0" smtClean="0">
                  <a:solidFill>
                    <a:srgbClr val="002060"/>
                  </a:solidFill>
                </a:rPr>
                <a:t> 신고대상 건설기술용역</a:t>
              </a:r>
              <a:endParaRPr lang="ko-KR" altLang="en-US" dirty="0" smtClean="0">
                <a:solidFill>
                  <a:srgbClr val="002060"/>
                </a:solidFill>
              </a:endParaRPr>
            </a:p>
          </p:txBody>
        </p:sp>
        <p:pic>
          <p:nvPicPr>
            <p:cNvPr id="50" name="Picture 49" descr="0901_2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5524" y="1801391"/>
              <a:ext cx="224068" cy="212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51" name="표 50"/>
          <p:cNvGraphicFramePr>
            <a:graphicFrameLocks noGrp="1"/>
          </p:cNvGraphicFramePr>
          <p:nvPr/>
        </p:nvGraphicFramePr>
        <p:xfrm>
          <a:off x="650508" y="1941252"/>
          <a:ext cx="8136334" cy="4095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4975"/>
                <a:gridCol w="4711359"/>
              </a:tblGrid>
              <a:tr h="451081">
                <a:tc>
                  <a:txBody>
                    <a:bodyPr/>
                    <a:lstStyle/>
                    <a:p>
                      <a:pPr algn="ctr" latinLnBrk="1">
                        <a:lnSpc>
                          <a:spcPts val="2800"/>
                        </a:lnSpc>
                      </a:pPr>
                      <a:r>
                        <a:rPr lang="ko-KR" altLang="en-US" sz="1600" baseline="0" dirty="0" smtClean="0">
                          <a:latin typeface="+mn-ea"/>
                          <a:ea typeface="+mn-ea"/>
                        </a:rPr>
                        <a:t>용역의 종류</a:t>
                      </a:r>
                      <a:endParaRPr lang="ko-KR" altLang="en-US" sz="1600" baseline="0" dirty="0"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800"/>
                        </a:lnSpc>
                      </a:pPr>
                      <a:r>
                        <a:rPr lang="ko-KR" altLang="en-US" sz="1600" baseline="0" dirty="0" smtClean="0">
                          <a:latin typeface="+mn-ea"/>
                          <a:ea typeface="+mn-ea"/>
                        </a:rPr>
                        <a:t>세부 수행업무</a:t>
                      </a:r>
                      <a:endParaRPr lang="ko-KR" altLang="en-US" sz="1600" baseline="0" dirty="0"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</a:tr>
              <a:tr h="826981">
                <a:tc>
                  <a:txBody>
                    <a:bodyPr/>
                    <a:lstStyle/>
                    <a:p>
                      <a:pPr algn="just" latinLnBrk="1">
                        <a:lnSpc>
                          <a:spcPts val="2800"/>
                        </a:lnSpc>
                        <a:buFontTx/>
                        <a:buNone/>
                      </a:pPr>
                      <a:r>
                        <a:rPr lang="en-US" altLang="ko-KR" sz="1600" b="1" baseline="0" dirty="0" smtClean="0">
                          <a:latin typeface="+mn-ea"/>
                          <a:ea typeface="+mn-ea"/>
                        </a:rPr>
                        <a:t>1. </a:t>
                      </a:r>
                      <a:r>
                        <a:rPr lang="ko-KR" altLang="en-US" sz="1600" b="1" baseline="0" dirty="0" smtClean="0">
                          <a:latin typeface="+mn-ea"/>
                          <a:ea typeface="+mn-ea"/>
                        </a:rPr>
                        <a:t>계획∙조사∙설계</a:t>
                      </a:r>
                      <a:endParaRPr lang="ko-KR" altLang="en-US" sz="1600" b="1" baseline="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□타당성조사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, □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기본계획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, □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기본설계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>
                        <a:lnSpc>
                          <a:spcPts val="2800"/>
                        </a:lnSpc>
                      </a:pP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□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실시설계 □설계의 경제성 등 검토</a:t>
                      </a:r>
                    </a:p>
                  </a:txBody>
                  <a:tcPr anchor="ctr"/>
                </a:tc>
              </a:tr>
              <a:tr h="1602902">
                <a:tc>
                  <a:txBody>
                    <a:bodyPr/>
                    <a:lstStyle/>
                    <a:p>
                      <a:pPr algn="just" latinLnBrk="1">
                        <a:lnSpc>
                          <a:spcPts val="2800"/>
                        </a:lnSpc>
                        <a:buFontTx/>
                        <a:buNone/>
                      </a:pPr>
                      <a:r>
                        <a:rPr lang="en-US" altLang="ko-KR" sz="1600" b="1" baseline="0" dirty="0" smtClean="0">
                          <a:latin typeface="+mn-ea"/>
                          <a:ea typeface="+mn-ea"/>
                        </a:rPr>
                        <a:t>2. </a:t>
                      </a:r>
                      <a:r>
                        <a:rPr lang="ko-KR" altLang="en-US" sz="1600" b="1" baseline="0" dirty="0" smtClean="0">
                          <a:latin typeface="+mn-ea"/>
                          <a:ea typeface="+mn-ea"/>
                        </a:rPr>
                        <a:t>건설사업관리</a:t>
                      </a:r>
                      <a:endParaRPr lang="ko-KR" altLang="en-US" sz="1600" b="1" baseline="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□</a:t>
                      </a:r>
                      <a:r>
                        <a:rPr lang="ko-KR" altLang="en-US" sz="1600" b="1" kern="1200" dirty="0" err="1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설계전단계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, □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기본설계단계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>
                        <a:lnSpc>
                          <a:spcPts val="2800"/>
                        </a:lnSpc>
                      </a:pP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□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실시설계단계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의무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임의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), 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□구매조달단계</a:t>
                      </a:r>
                    </a:p>
                    <a:p>
                      <a:pPr>
                        <a:lnSpc>
                          <a:spcPts val="2800"/>
                        </a:lnSpc>
                      </a:pP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□시공단계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[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감독건설사업관리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의무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임의 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/ 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전체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부분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□</a:t>
                      </a:r>
                      <a:r>
                        <a:rPr lang="ko-KR" altLang="en-US" sz="1600" b="1" kern="1200" dirty="0" err="1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시공후단계</a:t>
                      </a:r>
                      <a:endParaRPr lang="ko-KR" altLang="en-US" sz="1600" b="1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214941">
                <a:tc>
                  <a:txBody>
                    <a:bodyPr/>
                    <a:lstStyle/>
                    <a:p>
                      <a:pPr algn="just" latinLnBrk="1">
                        <a:lnSpc>
                          <a:spcPts val="2800"/>
                        </a:lnSpc>
                        <a:buFontTx/>
                        <a:buNone/>
                      </a:pPr>
                      <a:r>
                        <a:rPr lang="en-US" altLang="ko-KR" sz="1600" b="1" baseline="0" dirty="0" smtClean="0">
                          <a:latin typeface="+mn-ea"/>
                          <a:ea typeface="+mn-ea"/>
                        </a:rPr>
                        <a:t>3. </a:t>
                      </a:r>
                      <a:r>
                        <a:rPr lang="ko-KR" altLang="en-US" sz="1600" b="1" baseline="0" dirty="0" smtClean="0">
                          <a:latin typeface="+mn-ea"/>
                          <a:ea typeface="+mn-ea"/>
                        </a:rPr>
                        <a:t>기타</a:t>
                      </a:r>
                      <a:endParaRPr lang="en-US" altLang="ko-KR" sz="1600" b="1" baseline="0" dirty="0" smtClean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kern="1200" dirty="0" smtClean="0">
                          <a:solidFill>
                            <a:srgbClr val="00B050"/>
                          </a:solidFill>
                          <a:latin typeface="+mn-ea"/>
                          <a:ea typeface="+mn-ea"/>
                          <a:cs typeface="+mn-cs"/>
                        </a:rPr>
                        <a:t>□감리</a:t>
                      </a:r>
                      <a:r>
                        <a:rPr lang="en-US" altLang="ko-KR" sz="1600" b="1" kern="1200" dirty="0" smtClean="0">
                          <a:solidFill>
                            <a:srgbClr val="00B050"/>
                          </a:solidFill>
                          <a:latin typeface="+mn-ea"/>
                          <a:ea typeface="+mn-ea"/>
                          <a:cs typeface="+mn-cs"/>
                        </a:rPr>
                        <a:t>(□</a:t>
                      </a:r>
                      <a:r>
                        <a:rPr lang="ko-KR" altLang="en-US" sz="1600" b="1" kern="1200" dirty="0" smtClean="0">
                          <a:solidFill>
                            <a:srgbClr val="00B050"/>
                          </a:solidFill>
                          <a:latin typeface="+mn-ea"/>
                          <a:ea typeface="+mn-ea"/>
                          <a:cs typeface="+mn-cs"/>
                        </a:rPr>
                        <a:t>공동주택</a:t>
                      </a:r>
                      <a:r>
                        <a:rPr lang="en-US" altLang="ko-KR" sz="1600" b="1" kern="1200" dirty="0" smtClean="0">
                          <a:solidFill>
                            <a:srgbClr val="00B050"/>
                          </a:solidFill>
                          <a:latin typeface="+mn-ea"/>
                          <a:ea typeface="+mn-ea"/>
                          <a:cs typeface="+mn-cs"/>
                        </a:rPr>
                        <a:t>, □</a:t>
                      </a:r>
                      <a:r>
                        <a:rPr lang="ko-KR" altLang="en-US" sz="1600" b="1" kern="1200" dirty="0" smtClean="0">
                          <a:solidFill>
                            <a:srgbClr val="00B050"/>
                          </a:solidFill>
                          <a:latin typeface="+mn-ea"/>
                          <a:ea typeface="+mn-ea"/>
                          <a:cs typeface="+mn-cs"/>
                        </a:rPr>
                        <a:t>다중이용건축물</a:t>
                      </a:r>
                      <a:r>
                        <a:rPr lang="en-US" altLang="ko-KR" sz="1600" b="1" kern="1200" dirty="0" smtClean="0">
                          <a:solidFill>
                            <a:srgbClr val="00B050"/>
                          </a:solidFill>
                          <a:latin typeface="+mn-ea"/>
                          <a:ea typeface="+mn-ea"/>
                          <a:cs typeface="+mn-cs"/>
                        </a:rPr>
                        <a:t>), 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□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시험･평가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, □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품질관리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, □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안전점검･진단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□</a:t>
                      </a:r>
                      <a:r>
                        <a:rPr lang="ko-KR" altLang="en-US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기타</a:t>
                      </a:r>
                      <a:r>
                        <a:rPr lang="en-US" altLang="ko-KR" sz="1600" b="1" kern="1200" dirty="0" smtClean="0">
                          <a:solidFill>
                            <a:schemeClr val="dk1"/>
                          </a:solidFill>
                          <a:latin typeface="+mn-ea"/>
                          <a:ea typeface="+mn-ea"/>
                          <a:cs typeface="+mn-cs"/>
                        </a:rPr>
                        <a:t>(          ) </a:t>
                      </a:r>
                      <a:endParaRPr lang="ko-KR" altLang="en-US" sz="1600" b="1" kern="1200" dirty="0" smtClean="0">
                        <a:solidFill>
                          <a:schemeClr val="dk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5" name="Text Box 90"/>
          <p:cNvSpPr txBox="1">
            <a:spLocks noChangeArrowheads="1"/>
          </p:cNvSpPr>
          <p:nvPr/>
        </p:nvSpPr>
        <p:spPr bwMode="auto">
          <a:xfrm>
            <a:off x="968007" y="173405"/>
            <a:ext cx="61962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ko-KR" altLang="en-US" sz="2400" b="1" spc="-100" dirty="0">
                <a:solidFill>
                  <a:srgbClr val="000000"/>
                </a:solidFill>
              </a:rPr>
              <a:t>건설기술용역 </a:t>
            </a:r>
            <a:r>
              <a:rPr kumimoji="1" lang="ko-KR" altLang="en-US" sz="2400" b="1" spc="-100" dirty="0" smtClean="0">
                <a:solidFill>
                  <a:srgbClr val="FFFF00"/>
                </a:solidFill>
              </a:rPr>
              <a:t>실적관리</a:t>
            </a:r>
            <a:r>
              <a:rPr kumimoji="1" lang="ko-KR" altLang="en-US" sz="2400" b="1" spc="-100" dirty="0" smtClean="0">
                <a:solidFill>
                  <a:srgbClr val="000000"/>
                </a:solidFill>
              </a:rPr>
              <a:t> 시스템 </a:t>
            </a:r>
            <a:r>
              <a:rPr kumimoji="1" lang="en-US" altLang="ko-KR" sz="2400" b="1" spc="-100" dirty="0" smtClean="0">
                <a:solidFill>
                  <a:srgbClr val="000000"/>
                </a:solidFill>
              </a:rPr>
              <a:t>(CEMS)</a:t>
            </a:r>
            <a:endParaRPr kumimoji="1" lang="ko-KR" altLang="en-US" sz="2400" b="1" spc="-1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0" name="AutoShape 87"/>
          <p:cNvSpPr>
            <a:spLocks noChangeArrowheads="1"/>
          </p:cNvSpPr>
          <p:nvPr/>
        </p:nvSpPr>
        <p:spPr bwMode="auto">
          <a:xfrm>
            <a:off x="1605" y="60219"/>
            <a:ext cx="6369984" cy="692696"/>
          </a:xfrm>
          <a:prstGeom prst="homePlate">
            <a:avLst>
              <a:gd name="adj" fmla="val 43942"/>
            </a:avLst>
          </a:prstGeom>
          <a:gradFill rotWithShape="1">
            <a:gsLst>
              <a:gs pos="0">
                <a:srgbClr val="FFC800"/>
              </a:gs>
              <a:gs pos="100000">
                <a:srgbClr val="FF6400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2" name="AutoShape 98"/>
          <p:cNvSpPr>
            <a:spLocks noChangeArrowheads="1"/>
          </p:cNvSpPr>
          <p:nvPr/>
        </p:nvSpPr>
        <p:spPr bwMode="auto">
          <a:xfrm rot="5400000">
            <a:off x="5841957" y="242397"/>
            <a:ext cx="626875" cy="26252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3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4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Ⅲ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  <p:sp>
        <p:nvSpPr>
          <p:cNvPr id="38" name="AutoShape 82"/>
          <p:cNvSpPr>
            <a:spLocks noChangeArrowheads="1"/>
          </p:cNvSpPr>
          <p:nvPr/>
        </p:nvSpPr>
        <p:spPr bwMode="auto">
          <a:xfrm>
            <a:off x="395536" y="2147676"/>
            <a:ext cx="8605620" cy="3657588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1" name="AutoShape 545"/>
          <p:cNvSpPr>
            <a:spLocks noChangeArrowheads="1"/>
          </p:cNvSpPr>
          <p:nvPr/>
        </p:nvSpPr>
        <p:spPr bwMode="auto">
          <a:xfrm>
            <a:off x="421840" y="1341476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2" name="AutoShape 546"/>
          <p:cNvSpPr>
            <a:spLocks noChangeArrowheads="1"/>
          </p:cNvSpPr>
          <p:nvPr/>
        </p:nvSpPr>
        <p:spPr bwMode="auto">
          <a:xfrm>
            <a:off x="1156775" y="1341476"/>
            <a:ext cx="3986729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3" name="AutoShape 555"/>
          <p:cNvSpPr>
            <a:spLocks noChangeArrowheads="1"/>
          </p:cNvSpPr>
          <p:nvPr/>
        </p:nvSpPr>
        <p:spPr bwMode="auto">
          <a:xfrm>
            <a:off x="455647" y="928670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4" name="WordArt 560"/>
          <p:cNvSpPr>
            <a:spLocks noChangeArrowheads="1" noChangeShapeType="1" noTextEdit="1"/>
          </p:cNvSpPr>
          <p:nvPr/>
        </p:nvSpPr>
        <p:spPr bwMode="auto">
          <a:xfrm>
            <a:off x="623212" y="1411538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dirty="0" smtClean="0">
                <a:ln w="9525">
                  <a:noFill/>
                  <a:round/>
                  <a:headEnd/>
                  <a:tailEnd/>
                </a:ln>
                <a:solidFill>
                  <a:prstClr val="black"/>
                </a:solidFill>
                <a:latin typeface="Arial Black"/>
                <a:ea typeface="Arial Unicode MS" pitchFamily="50" charset="-127"/>
              </a:rPr>
              <a:t>3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solidFill>
                <a:prstClr val="black"/>
              </a:solidFill>
              <a:latin typeface="Arial Black"/>
              <a:ea typeface="Arial Unicode MS" pitchFamily="50" charset="-127"/>
            </a:endParaRPr>
          </a:p>
        </p:txBody>
      </p:sp>
      <p:sp>
        <p:nvSpPr>
          <p:cNvPr id="15" name="AutoShape 565"/>
          <p:cNvSpPr>
            <a:spLocks noChangeArrowheads="1"/>
          </p:cNvSpPr>
          <p:nvPr/>
        </p:nvSpPr>
        <p:spPr bwMode="auto">
          <a:xfrm>
            <a:off x="1189113" y="1350389"/>
            <a:ext cx="4535015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ko-KR" smtClean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</a:rPr>
              <a:t>`</a:t>
            </a:r>
            <a:endParaRPr lang="ko-KR" altLang="en-US" dirty="0">
              <a:solidFill>
                <a:prstClr val="black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6" name="Text Box 574"/>
          <p:cNvSpPr txBox="1">
            <a:spLocks noChangeArrowheads="1"/>
          </p:cNvSpPr>
          <p:nvPr/>
        </p:nvSpPr>
        <p:spPr bwMode="auto">
          <a:xfrm>
            <a:off x="1213928" y="1359008"/>
            <a:ext cx="392286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000" b="1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용역실적 등재∙관리 및 확인 요령</a:t>
            </a:r>
            <a:endParaRPr lang="ko-KR" altLang="en-US" sz="2000" b="1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22960" y="2276872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① 회원가입</a:t>
            </a:r>
            <a:endParaRPr lang="ko-KR" altLang="en-US" dirty="0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55576" y="2636912"/>
            <a:ext cx="8388424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buFontTx/>
              <a:buChar char="-"/>
            </a:pPr>
            <a:r>
              <a:rPr lang="ko-KR" altLang="en-US" sz="1600" b="1" spc="-100" dirty="0" smtClean="0">
                <a:solidFill>
                  <a:prstClr val="black"/>
                </a:solidFill>
              </a:rPr>
              <a:t> 각 용역회사의 실적관리 담당자와 사업 책임기술자는 시스템</a:t>
            </a:r>
            <a:r>
              <a:rPr lang="en-US" altLang="ko-KR" sz="1600" b="1" spc="-100" dirty="0" smtClean="0">
                <a:solidFill>
                  <a:prstClr val="black"/>
                </a:solidFill>
              </a:rPr>
              <a:t>(CEMS)</a:t>
            </a:r>
            <a:r>
              <a:rPr lang="ko-KR" altLang="en-US" sz="1600" b="1" spc="-100" dirty="0" smtClean="0">
                <a:solidFill>
                  <a:prstClr val="black"/>
                </a:solidFill>
              </a:rPr>
              <a:t>에 접속하여 회원 가입</a:t>
            </a:r>
            <a:endParaRPr lang="en-US" altLang="ko-KR" sz="1600" b="1" spc="-100" dirty="0" smtClean="0">
              <a:solidFill>
                <a:srgbClr val="FF0000"/>
              </a:solidFill>
            </a:endParaRPr>
          </a:p>
          <a:p>
            <a:pPr>
              <a:lnSpc>
                <a:spcPts val="5000"/>
              </a:lnSpc>
              <a:buFontTx/>
              <a:buChar char="-"/>
            </a:pPr>
            <a:r>
              <a:rPr lang="ko-KR" altLang="en-US" sz="1600" b="1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발주청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담당 공무원도 회원가입 수속을 완료하고 협회의 관리자로부터 확인을 받은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5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후부터 시스템 이용 가능</a:t>
            </a:r>
          </a:p>
        </p:txBody>
      </p:sp>
      <p:sp>
        <p:nvSpPr>
          <p:cNvPr id="58" name="Text Box 90"/>
          <p:cNvSpPr txBox="1">
            <a:spLocks noChangeArrowheads="1"/>
          </p:cNvSpPr>
          <p:nvPr/>
        </p:nvSpPr>
        <p:spPr bwMode="auto">
          <a:xfrm>
            <a:off x="968007" y="173405"/>
            <a:ext cx="61962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ko-KR" altLang="en-US" sz="2400" b="1" spc="-100" dirty="0">
                <a:solidFill>
                  <a:srgbClr val="000000"/>
                </a:solidFill>
              </a:rPr>
              <a:t>건설기술용역 </a:t>
            </a:r>
            <a:r>
              <a:rPr kumimoji="1" lang="ko-KR" altLang="en-US" sz="2400" b="1" spc="-100" dirty="0" smtClean="0">
                <a:solidFill>
                  <a:srgbClr val="FFFF00"/>
                </a:solidFill>
              </a:rPr>
              <a:t>실적관리</a:t>
            </a:r>
            <a:r>
              <a:rPr kumimoji="1" lang="ko-KR" altLang="en-US" sz="2400" b="1" spc="-100" dirty="0" smtClean="0">
                <a:solidFill>
                  <a:srgbClr val="000000"/>
                </a:solidFill>
              </a:rPr>
              <a:t> 시스템 </a:t>
            </a:r>
            <a:r>
              <a:rPr kumimoji="1" lang="en-US" altLang="ko-KR" sz="2400" b="1" spc="-100" dirty="0" smtClean="0">
                <a:solidFill>
                  <a:srgbClr val="000000"/>
                </a:solidFill>
              </a:rPr>
              <a:t>(CEMS)</a:t>
            </a:r>
            <a:endParaRPr kumimoji="1" lang="ko-KR" altLang="en-US" sz="2400" b="1" spc="-100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5576" y="4283804"/>
            <a:ext cx="79928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② 용역회사 입력</a:t>
            </a:r>
            <a:r>
              <a:rPr lang="en-US" altLang="ko-KR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신고</a:t>
            </a:r>
            <a:endParaRPr lang="en-US" altLang="ko-KR" dirty="0" smtClean="0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ts val="3000"/>
              </a:lnSpc>
              <a:buFontTx/>
              <a:buChar char="-"/>
            </a:pPr>
            <a:r>
              <a:rPr lang="ko-KR" altLang="en-US" sz="1600" b="1" dirty="0" smtClean="0">
                <a:solidFill>
                  <a:prstClr val="black"/>
                </a:solidFill>
              </a:rPr>
              <a:t> 건설기술용역 계약현황 및 기술자 참여현황을 입력한 후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관리협회에 입력한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내용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</a:pPr>
            <a:r>
              <a:rPr lang="ko-KR" altLang="en-US" sz="1600" b="1" dirty="0" smtClean="0">
                <a:solidFill>
                  <a:prstClr val="black"/>
                </a:solidFill>
              </a:rPr>
              <a:t>  검토 요청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용역책임기술자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</a:t>
            </a:r>
            <a:endParaRPr lang="ko-KR" altLang="en-US" sz="1600" b="1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0" name="AutoShape 87"/>
          <p:cNvSpPr>
            <a:spLocks noChangeArrowheads="1"/>
          </p:cNvSpPr>
          <p:nvPr/>
        </p:nvSpPr>
        <p:spPr bwMode="auto">
          <a:xfrm>
            <a:off x="1605" y="60219"/>
            <a:ext cx="6369984" cy="692696"/>
          </a:xfrm>
          <a:prstGeom prst="homePlate">
            <a:avLst>
              <a:gd name="adj" fmla="val 43942"/>
            </a:avLst>
          </a:prstGeom>
          <a:gradFill rotWithShape="1">
            <a:gsLst>
              <a:gs pos="0">
                <a:srgbClr val="FFC800"/>
              </a:gs>
              <a:gs pos="100000">
                <a:srgbClr val="FF6400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2" name="AutoShape 98"/>
          <p:cNvSpPr>
            <a:spLocks noChangeArrowheads="1"/>
          </p:cNvSpPr>
          <p:nvPr/>
        </p:nvSpPr>
        <p:spPr bwMode="auto">
          <a:xfrm rot="5400000">
            <a:off x="5841957" y="242397"/>
            <a:ext cx="626875" cy="26252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3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4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Ⅲ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  <p:sp>
        <p:nvSpPr>
          <p:cNvPr id="38" name="AutoShape 82"/>
          <p:cNvSpPr>
            <a:spLocks noChangeArrowheads="1"/>
          </p:cNvSpPr>
          <p:nvPr/>
        </p:nvSpPr>
        <p:spPr bwMode="auto">
          <a:xfrm>
            <a:off x="288032" y="1052736"/>
            <a:ext cx="8605620" cy="5472608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8" name="Text Box 90"/>
          <p:cNvSpPr txBox="1">
            <a:spLocks noChangeArrowheads="1"/>
          </p:cNvSpPr>
          <p:nvPr/>
        </p:nvSpPr>
        <p:spPr bwMode="auto">
          <a:xfrm>
            <a:off x="968007" y="173405"/>
            <a:ext cx="61962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ko-KR" altLang="en-US" sz="2400" b="1" spc="-100" dirty="0">
                <a:solidFill>
                  <a:srgbClr val="000000"/>
                </a:solidFill>
              </a:rPr>
              <a:t>건설기술용역 </a:t>
            </a:r>
            <a:r>
              <a:rPr kumimoji="1" lang="ko-KR" altLang="en-US" sz="2400" b="1" spc="-100" dirty="0" smtClean="0">
                <a:solidFill>
                  <a:srgbClr val="FFFF00"/>
                </a:solidFill>
              </a:rPr>
              <a:t>실적관리</a:t>
            </a:r>
            <a:r>
              <a:rPr kumimoji="1" lang="ko-KR" altLang="en-US" sz="2400" b="1" spc="-100" dirty="0" smtClean="0">
                <a:solidFill>
                  <a:srgbClr val="000000"/>
                </a:solidFill>
              </a:rPr>
              <a:t> 시스템 </a:t>
            </a:r>
            <a:r>
              <a:rPr kumimoji="1" lang="en-US" altLang="ko-KR" sz="2400" b="1" spc="-100" dirty="0" smtClean="0">
                <a:solidFill>
                  <a:srgbClr val="000000"/>
                </a:solidFill>
              </a:rPr>
              <a:t>(CEMS)</a:t>
            </a:r>
            <a:endParaRPr kumimoji="1" lang="ko-KR" altLang="en-US" sz="2400" b="1" spc="-100" dirty="0">
              <a:solidFill>
                <a:srgbClr val="000000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60040" y="1163542"/>
            <a:ext cx="8676456" cy="2811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en-US" altLang="ko-KR" b="1" dirty="0" smtClean="0">
                <a:solidFill>
                  <a:prstClr val="black"/>
                </a:solidFill>
              </a:rPr>
              <a:t>&lt;</a:t>
            </a:r>
            <a:r>
              <a:rPr lang="ko-KR" altLang="en-US" b="1" dirty="0" smtClean="0">
                <a:solidFill>
                  <a:prstClr val="black"/>
                </a:solidFill>
              </a:rPr>
              <a:t>유의사항</a:t>
            </a:r>
            <a:r>
              <a:rPr lang="en-US" altLang="ko-KR" b="1" dirty="0" smtClean="0">
                <a:solidFill>
                  <a:prstClr val="black"/>
                </a:solidFill>
              </a:rPr>
              <a:t>&gt;</a:t>
            </a:r>
          </a:p>
          <a:p>
            <a:pPr>
              <a:lnSpc>
                <a:spcPts val="2300"/>
              </a:lnSpc>
            </a:pPr>
            <a:endParaRPr lang="ko-KR" altLang="en-US" b="1" dirty="0" smtClean="0">
              <a:solidFill>
                <a:prstClr val="black"/>
              </a:solidFill>
            </a:endParaRPr>
          </a:p>
          <a:p>
            <a:pPr>
              <a:lnSpc>
                <a:spcPts val="15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[1] 2014.5.23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이후 최초 계약된 건설기술용역부터 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CEMS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를 통하여 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ko-KR" altLang="en-US" sz="1600" b="1" dirty="0" smtClean="0">
                <a:solidFill>
                  <a:srgbClr val="FF0000"/>
                </a:solidFill>
              </a:rPr>
              <a:t>     실적 신고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업체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)→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검토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관리협회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) →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확인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600" b="1" dirty="0" err="1" smtClean="0">
                <a:solidFill>
                  <a:srgbClr val="FF0000"/>
                </a:solidFill>
              </a:rPr>
              <a:t>발주청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)</a:t>
            </a:r>
            <a:endParaRPr lang="ko-KR" altLang="en-US" sz="1600" b="1" dirty="0" smtClean="0">
              <a:solidFill>
                <a:srgbClr val="FF0000"/>
              </a:solidFill>
            </a:endParaRPr>
          </a:p>
          <a:p>
            <a:pPr>
              <a:lnSpc>
                <a:spcPts val="35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  </a:t>
            </a:r>
            <a:r>
              <a:rPr lang="en-US" altLang="ko-KR" sz="1600" b="1" dirty="0" smtClean="0">
                <a:solidFill>
                  <a:srgbClr val="002060"/>
                </a:solidFill>
              </a:rPr>
              <a:t>* 2014.5.23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이전 설계용역실적은 해당 </a:t>
            </a:r>
            <a:r>
              <a:rPr lang="ko-KR" altLang="en-US" sz="1600" b="1" dirty="0" err="1" smtClean="0">
                <a:solidFill>
                  <a:srgbClr val="002060"/>
                </a:solidFill>
              </a:rPr>
              <a:t>발주청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 및 엔지니어링 협회에서 발급받은</a:t>
            </a:r>
            <a:r>
              <a:rPr lang="en-US" altLang="ko-KR" sz="16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증명서</a:t>
            </a:r>
            <a:endParaRPr lang="en-US" altLang="ko-KR" sz="1600" b="1" dirty="0" smtClean="0">
              <a:solidFill>
                <a:srgbClr val="002060"/>
              </a:solidFill>
            </a:endParaRPr>
          </a:p>
          <a:p>
            <a:pPr>
              <a:lnSpc>
                <a:spcPts val="2300"/>
              </a:lnSpc>
            </a:pPr>
            <a:r>
              <a:rPr lang="en-US" altLang="ko-KR" sz="1600" b="1" dirty="0" smtClean="0">
                <a:solidFill>
                  <a:srgbClr val="002060"/>
                </a:solidFill>
              </a:rPr>
              <a:t>      </a:t>
            </a:r>
            <a:r>
              <a:rPr lang="ko-KR" altLang="en-US" sz="1600" b="1" dirty="0" err="1" smtClean="0">
                <a:solidFill>
                  <a:srgbClr val="002060"/>
                </a:solidFill>
              </a:rPr>
              <a:t>사본를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 제출하거나 해당실적을 </a:t>
            </a:r>
            <a:r>
              <a:rPr lang="en-US" altLang="ko-KR" sz="1600" b="1" dirty="0" smtClean="0">
                <a:solidFill>
                  <a:srgbClr val="002060"/>
                </a:solidFill>
              </a:rPr>
              <a:t>CEMS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에 별도로 입력 및 발주청 확인</a:t>
            </a:r>
            <a:endParaRPr lang="en-US" altLang="ko-KR" sz="1600" b="1" dirty="0" smtClean="0">
              <a:solidFill>
                <a:srgbClr val="002060"/>
              </a:solidFill>
            </a:endParaRPr>
          </a:p>
          <a:p>
            <a:endParaRPr lang="en-US" altLang="ko-KR" sz="1000" b="1" dirty="0" smtClean="0">
              <a:solidFill>
                <a:prstClr val="black"/>
              </a:solidFill>
            </a:endParaRPr>
          </a:p>
          <a:p>
            <a:pPr>
              <a:lnSpc>
                <a:spcPts val="30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 </a:t>
            </a:r>
            <a:r>
              <a:rPr lang="en-US" altLang="ko-KR" sz="1600" b="1" dirty="0" smtClean="0">
                <a:solidFill>
                  <a:srgbClr val="002060"/>
                </a:solidFill>
              </a:rPr>
              <a:t>* 2014.5.23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이전 </a:t>
            </a:r>
            <a:r>
              <a:rPr lang="ko-KR" altLang="en-US" sz="1600" b="1" dirty="0" err="1" smtClean="0">
                <a:solidFill>
                  <a:srgbClr val="002060"/>
                </a:solidFill>
              </a:rPr>
              <a:t>발주청이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 관리협회로 </a:t>
            </a:r>
            <a:r>
              <a:rPr lang="ko-KR" altLang="en-US" sz="1600" b="1" dirty="0" err="1" smtClean="0">
                <a:solidFill>
                  <a:srgbClr val="002060"/>
                </a:solidFill>
              </a:rPr>
              <a:t>서면통보한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 건설사업관리</a:t>
            </a:r>
            <a:r>
              <a:rPr lang="en-US" altLang="ko-KR" sz="1600" b="1" dirty="0" smtClean="0">
                <a:solidFill>
                  <a:srgbClr val="002060"/>
                </a:solidFill>
              </a:rPr>
              <a:t>(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감리</a:t>
            </a:r>
            <a:r>
              <a:rPr lang="en-US" altLang="ko-KR" sz="1600" b="1" dirty="0" smtClean="0">
                <a:solidFill>
                  <a:srgbClr val="002060"/>
                </a:solidFill>
              </a:rPr>
              <a:t>) 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용역 현황</a:t>
            </a:r>
            <a:endParaRPr lang="en-US" altLang="ko-KR" sz="1600" b="1" dirty="0" smtClean="0">
              <a:solidFill>
                <a:srgbClr val="002060"/>
              </a:solidFill>
            </a:endParaRPr>
          </a:p>
          <a:p>
            <a:pPr>
              <a:lnSpc>
                <a:spcPts val="2300"/>
              </a:lnSpc>
            </a:pPr>
            <a:r>
              <a:rPr lang="en-US" altLang="ko-KR" sz="1600" b="1" dirty="0" smtClean="0">
                <a:solidFill>
                  <a:srgbClr val="002060"/>
                </a:solidFill>
              </a:rPr>
              <a:t>     (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참여기술자 포함</a:t>
            </a:r>
            <a:r>
              <a:rPr lang="en-US" altLang="ko-KR" sz="1600" b="1" dirty="0" smtClean="0">
                <a:solidFill>
                  <a:srgbClr val="002060"/>
                </a:solidFill>
              </a:rPr>
              <a:t>)</a:t>
            </a:r>
            <a:r>
              <a:rPr lang="ko-KR" altLang="en-US" sz="1600" b="1" dirty="0" smtClean="0">
                <a:solidFill>
                  <a:srgbClr val="002060"/>
                </a:solidFill>
              </a:rPr>
              <a:t>의 변경은 종전대로 발주청이 협회에 서면 통보하여 정리</a:t>
            </a:r>
            <a:endParaRPr lang="ko-KR" altLang="en-US" sz="1600" b="1" dirty="0">
              <a:solidFill>
                <a:srgbClr val="002060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360040" y="4149080"/>
            <a:ext cx="8568952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[2] 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시스템관리자</a:t>
            </a: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건설기술관리협회</a:t>
            </a: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)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가 입력내용이 적정한지를 판단할 수 있도록 발주청이        </a:t>
            </a:r>
            <a:endParaRPr lang="en-US" altLang="ko-KR" sz="1600" b="1" dirty="0" smtClean="0">
              <a:solidFill>
                <a:prstClr val="black"/>
              </a:solidFill>
              <a:latin typeface="+mn-ea"/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     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확인한 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증빙서류를 </a:t>
            </a:r>
            <a:r>
              <a:rPr lang="ko-KR" altLang="en-US" sz="1600" b="1" dirty="0" err="1" smtClean="0">
                <a:solidFill>
                  <a:srgbClr val="FF0000"/>
                </a:solidFill>
                <a:latin typeface="+mn-ea"/>
              </a:rPr>
              <a:t>스캐닝하여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 파일로 첨부</a:t>
            </a:r>
            <a:r>
              <a:rPr lang="ko-KR" altLang="en-US" sz="1600" b="1" dirty="0" smtClean="0">
                <a:solidFill>
                  <a:prstClr val="black"/>
                </a:solidFill>
                <a:latin typeface="+mn-ea"/>
              </a:rPr>
              <a:t>하여야 함</a:t>
            </a:r>
            <a:r>
              <a:rPr lang="en-US" altLang="ko-KR" sz="1600" b="1" dirty="0" smtClean="0">
                <a:solidFill>
                  <a:prstClr val="black"/>
                </a:solidFill>
                <a:latin typeface="+mn-ea"/>
              </a:rPr>
              <a:t>.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342578" y="5095676"/>
            <a:ext cx="102971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[3]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공동계약에 있어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en-US" altLang="ko-KR" sz="1600" b="1" dirty="0" smtClean="0">
                <a:solidFill>
                  <a:srgbClr val="0070C0"/>
                </a:solidFill>
              </a:rPr>
              <a:t>“</a:t>
            </a:r>
            <a:r>
              <a:rPr lang="ko-KR" altLang="en-US" sz="1600" b="1" dirty="0" smtClean="0">
                <a:solidFill>
                  <a:srgbClr val="0070C0"/>
                </a:solidFill>
              </a:rPr>
              <a:t>공동이행방식”인 경우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주관사의 사업책임기술자에게만 입력 및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 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입력내용의 승인요청 권한이 부여되고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en-US" altLang="ko-KR" sz="1600" b="1" dirty="0" smtClean="0">
                <a:solidFill>
                  <a:srgbClr val="0070C0"/>
                </a:solidFill>
              </a:rPr>
              <a:t>“</a:t>
            </a:r>
            <a:r>
              <a:rPr lang="ko-KR" altLang="en-US" sz="1600" b="1" dirty="0" smtClean="0">
                <a:solidFill>
                  <a:srgbClr val="0070C0"/>
                </a:solidFill>
              </a:rPr>
              <a:t>분담이행방식”인 경우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에는 각각의 참여회사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 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책임기술자가 별개의 용역사업으로 입력하고 승인 요청해야 함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0" name="AutoShape 87"/>
          <p:cNvSpPr>
            <a:spLocks noChangeArrowheads="1"/>
          </p:cNvSpPr>
          <p:nvPr/>
        </p:nvSpPr>
        <p:spPr bwMode="auto">
          <a:xfrm>
            <a:off x="1605" y="60219"/>
            <a:ext cx="6369984" cy="692696"/>
          </a:xfrm>
          <a:prstGeom prst="homePlate">
            <a:avLst>
              <a:gd name="adj" fmla="val 43942"/>
            </a:avLst>
          </a:prstGeom>
          <a:gradFill rotWithShape="1">
            <a:gsLst>
              <a:gs pos="0">
                <a:srgbClr val="FFC800"/>
              </a:gs>
              <a:gs pos="100000">
                <a:srgbClr val="FF6400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2" name="AutoShape 98"/>
          <p:cNvSpPr>
            <a:spLocks noChangeArrowheads="1"/>
          </p:cNvSpPr>
          <p:nvPr/>
        </p:nvSpPr>
        <p:spPr bwMode="auto">
          <a:xfrm rot="5400000">
            <a:off x="5841957" y="242397"/>
            <a:ext cx="626875" cy="26252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3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4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Ⅲ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  <p:sp>
        <p:nvSpPr>
          <p:cNvPr id="38" name="AutoShape 82"/>
          <p:cNvSpPr>
            <a:spLocks noChangeArrowheads="1"/>
          </p:cNvSpPr>
          <p:nvPr/>
        </p:nvSpPr>
        <p:spPr bwMode="auto">
          <a:xfrm>
            <a:off x="395536" y="1715628"/>
            <a:ext cx="8605620" cy="4233652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8" name="Text Box 90"/>
          <p:cNvSpPr txBox="1">
            <a:spLocks noChangeArrowheads="1"/>
          </p:cNvSpPr>
          <p:nvPr/>
        </p:nvSpPr>
        <p:spPr bwMode="auto">
          <a:xfrm>
            <a:off x="968007" y="173405"/>
            <a:ext cx="61962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ko-KR" altLang="en-US" sz="2400" b="1" spc="-100" dirty="0">
                <a:solidFill>
                  <a:srgbClr val="000000"/>
                </a:solidFill>
              </a:rPr>
              <a:t>건설기술용역 </a:t>
            </a:r>
            <a:r>
              <a:rPr kumimoji="1" lang="ko-KR" altLang="en-US" sz="2400" b="1" spc="-100" dirty="0" smtClean="0">
                <a:solidFill>
                  <a:srgbClr val="FFFF00"/>
                </a:solidFill>
              </a:rPr>
              <a:t>실적관리</a:t>
            </a:r>
            <a:r>
              <a:rPr kumimoji="1" lang="ko-KR" altLang="en-US" sz="2400" b="1" spc="-100" dirty="0" smtClean="0">
                <a:solidFill>
                  <a:srgbClr val="000000"/>
                </a:solidFill>
              </a:rPr>
              <a:t> 시스템 </a:t>
            </a:r>
            <a:r>
              <a:rPr kumimoji="1" lang="en-US" altLang="ko-KR" sz="2400" b="1" spc="-100" dirty="0" smtClean="0">
                <a:solidFill>
                  <a:srgbClr val="000000"/>
                </a:solidFill>
              </a:rPr>
              <a:t>(CEMS)</a:t>
            </a:r>
            <a:endParaRPr kumimoji="1" lang="ko-KR" altLang="en-US" sz="2400" b="1" spc="-100" dirty="0">
              <a:solidFill>
                <a:srgbClr val="00000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11560" y="1772816"/>
            <a:ext cx="9073008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[4]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공동도급은 자기 참여지분에 해당하는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금액과 기간을 분할 산출하여 입력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해야 함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.</a:t>
            </a:r>
            <a:endParaRPr lang="ko-KR" altLang="en-US" sz="1600" b="1" dirty="0" smtClean="0">
              <a:solidFill>
                <a:prstClr val="black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11560" y="2767374"/>
            <a:ext cx="8694712" cy="260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[5] </a:t>
            </a:r>
            <a:r>
              <a:rPr lang="ko-KR" altLang="en-US" sz="1600" b="1" dirty="0" smtClean="0">
                <a:solidFill>
                  <a:srgbClr val="0070C0"/>
                </a:solidFill>
              </a:rPr>
              <a:t>“하도급 계약”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은 주관사의 책임기술자가 용역 기본정보를 먼저 입력 하여야만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spc="-50" dirty="0" smtClean="0">
                <a:solidFill>
                  <a:prstClr val="black"/>
                </a:solidFill>
              </a:rPr>
              <a:t>      </a:t>
            </a:r>
            <a:r>
              <a:rPr lang="ko-KR" altLang="en-US" sz="1600" b="1" spc="-50" dirty="0" err="1" smtClean="0">
                <a:solidFill>
                  <a:prstClr val="black"/>
                </a:solidFill>
              </a:rPr>
              <a:t>하도급사</a:t>
            </a:r>
            <a:r>
              <a:rPr lang="ko-KR" altLang="en-US" sz="1600" b="1" spc="-50" dirty="0" smtClean="0">
                <a:solidFill>
                  <a:prstClr val="black"/>
                </a:solidFill>
              </a:rPr>
              <a:t> 책임기술자가 “하도급” 입력란에 자기회사의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계약현황 및 참여기술자 현황을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smtClean="0">
                <a:solidFill>
                  <a:prstClr val="black"/>
                </a:solidFill>
              </a:rPr>
              <a:t>      </a:t>
            </a:r>
            <a:r>
              <a:rPr lang="ko-KR" altLang="en-US" sz="1600" b="1" smtClean="0">
                <a:solidFill>
                  <a:prstClr val="black"/>
                </a:solidFill>
              </a:rPr>
              <a:t>입력할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수 있음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.</a:t>
            </a:r>
          </a:p>
          <a:p>
            <a:pPr>
              <a:lnSpc>
                <a:spcPts val="2800"/>
              </a:lnSpc>
            </a:pP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[6]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참여기술자는 건설기술용역업체에 소속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등록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)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된 자에 한하여 사업실적 및 기술자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 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경력에 반영되므로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참여기술자 명단 </a:t>
            </a:r>
            <a:r>
              <a:rPr lang="ko-KR" altLang="en-US" sz="1600" b="1" u="sng" dirty="0" err="1" smtClean="0">
                <a:solidFill>
                  <a:srgbClr val="FF0000"/>
                </a:solidFill>
              </a:rPr>
              <a:t>입력전에</a:t>
            </a:r>
            <a:r>
              <a:rPr lang="ko-KR" altLang="en-US" sz="1600" b="1" u="sng" dirty="0" smtClean="0">
                <a:solidFill>
                  <a:srgbClr val="FF0000"/>
                </a:solidFill>
              </a:rPr>
              <a:t> 관리협회 등록여부 우선 확인 필요</a:t>
            </a:r>
            <a:endParaRPr lang="en-US" altLang="ko-KR" sz="1600" b="1" u="sng" dirty="0" smtClean="0">
              <a:solidFill>
                <a:srgbClr val="FF0000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400" b="1" dirty="0" smtClean="0">
                <a:solidFill>
                  <a:srgbClr val="0070C0"/>
                </a:solidFill>
              </a:rPr>
              <a:t>    </a:t>
            </a:r>
            <a:r>
              <a:rPr lang="ko-KR" altLang="ko-KR" sz="1400" b="1" u="sng" dirty="0" smtClean="0">
                <a:solidFill>
                  <a:srgbClr val="0070C0"/>
                </a:solidFill>
              </a:rPr>
              <a:t>※</a:t>
            </a:r>
            <a:r>
              <a:rPr lang="en-US" altLang="ko-KR" sz="1400" b="1" u="sng" dirty="0" smtClean="0">
                <a:solidFill>
                  <a:srgbClr val="0070C0"/>
                </a:solidFill>
              </a:rPr>
              <a:t> 2015.5.23</a:t>
            </a:r>
            <a:r>
              <a:rPr lang="ko-KR" altLang="en-US" sz="1400" b="1" u="sng" dirty="0" smtClean="0">
                <a:solidFill>
                  <a:srgbClr val="0070C0"/>
                </a:solidFill>
              </a:rPr>
              <a:t>까지는 종전 감리전문회사 소속 기술자도 건설기술용역 업체 소속 기술자로 인정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12"/>
          <p:cNvSpPr>
            <a:spLocks noChangeArrowheads="1"/>
          </p:cNvSpPr>
          <p:nvPr/>
        </p:nvSpPr>
        <p:spPr bwMode="auto">
          <a:xfrm>
            <a:off x="250825" y="922338"/>
            <a:ext cx="8642350" cy="53990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6628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pic>
        <p:nvPicPr>
          <p:cNvPr id="26629" name="Picture 365" descr="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36583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Ⅰ</a:t>
            </a:r>
            <a:r>
              <a:rPr kumimoji="1" lang="en-US" altLang="ko-KR" sz="2800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err="1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건진법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 주요 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414771" y="1961559"/>
          <a:ext cx="8314643" cy="4028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3691"/>
                <a:gridCol w="5549842"/>
                <a:gridCol w="1421110"/>
              </a:tblGrid>
              <a:tr h="61016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kern="1200" spc="600" dirty="0" smtClean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16200000" scaled="1"/>
                          </a:gradFill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구분</a:t>
                      </a:r>
                      <a:endParaRPr lang="ko-KR" altLang="en-US" sz="1600" b="0" kern="1200" spc="600" dirty="0"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16200000" scaled="1"/>
                        </a:gra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kern="1200" spc="300" dirty="0" smtClean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16200000" scaled="1"/>
                          </a:gradFill>
                          <a:latin typeface="HY견고딕" pitchFamily="18" charset="-127"/>
                          <a:ea typeface="HY견고딕" pitchFamily="18" charset="-127"/>
                          <a:cs typeface="+mn-cs"/>
                        </a:rPr>
                        <a:t>주요 개정 내용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kern="1200" spc="300" dirty="0" smtClean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16200000" scaled="1"/>
                          </a:gradFill>
                          <a:latin typeface="HY견고딕" pitchFamily="18" charset="-127"/>
                          <a:ea typeface="HY견고딕" pitchFamily="18" charset="-127"/>
                          <a:cs typeface="+mn-cs"/>
                        </a:rPr>
                        <a:t>해당조문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>
                        <a:alpha val="60000"/>
                      </a:srgbClr>
                    </a:solidFill>
                  </a:tcPr>
                </a:tc>
              </a:tr>
              <a:tr h="731446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ko-KR" altLang="en-US" sz="1400" kern="1200" dirty="0" smtClean="0">
                          <a:gradFill flip="none" rotWithShape="1">
                            <a:gsLst>
                              <a:gs pos="0">
                                <a:srgbClr val="0000CC">
                                  <a:shade val="30000"/>
                                  <a:satMod val="115000"/>
                                </a:srgbClr>
                              </a:gs>
                              <a:gs pos="50000">
                                <a:srgbClr val="0000CC">
                                  <a:shade val="67500"/>
                                  <a:satMod val="115000"/>
                                </a:srgbClr>
                              </a:gs>
                              <a:gs pos="100000">
                                <a:srgbClr val="0000CC">
                                  <a:shade val="100000"/>
                                  <a:satMod val="115000"/>
                                </a:srgbClr>
                              </a:gs>
                            </a:gsLst>
                            <a:lin ang="16200000" scaled="1"/>
                            <a:tileRect/>
                          </a:gradFill>
                          <a:effectLst/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건설사업관리의 시행</a:t>
                      </a:r>
                      <a:endParaRPr kumimoji="0" lang="ko-KR" altLang="en-US" sz="1400" kern="1200" dirty="0">
                        <a:gradFill flip="none" rotWithShape="1">
                          <a:gsLst>
                            <a:gs pos="0">
                              <a:srgbClr val="0000CC">
                                <a:shade val="30000"/>
                                <a:satMod val="115000"/>
                              </a:srgbClr>
                            </a:gs>
                            <a:gs pos="50000">
                              <a:srgbClr val="0000CC">
                                <a:shade val="67500"/>
                                <a:satMod val="115000"/>
                              </a:srgbClr>
                            </a:gs>
                            <a:gs pos="100000">
                              <a:srgbClr val="0000CC">
                                <a:shade val="100000"/>
                                <a:satMod val="115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  <a:effectLst/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감독권한대행 건설사업관리 대상 공사를 기존 책임감리 대상공사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(200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억 이상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22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개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공종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로 함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영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55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별표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7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269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1200" dirty="0">
                        <a:gradFill flip="none" rotWithShape="1">
                          <a:gsLst>
                            <a:gs pos="0">
                              <a:schemeClr val="tx1">
                                <a:lumMod val="75000"/>
                                <a:lumOff val="25000"/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tx1">
                                <a:lumMod val="75000"/>
                                <a:lumOff val="25000"/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  <a:shade val="100000"/>
                                <a:satMod val="115000"/>
                              </a:schemeClr>
                            </a:gs>
                          </a:gsLst>
                          <a:lin ang="16200000" scaled="1"/>
                          <a:tileRect/>
                        </a:gradFill>
                        <a:latin typeface="HY견고딕" pitchFamily="18" charset="-127"/>
                        <a:ea typeface="HY견고딕" pitchFamily="18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건설사업관리의 업무범위 및 내용을 정함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영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59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144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저가낙찰 현장의 건설사업관리 용역을 수행하는 경우 건설기술자 추가 배치 의무화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영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60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144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ko-KR" altLang="en-US" sz="1400" kern="1200" dirty="0" smtClean="0">
                          <a:gradFill flip="none" rotWithShape="1">
                            <a:gsLst>
                              <a:gs pos="0">
                                <a:srgbClr val="0000CC">
                                  <a:shade val="30000"/>
                                  <a:satMod val="115000"/>
                                </a:srgbClr>
                              </a:gs>
                              <a:gs pos="50000">
                                <a:srgbClr val="0000CC">
                                  <a:shade val="67500"/>
                                  <a:satMod val="115000"/>
                                </a:srgbClr>
                              </a:gs>
                              <a:gs pos="100000">
                                <a:srgbClr val="0000CC">
                                  <a:shade val="100000"/>
                                  <a:satMod val="115000"/>
                                </a:srgbClr>
                              </a:gs>
                            </a:gsLst>
                            <a:lin ang="16200000" scaled="1"/>
                            <a:tileRect/>
                          </a:gradFill>
                          <a:effectLst/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건설공사 안전관리 강화</a:t>
                      </a:r>
                      <a:endParaRPr kumimoji="0" lang="ko-KR" altLang="en-US" sz="1400" kern="1200" dirty="0">
                        <a:gradFill flip="none" rotWithShape="1">
                          <a:gsLst>
                            <a:gs pos="0">
                              <a:srgbClr val="0000CC">
                                <a:shade val="30000"/>
                                <a:satMod val="115000"/>
                              </a:srgbClr>
                            </a:gs>
                            <a:gs pos="50000">
                              <a:srgbClr val="0000CC">
                                <a:shade val="67500"/>
                                <a:satMod val="115000"/>
                              </a:srgbClr>
                            </a:gs>
                            <a:gs pos="100000">
                              <a:srgbClr val="0000CC">
                                <a:shade val="100000"/>
                                <a:satMod val="115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  <a:effectLst/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시특법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1·2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종 시설물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(100m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이상 교량 등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공사의 안전관리계획은 시설안전공단 검토를 의무화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영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98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2511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kern="1200" dirty="0">
                        <a:gradFill flip="none" rotWithShape="1">
                          <a:gsLst>
                            <a:gs pos="0">
                              <a:schemeClr val="tx1">
                                <a:lumMod val="75000"/>
                                <a:lumOff val="25000"/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tx1">
                                <a:lumMod val="75000"/>
                                <a:lumOff val="25000"/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  <a:shade val="100000"/>
                                <a:satMod val="115000"/>
                              </a:schemeClr>
                            </a:gs>
                          </a:gsLst>
                          <a:lin ang="16200000" scaled="1"/>
                          <a:tileRect/>
                        </a:gradFill>
                        <a:latin typeface="HY견고딕" pitchFamily="18" charset="-127"/>
                        <a:ea typeface="HY견고딕" pitchFamily="18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공사 장기중단 후 재개 시 안전점검을 의무화한 대상 시설물을 확대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/>
                      </a:r>
                      <a:b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</a:b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지하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10m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굴착공사 등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‘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영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98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항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’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 건설공사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)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영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100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7" name="Rounded Rectangle 4"/>
          <p:cNvSpPr/>
          <p:nvPr/>
        </p:nvSpPr>
        <p:spPr>
          <a:xfrm>
            <a:off x="405061" y="1195922"/>
            <a:ext cx="3528392" cy="557844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  <a:alpha val="66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54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200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HY울릉도B" pitchFamily="18" charset="-127"/>
                <a:ea typeface="HY울릉도B" pitchFamily="18" charset="-127"/>
              </a:rPr>
              <a:t>법령</a:t>
            </a:r>
            <a:r>
              <a:rPr kumimoji="1" lang="en-US" altLang="ko-KR" sz="2200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ko-KR" altLang="en-US" sz="2200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HY울릉도B" pitchFamily="18" charset="-127"/>
                <a:ea typeface="HY울릉도B" pitchFamily="18" charset="-127"/>
              </a:rPr>
              <a:t>개정 주요내용 요약</a:t>
            </a:r>
            <a:endParaRPr kumimoji="1" lang="ko-KR" altLang="en-US" sz="22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0" name="AutoShape 87"/>
          <p:cNvSpPr>
            <a:spLocks noChangeArrowheads="1"/>
          </p:cNvSpPr>
          <p:nvPr/>
        </p:nvSpPr>
        <p:spPr bwMode="auto">
          <a:xfrm>
            <a:off x="1605" y="60219"/>
            <a:ext cx="6369984" cy="692696"/>
          </a:xfrm>
          <a:prstGeom prst="homePlate">
            <a:avLst>
              <a:gd name="adj" fmla="val 43942"/>
            </a:avLst>
          </a:prstGeom>
          <a:gradFill rotWithShape="1">
            <a:gsLst>
              <a:gs pos="0">
                <a:srgbClr val="FFC800"/>
              </a:gs>
              <a:gs pos="100000">
                <a:srgbClr val="FF6400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2" name="AutoShape 98"/>
          <p:cNvSpPr>
            <a:spLocks noChangeArrowheads="1"/>
          </p:cNvSpPr>
          <p:nvPr/>
        </p:nvSpPr>
        <p:spPr bwMode="auto">
          <a:xfrm rot="5400000">
            <a:off x="5841957" y="242397"/>
            <a:ext cx="626875" cy="26252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3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4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Ⅲ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  <p:sp>
        <p:nvSpPr>
          <p:cNvPr id="38" name="AutoShape 82"/>
          <p:cNvSpPr>
            <a:spLocks noChangeArrowheads="1"/>
          </p:cNvSpPr>
          <p:nvPr/>
        </p:nvSpPr>
        <p:spPr bwMode="auto">
          <a:xfrm>
            <a:off x="251520" y="1844824"/>
            <a:ext cx="8605620" cy="3657588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78944" y="1974020"/>
            <a:ext cx="358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③ 관리자 검토</a:t>
            </a:r>
            <a:r>
              <a:rPr lang="en-US" altLang="ko-KR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관리협회</a:t>
            </a:r>
            <a:r>
              <a:rPr lang="en-US" altLang="ko-KR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dirty="0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8" name="Text Box 90"/>
          <p:cNvSpPr txBox="1">
            <a:spLocks noChangeArrowheads="1"/>
          </p:cNvSpPr>
          <p:nvPr/>
        </p:nvSpPr>
        <p:spPr bwMode="auto">
          <a:xfrm>
            <a:off x="968007" y="173405"/>
            <a:ext cx="61962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ko-KR" altLang="en-US" sz="2400" b="1" spc="-100" dirty="0">
                <a:solidFill>
                  <a:srgbClr val="000000"/>
                </a:solidFill>
              </a:rPr>
              <a:t>건설기술용역 </a:t>
            </a:r>
            <a:r>
              <a:rPr kumimoji="1" lang="ko-KR" altLang="en-US" sz="2400" b="1" spc="-100" dirty="0" smtClean="0">
                <a:solidFill>
                  <a:srgbClr val="FFFF00"/>
                </a:solidFill>
              </a:rPr>
              <a:t>실적관리</a:t>
            </a:r>
            <a:r>
              <a:rPr kumimoji="1" lang="ko-KR" altLang="en-US" sz="2400" b="1" spc="-100" dirty="0" smtClean="0">
                <a:solidFill>
                  <a:srgbClr val="000000"/>
                </a:solidFill>
              </a:rPr>
              <a:t> 시스템 </a:t>
            </a:r>
            <a:r>
              <a:rPr kumimoji="1" lang="en-US" altLang="ko-KR" sz="2400" b="1" spc="-100" dirty="0" smtClean="0">
                <a:solidFill>
                  <a:srgbClr val="000000"/>
                </a:solidFill>
              </a:rPr>
              <a:t>(CEMS)</a:t>
            </a:r>
            <a:endParaRPr kumimoji="1" lang="ko-KR" altLang="en-US" sz="2400" b="1" spc="-100" dirty="0">
              <a:solidFill>
                <a:srgbClr val="000000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576064" y="2530304"/>
            <a:ext cx="8316416" cy="2593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  <a:buFontTx/>
              <a:buChar char="-"/>
            </a:pPr>
            <a:r>
              <a:rPr lang="ko-KR" altLang="en-US" sz="1600" b="1" dirty="0" smtClean="0">
                <a:solidFill>
                  <a:prstClr val="black"/>
                </a:solidFill>
              </a:rPr>
              <a:t> 용역회사 또는 각 현장의 사업책임기술자가 입력 통보한 건설기술용역 실적 및 참여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3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기술자 현황은 통합관리시스템을 통하여 건설기술관리협회에 전송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5000"/>
              </a:lnSpc>
              <a:buFontTx/>
              <a:buChar char="-"/>
            </a:pPr>
            <a:r>
              <a:rPr lang="ko-KR" altLang="en-US" sz="1600" b="1" dirty="0" smtClean="0">
                <a:solidFill>
                  <a:prstClr val="black"/>
                </a:solidFill>
              </a:rPr>
              <a:t> 중요한 내용이 잘못 기입되었을 때는 반려하고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정상적으로 입력된 내용에 대하여는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3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검토자 승인을 통하여 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발주청에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확인요청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300"/>
              </a:lnSpc>
            </a:pPr>
            <a:r>
              <a:rPr lang="en-US" altLang="ko-KR" sz="1600" b="1" dirty="0" smtClean="0">
                <a:solidFill>
                  <a:srgbClr val="FFFF00"/>
                </a:solidFill>
              </a:rPr>
              <a:t> </a:t>
            </a:r>
          </a:p>
          <a:p>
            <a:pPr>
              <a:lnSpc>
                <a:spcPts val="2300"/>
              </a:lnSpc>
            </a:pPr>
            <a:r>
              <a:rPr lang="en-US" altLang="ko-KR" sz="1600" b="1" dirty="0" smtClean="0">
                <a:solidFill>
                  <a:srgbClr val="FFFF00"/>
                </a:solidFill>
              </a:rPr>
              <a:t> </a:t>
            </a:r>
            <a:r>
              <a:rPr lang="en-US" altLang="ko-KR" sz="1600" b="1" dirty="0" smtClean="0">
                <a:solidFill>
                  <a:srgbClr val="0070C0"/>
                </a:solidFill>
              </a:rPr>
              <a:t>*</a:t>
            </a:r>
            <a:r>
              <a:rPr lang="ko-KR" altLang="en-US" sz="1600" b="1" dirty="0" smtClean="0">
                <a:solidFill>
                  <a:srgbClr val="0070C0"/>
                </a:solidFill>
              </a:rPr>
              <a:t> 협회 담당직원은 해당 공무원에게 </a:t>
            </a:r>
            <a:r>
              <a:rPr lang="ko-KR" altLang="en-US" sz="1600" b="1" dirty="0" err="1" smtClean="0">
                <a:solidFill>
                  <a:srgbClr val="0070C0"/>
                </a:solidFill>
              </a:rPr>
              <a:t>이메일</a:t>
            </a:r>
            <a:r>
              <a:rPr lang="ko-KR" altLang="en-US" sz="1600" b="1" dirty="0" smtClean="0">
                <a:solidFill>
                  <a:srgbClr val="0070C0"/>
                </a:solidFill>
              </a:rPr>
              <a:t> 및 유선으로 확인해 줄 것을 요청</a:t>
            </a:r>
          </a:p>
          <a:p>
            <a:pPr>
              <a:lnSpc>
                <a:spcPts val="3000"/>
              </a:lnSpc>
            </a:pPr>
            <a:r>
              <a:rPr lang="en-US" altLang="ko-KR" sz="1600" b="1" dirty="0" smtClean="0">
                <a:solidFill>
                  <a:srgbClr val="0070C0"/>
                </a:solidFill>
              </a:rPr>
              <a:t> *</a:t>
            </a:r>
            <a:r>
              <a:rPr lang="ko-KR" altLang="en-US" sz="1600" b="1" dirty="0" smtClean="0">
                <a:solidFill>
                  <a:srgbClr val="0070C0"/>
                </a:solidFill>
              </a:rPr>
              <a:t> 관리협회는 업체가 입력한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내용을 추가하거나 수정할 수 없음</a:t>
            </a:r>
            <a:r>
              <a:rPr lang="en-US" altLang="ko-KR" sz="1400" b="1" dirty="0" smtClean="0">
                <a:solidFill>
                  <a:srgbClr val="0070C0"/>
                </a:solidFill>
              </a:rPr>
              <a:t>(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다만</a:t>
            </a:r>
            <a:r>
              <a:rPr lang="en-US" altLang="ko-KR" sz="1400" b="1" dirty="0" smtClean="0">
                <a:solidFill>
                  <a:srgbClr val="0070C0"/>
                </a:solidFill>
              </a:rPr>
              <a:t>,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민간감리</a:t>
            </a:r>
            <a:r>
              <a:rPr lang="en-US" altLang="ko-KR" sz="14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1400" b="1" dirty="0" smtClean="0">
                <a:solidFill>
                  <a:srgbClr val="0070C0"/>
                </a:solidFill>
              </a:rPr>
              <a:t>분야는 예외</a:t>
            </a:r>
            <a:r>
              <a:rPr lang="en-US" altLang="ko-KR" sz="1400" b="1" dirty="0" smtClean="0">
                <a:solidFill>
                  <a:srgbClr val="0070C0"/>
                </a:solidFill>
              </a:rPr>
              <a:t>)</a:t>
            </a:r>
            <a:endParaRPr lang="ko-KR" altLang="en-US" sz="1400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0" name="AutoShape 87"/>
          <p:cNvSpPr>
            <a:spLocks noChangeArrowheads="1"/>
          </p:cNvSpPr>
          <p:nvPr/>
        </p:nvSpPr>
        <p:spPr bwMode="auto">
          <a:xfrm>
            <a:off x="1605" y="60219"/>
            <a:ext cx="6369984" cy="692696"/>
          </a:xfrm>
          <a:prstGeom prst="homePlate">
            <a:avLst>
              <a:gd name="adj" fmla="val 43942"/>
            </a:avLst>
          </a:prstGeom>
          <a:gradFill rotWithShape="1">
            <a:gsLst>
              <a:gs pos="0">
                <a:srgbClr val="FFC800"/>
              </a:gs>
              <a:gs pos="100000">
                <a:srgbClr val="FF6400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2" name="AutoShape 98"/>
          <p:cNvSpPr>
            <a:spLocks noChangeArrowheads="1"/>
          </p:cNvSpPr>
          <p:nvPr/>
        </p:nvSpPr>
        <p:spPr bwMode="auto">
          <a:xfrm rot="5400000">
            <a:off x="5841957" y="242397"/>
            <a:ext cx="626875" cy="26252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3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4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Ⅲ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  <p:sp>
        <p:nvSpPr>
          <p:cNvPr id="38" name="AutoShape 82"/>
          <p:cNvSpPr>
            <a:spLocks noChangeArrowheads="1"/>
          </p:cNvSpPr>
          <p:nvPr/>
        </p:nvSpPr>
        <p:spPr bwMode="auto">
          <a:xfrm>
            <a:off x="299145" y="2132856"/>
            <a:ext cx="8605620" cy="3168352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26569" y="2262052"/>
            <a:ext cx="358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④ </a:t>
            </a:r>
            <a:r>
              <a:rPr lang="ko-KR" altLang="en-US" dirty="0" err="1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발주청</a:t>
            </a:r>
            <a:r>
              <a:rPr lang="ko-KR" altLang="en-US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 확인</a:t>
            </a:r>
            <a:r>
              <a:rPr lang="en-US" altLang="ko-KR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등록</a:t>
            </a:r>
          </a:p>
        </p:txBody>
      </p:sp>
      <p:sp>
        <p:nvSpPr>
          <p:cNvPr id="58" name="Text Box 90"/>
          <p:cNvSpPr txBox="1">
            <a:spLocks noChangeArrowheads="1"/>
          </p:cNvSpPr>
          <p:nvPr/>
        </p:nvSpPr>
        <p:spPr bwMode="auto">
          <a:xfrm>
            <a:off x="968007" y="173405"/>
            <a:ext cx="61962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ko-KR" altLang="en-US" sz="2400" b="1" spc="-100" dirty="0">
                <a:solidFill>
                  <a:srgbClr val="000000"/>
                </a:solidFill>
              </a:rPr>
              <a:t>건설기술용역 </a:t>
            </a:r>
            <a:r>
              <a:rPr kumimoji="1" lang="ko-KR" altLang="en-US" sz="2400" b="1" spc="-100" dirty="0" smtClean="0">
                <a:solidFill>
                  <a:srgbClr val="FFFF00"/>
                </a:solidFill>
              </a:rPr>
              <a:t>실적관리</a:t>
            </a:r>
            <a:r>
              <a:rPr kumimoji="1" lang="ko-KR" altLang="en-US" sz="2400" b="1" spc="-100" dirty="0" smtClean="0">
                <a:solidFill>
                  <a:srgbClr val="000000"/>
                </a:solidFill>
              </a:rPr>
              <a:t> 시스템 </a:t>
            </a:r>
            <a:r>
              <a:rPr kumimoji="1" lang="en-US" altLang="ko-KR" sz="2400" b="1" spc="-100" dirty="0" smtClean="0">
                <a:solidFill>
                  <a:srgbClr val="000000"/>
                </a:solidFill>
              </a:rPr>
              <a:t>(CEMS)</a:t>
            </a:r>
            <a:endParaRPr kumimoji="1" lang="ko-KR" altLang="en-US" sz="2400" b="1" spc="-100" dirty="0">
              <a:solidFill>
                <a:srgbClr val="000000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48072" y="2636912"/>
            <a:ext cx="8316416" cy="2426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  <a:buFontTx/>
              <a:buChar char="-"/>
            </a:pPr>
            <a:r>
              <a:rPr lang="ko-KR" altLang="en-US" sz="1600" b="1" dirty="0" smtClean="0">
                <a:solidFill>
                  <a:prstClr val="black"/>
                </a:solidFill>
              </a:rPr>
              <a:t> 건설기술관리협회 담당자로부터 확인을 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요청받은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dirty="0" err="1" smtClean="0">
                <a:solidFill>
                  <a:prstClr val="black"/>
                </a:solidFill>
              </a:rPr>
              <a:t>발주청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 공무원은 실적관리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시스템에 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prstClr val="black"/>
                </a:solidFill>
              </a:rPr>
              <a:t> 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접속하여 협회가 검토･승인한 내용을 재 확인</a:t>
            </a:r>
          </a:p>
          <a:p>
            <a:pPr>
              <a:lnSpc>
                <a:spcPts val="5000"/>
              </a:lnSpc>
              <a:buFontTx/>
              <a:buChar char="-"/>
            </a:pPr>
            <a:r>
              <a:rPr lang="ko-KR" altLang="en-US" sz="1600" b="1" dirty="0" smtClean="0">
                <a:solidFill>
                  <a:prstClr val="black"/>
                </a:solidFill>
              </a:rPr>
              <a:t> 확인 결과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이상이 없이 입력하였다고 판단된 때에는 승인 조치 함으로써 기술용역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>
              <a:lnSpc>
                <a:spcPts val="2000"/>
              </a:lnSpc>
            </a:pPr>
            <a:r>
              <a:rPr lang="ko-KR" altLang="en-US" sz="1600" b="1" dirty="0" smtClean="0">
                <a:solidFill>
                  <a:prstClr val="black"/>
                </a:solidFill>
              </a:rPr>
              <a:t> 실적으로 인정받게 됨</a:t>
            </a: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srgbClr val="FFFF00"/>
                </a:solidFill>
              </a:rPr>
              <a:t>  </a:t>
            </a:r>
            <a:r>
              <a:rPr lang="ko-KR" altLang="en-US" sz="1600" b="1" dirty="0" smtClean="0">
                <a:solidFill>
                  <a:srgbClr val="0070C0"/>
                </a:solidFill>
              </a:rPr>
              <a:t>* 입력내용에 문제가 있을 때에는 그 사유를 명시하여 협회를 경유하지 아니하고 최초 </a:t>
            </a:r>
            <a:endParaRPr lang="en-US" altLang="ko-KR" sz="1600" b="1" dirty="0" smtClean="0">
              <a:solidFill>
                <a:srgbClr val="0070C0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sz="1600" b="1" dirty="0" smtClean="0">
                <a:solidFill>
                  <a:srgbClr val="0070C0"/>
                </a:solidFill>
              </a:rPr>
              <a:t>    </a:t>
            </a:r>
            <a:r>
              <a:rPr lang="ko-KR" altLang="en-US" sz="1600" b="1" dirty="0" smtClean="0">
                <a:solidFill>
                  <a:srgbClr val="0070C0"/>
                </a:solidFill>
              </a:rPr>
              <a:t>신고한 사업책임</a:t>
            </a:r>
            <a:r>
              <a:rPr lang="en-US" altLang="ko-KR" sz="1600" b="1" dirty="0" smtClean="0">
                <a:solidFill>
                  <a:srgbClr val="0070C0"/>
                </a:solidFill>
              </a:rPr>
              <a:t> </a:t>
            </a:r>
            <a:r>
              <a:rPr lang="ko-KR" altLang="en-US" sz="1600" b="1" dirty="0" smtClean="0">
                <a:solidFill>
                  <a:srgbClr val="0070C0"/>
                </a:solidFill>
              </a:rPr>
              <a:t>기술자에게 반려 조치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0" name="AutoShape 87"/>
          <p:cNvSpPr>
            <a:spLocks noChangeArrowheads="1"/>
          </p:cNvSpPr>
          <p:nvPr/>
        </p:nvSpPr>
        <p:spPr bwMode="auto">
          <a:xfrm>
            <a:off x="1605" y="60219"/>
            <a:ext cx="6369984" cy="692696"/>
          </a:xfrm>
          <a:prstGeom prst="homePlate">
            <a:avLst>
              <a:gd name="adj" fmla="val 43942"/>
            </a:avLst>
          </a:prstGeom>
          <a:gradFill rotWithShape="1">
            <a:gsLst>
              <a:gs pos="0">
                <a:srgbClr val="FFC800"/>
              </a:gs>
              <a:gs pos="100000">
                <a:srgbClr val="FF6400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2" name="AutoShape 98"/>
          <p:cNvSpPr>
            <a:spLocks noChangeArrowheads="1"/>
          </p:cNvSpPr>
          <p:nvPr/>
        </p:nvSpPr>
        <p:spPr bwMode="auto">
          <a:xfrm rot="5400000">
            <a:off x="5841957" y="242397"/>
            <a:ext cx="626875" cy="26252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3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4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Ⅲ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  <p:grpSp>
        <p:nvGrpSpPr>
          <p:cNvPr id="2" name="그룹 42"/>
          <p:cNvGrpSpPr/>
          <p:nvPr/>
        </p:nvGrpSpPr>
        <p:grpSpPr>
          <a:xfrm>
            <a:off x="421840" y="928670"/>
            <a:ext cx="6650490" cy="472666"/>
            <a:chOff x="421840" y="3573016"/>
            <a:chExt cx="6650490" cy="472666"/>
          </a:xfrm>
        </p:grpSpPr>
        <p:sp>
          <p:nvSpPr>
            <p:cNvPr id="11" name="AutoShape 545"/>
            <p:cNvSpPr>
              <a:spLocks noChangeArrowheads="1"/>
            </p:cNvSpPr>
            <p:nvPr/>
          </p:nvSpPr>
          <p:spPr bwMode="auto">
            <a:xfrm>
              <a:off x="421840" y="3625782"/>
              <a:ext cx="633515" cy="41990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12" name="AutoShape 546"/>
            <p:cNvSpPr>
              <a:spLocks noChangeArrowheads="1"/>
            </p:cNvSpPr>
            <p:nvPr/>
          </p:nvSpPr>
          <p:spPr bwMode="auto">
            <a:xfrm>
              <a:off x="1156775" y="3625782"/>
              <a:ext cx="4415357" cy="419900"/>
            </a:xfrm>
            <a:prstGeom prst="roundRect">
              <a:avLst>
                <a:gd name="adj" fmla="val 16667"/>
              </a:avLst>
            </a:prstGeom>
            <a:solidFill>
              <a:schemeClr val="tx1">
                <a:alpha val="60001"/>
              </a:schemeClr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ko-KR" altLang="ko-KR" dirty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13" name="AutoShape 555"/>
            <p:cNvSpPr>
              <a:spLocks noChangeArrowheads="1"/>
            </p:cNvSpPr>
            <p:nvPr/>
          </p:nvSpPr>
          <p:spPr bwMode="auto">
            <a:xfrm>
              <a:off x="455647" y="3573016"/>
              <a:ext cx="567370" cy="278411"/>
            </a:xfrm>
            <a:prstGeom prst="roundRect">
              <a:avLst>
                <a:gd name="adj" fmla="val 25981"/>
              </a:avLst>
            </a:prstGeom>
            <a:gradFill rotWithShape="1">
              <a:gsLst>
                <a:gs pos="0">
                  <a:schemeClr val="bg1">
                    <a:alpha val="75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14" name="WordArt 560"/>
            <p:cNvSpPr>
              <a:spLocks noChangeArrowheads="1" noChangeShapeType="1" noTextEdit="1"/>
            </p:cNvSpPr>
            <p:nvPr/>
          </p:nvSpPr>
          <p:spPr bwMode="auto">
            <a:xfrm>
              <a:off x="623212" y="3695844"/>
              <a:ext cx="198433" cy="27841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ko-KR" sz="1400" kern="10" spc="-70" dirty="0" smtClean="0">
                  <a:ln w="9525">
                    <a:noFill/>
                    <a:round/>
                    <a:headEnd/>
                    <a:tailEnd/>
                  </a:ln>
                  <a:solidFill>
                    <a:prstClr val="black"/>
                  </a:solidFill>
                  <a:latin typeface="Arial Black"/>
                  <a:ea typeface="Arial Unicode MS" pitchFamily="50" charset="-127"/>
                </a:rPr>
                <a:t>4</a:t>
              </a:r>
              <a:endParaRPr lang="ko-KR" altLang="en-US" sz="1400" kern="10" spc="-70" dirty="0">
                <a:ln w="9525">
                  <a:noFill/>
                  <a:round/>
                  <a:headEnd/>
                  <a:tailEnd/>
                </a:ln>
                <a:solidFill>
                  <a:prstClr val="black"/>
                </a:solidFill>
                <a:latin typeface="Arial Black"/>
                <a:ea typeface="Arial Unicode MS" pitchFamily="50" charset="-127"/>
              </a:endParaRPr>
            </a:p>
          </p:txBody>
        </p:sp>
        <p:sp>
          <p:nvSpPr>
            <p:cNvPr id="15" name="AutoShape 565"/>
            <p:cNvSpPr>
              <a:spLocks noChangeArrowheads="1"/>
            </p:cNvSpPr>
            <p:nvPr/>
          </p:nvSpPr>
          <p:spPr bwMode="auto">
            <a:xfrm>
              <a:off x="1189113" y="3579217"/>
              <a:ext cx="4535015" cy="278411"/>
            </a:xfrm>
            <a:prstGeom prst="roundRect">
              <a:avLst>
                <a:gd name="adj" fmla="val 25981"/>
              </a:avLst>
            </a:prstGeom>
            <a:gradFill rotWithShape="1"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dirty="0">
                <a:solidFill>
                  <a:prstClr val="black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16" name="Text Box 574"/>
            <p:cNvSpPr txBox="1">
              <a:spLocks noChangeArrowheads="1"/>
            </p:cNvSpPr>
            <p:nvPr/>
          </p:nvSpPr>
          <p:spPr bwMode="auto">
            <a:xfrm>
              <a:off x="1213928" y="3643314"/>
              <a:ext cx="585840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2000" b="1" dirty="0" smtClean="0">
                  <a:solidFill>
                    <a:prstClr val="white"/>
                  </a:solidFill>
                  <a:latin typeface="HY견고딕" pitchFamily="18" charset="-127"/>
                  <a:ea typeface="HY견고딕" pitchFamily="18" charset="-127"/>
                </a:rPr>
                <a:t>실적내용의 조회 및 확인서류의 발급</a:t>
              </a:r>
              <a:endParaRPr lang="ko-KR" altLang="en-US" sz="2000" b="1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66" name="AutoShape 28"/>
          <p:cNvSpPr>
            <a:spLocks noChangeArrowheads="1"/>
          </p:cNvSpPr>
          <p:nvPr/>
        </p:nvSpPr>
        <p:spPr bwMode="auto">
          <a:xfrm>
            <a:off x="4268789" y="4278326"/>
            <a:ext cx="446087" cy="1008062"/>
          </a:xfrm>
          <a:prstGeom prst="upArrow">
            <a:avLst>
              <a:gd name="adj1" fmla="val 45907"/>
              <a:gd name="adj2" fmla="val 65126"/>
            </a:avLst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ko-KR" altLang="en-US" b="1">
              <a:solidFill>
                <a:prstClr val="black"/>
              </a:solidFill>
            </a:endParaRPr>
          </a:p>
        </p:txBody>
      </p:sp>
      <p:sp>
        <p:nvSpPr>
          <p:cNvPr id="67" name="AutoShape 29"/>
          <p:cNvSpPr>
            <a:spLocks noChangeArrowheads="1"/>
          </p:cNvSpPr>
          <p:nvPr/>
        </p:nvSpPr>
        <p:spPr bwMode="auto">
          <a:xfrm rot="2514440">
            <a:off x="5220267" y="4625426"/>
            <a:ext cx="446087" cy="1008063"/>
          </a:xfrm>
          <a:prstGeom prst="upArrow">
            <a:avLst>
              <a:gd name="adj1" fmla="val 45907"/>
              <a:gd name="adj2" fmla="val 65126"/>
            </a:avLst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ko-KR" altLang="en-US" b="1">
              <a:solidFill>
                <a:prstClr val="black"/>
              </a:solidFill>
            </a:endParaRPr>
          </a:p>
        </p:txBody>
      </p:sp>
      <p:sp>
        <p:nvSpPr>
          <p:cNvPr id="68" name="AutoShape 30"/>
          <p:cNvSpPr>
            <a:spLocks noChangeArrowheads="1"/>
          </p:cNvSpPr>
          <p:nvPr/>
        </p:nvSpPr>
        <p:spPr bwMode="auto">
          <a:xfrm rot="4500000">
            <a:off x="5733198" y="5508030"/>
            <a:ext cx="446087" cy="1008062"/>
          </a:xfrm>
          <a:prstGeom prst="upArrow">
            <a:avLst>
              <a:gd name="adj1" fmla="val 45907"/>
              <a:gd name="adj2" fmla="val 65126"/>
            </a:avLst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ko-KR" altLang="en-US" b="1">
              <a:solidFill>
                <a:prstClr val="black"/>
              </a:solidFill>
            </a:endParaRPr>
          </a:p>
        </p:txBody>
      </p:sp>
      <p:sp>
        <p:nvSpPr>
          <p:cNvPr id="69" name="AutoShape 31"/>
          <p:cNvSpPr>
            <a:spLocks noChangeArrowheads="1"/>
          </p:cNvSpPr>
          <p:nvPr/>
        </p:nvSpPr>
        <p:spPr bwMode="auto">
          <a:xfrm rot="19659657">
            <a:off x="3334770" y="4625426"/>
            <a:ext cx="446087" cy="1008063"/>
          </a:xfrm>
          <a:prstGeom prst="upArrow">
            <a:avLst>
              <a:gd name="adj1" fmla="val 45907"/>
              <a:gd name="adj2" fmla="val 65126"/>
            </a:avLst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ko-KR" altLang="en-US" b="1">
              <a:solidFill>
                <a:prstClr val="black"/>
              </a:solidFill>
            </a:endParaRPr>
          </a:p>
        </p:txBody>
      </p:sp>
      <p:sp>
        <p:nvSpPr>
          <p:cNvPr id="70" name="AutoShape 32"/>
          <p:cNvSpPr>
            <a:spLocks noChangeArrowheads="1"/>
          </p:cNvSpPr>
          <p:nvPr/>
        </p:nvSpPr>
        <p:spPr bwMode="auto">
          <a:xfrm rot="17100000">
            <a:off x="2875677" y="5508030"/>
            <a:ext cx="446087" cy="1008063"/>
          </a:xfrm>
          <a:prstGeom prst="upArrow">
            <a:avLst>
              <a:gd name="adj1" fmla="val 45907"/>
              <a:gd name="adj2" fmla="val 65126"/>
            </a:avLst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ko-KR" altLang="en-US" b="1">
              <a:solidFill>
                <a:prstClr val="black"/>
              </a:solidFill>
            </a:endParaRPr>
          </a:p>
        </p:txBody>
      </p:sp>
      <p:sp>
        <p:nvSpPr>
          <p:cNvPr id="71" name="Arc 33"/>
          <p:cNvSpPr>
            <a:spLocks/>
          </p:cNvSpPr>
          <p:nvPr/>
        </p:nvSpPr>
        <p:spPr bwMode="auto">
          <a:xfrm>
            <a:off x="3087691" y="5221002"/>
            <a:ext cx="2770193" cy="1422708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 w 43200"/>
              <a:gd name="T1" fmla="*/ 21795 h 21795"/>
              <a:gd name="T2" fmla="*/ 43200 w 43200"/>
              <a:gd name="T3" fmla="*/ 21600 h 21795"/>
              <a:gd name="T4" fmla="*/ 21600 w 43200"/>
              <a:gd name="T5" fmla="*/ 21600 h 21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795" fill="none" extrusionOk="0">
                <a:moveTo>
                  <a:pt x="0" y="21795"/>
                </a:moveTo>
                <a:cubicBezTo>
                  <a:pt x="0" y="21730"/>
                  <a:pt x="0" y="21665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</a:path>
              <a:path w="43200" h="21795" stroke="0" extrusionOk="0">
                <a:moveTo>
                  <a:pt x="0" y="21795"/>
                </a:moveTo>
                <a:cubicBezTo>
                  <a:pt x="0" y="21730"/>
                  <a:pt x="0" y="21665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solidFill>
            <a:srgbClr val="0042A2"/>
          </a:solidFill>
          <a:ln w="127000">
            <a:solidFill>
              <a:srgbClr val="3366FF"/>
            </a:solidFill>
            <a:round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anchor="ctr"/>
          <a:lstStyle/>
          <a:p>
            <a:endParaRPr lang="ko-KR" altLang="en-US" b="1">
              <a:solidFill>
                <a:prstClr val="black"/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3643306" y="5397215"/>
            <a:ext cx="171451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b="1" dirty="0" err="1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발주청</a:t>
            </a:r>
            <a:endParaRPr lang="en-US" altLang="ko-KR" sz="2500" b="1" dirty="0" smtClean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ko-KR" altLang="en-US" sz="2500" b="1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조회항목</a:t>
            </a:r>
            <a:endParaRPr lang="en-US" altLang="ko-KR" sz="2500" b="1" dirty="0" smtClean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/>
            <a:r>
              <a:rPr lang="en-US" altLang="ko-KR" sz="2500" b="1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(CEMS)</a:t>
            </a:r>
            <a:endParaRPr lang="ko-KR" altLang="en-US" sz="2500" b="1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3" name="그룹 115"/>
          <p:cNvGrpSpPr/>
          <p:nvPr/>
        </p:nvGrpSpPr>
        <p:grpSpPr>
          <a:xfrm>
            <a:off x="331778" y="4416442"/>
            <a:ext cx="2382834" cy="2155830"/>
            <a:chOff x="331778" y="4357694"/>
            <a:chExt cx="2382834" cy="2155830"/>
          </a:xfrm>
        </p:grpSpPr>
        <p:sp>
          <p:nvSpPr>
            <p:cNvPr id="62" name="Oval 24"/>
            <p:cNvSpPr>
              <a:spLocks noChangeArrowheads="1"/>
            </p:cNvSpPr>
            <p:nvPr/>
          </p:nvSpPr>
          <p:spPr bwMode="auto">
            <a:xfrm>
              <a:off x="331778" y="4357694"/>
              <a:ext cx="2155830" cy="2155830"/>
            </a:xfrm>
            <a:prstGeom prst="ellipse">
              <a:avLst/>
            </a:prstGeom>
            <a:gradFill rotWithShape="1">
              <a:gsLst>
                <a:gs pos="0">
                  <a:srgbClr val="D68400">
                    <a:gamma/>
                    <a:shade val="46275"/>
                    <a:invGamma/>
                  </a:srgbClr>
                </a:gs>
                <a:gs pos="100000">
                  <a:srgbClr val="D68400"/>
                </a:gs>
              </a:gsLst>
              <a:lin ang="5400000" scaled="1"/>
            </a:gradFill>
            <a:ln w="127000">
              <a:solidFill>
                <a:srgbClr val="FFA000"/>
              </a:solidFill>
              <a:round/>
              <a:headEnd/>
              <a:tailE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 b="1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500034" y="4959834"/>
              <a:ext cx="22145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solidFill>
                    <a:prstClr val="white"/>
                  </a:solidFill>
                  <a:latin typeface="+mn-ea"/>
                </a:rPr>
                <a:t>건설기술용역 </a:t>
              </a:r>
              <a:endParaRPr lang="en-US" altLang="ko-KR" b="1" dirty="0" smtClean="0">
                <a:solidFill>
                  <a:prstClr val="white"/>
                </a:solidFill>
                <a:latin typeface="+mn-ea"/>
              </a:endParaRPr>
            </a:p>
            <a:p>
              <a:r>
                <a:rPr lang="ko-KR" altLang="en-US" b="1" dirty="0" smtClean="0">
                  <a:solidFill>
                    <a:prstClr val="white"/>
                  </a:solidFill>
                  <a:latin typeface="+mn-ea"/>
                </a:rPr>
                <a:t>수주 및 수행실적</a:t>
              </a:r>
              <a:endParaRPr lang="ko-KR" altLang="en-US" b="1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428596" y="5606165"/>
              <a:ext cx="221457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b="1" dirty="0" smtClean="0">
                  <a:solidFill>
                    <a:prstClr val="white"/>
                  </a:solidFill>
                  <a:latin typeface="+mn-ea"/>
                </a:rPr>
                <a:t>(</a:t>
              </a:r>
              <a:r>
                <a:rPr lang="ko-KR" altLang="en-US" sz="1500" b="1" dirty="0" smtClean="0">
                  <a:solidFill>
                    <a:prstClr val="white"/>
                  </a:solidFill>
                  <a:latin typeface="+mn-ea"/>
                </a:rPr>
                <a:t>규모</a:t>
              </a:r>
              <a:r>
                <a:rPr lang="en-US" altLang="ko-KR" sz="1500" b="1" dirty="0" smtClean="0">
                  <a:solidFill>
                    <a:prstClr val="white"/>
                  </a:solidFill>
                  <a:latin typeface="+mn-ea"/>
                </a:rPr>
                <a:t>, </a:t>
              </a:r>
              <a:r>
                <a:rPr lang="ko-KR" altLang="en-US" sz="1500" b="1" dirty="0" err="1" smtClean="0">
                  <a:solidFill>
                    <a:prstClr val="white"/>
                  </a:solidFill>
                  <a:latin typeface="+mn-ea"/>
                </a:rPr>
                <a:t>공종</a:t>
              </a:r>
              <a:r>
                <a:rPr lang="en-US" altLang="ko-KR" sz="1500" b="1" dirty="0" smtClean="0">
                  <a:solidFill>
                    <a:prstClr val="white"/>
                  </a:solidFill>
                  <a:latin typeface="+mn-ea"/>
                </a:rPr>
                <a:t>,</a:t>
              </a:r>
              <a:r>
                <a:rPr lang="ko-KR" altLang="en-US" sz="1500" b="1" dirty="0" smtClean="0">
                  <a:solidFill>
                    <a:prstClr val="white"/>
                  </a:solidFill>
                  <a:latin typeface="+mn-ea"/>
                </a:rPr>
                <a:t>업체별</a:t>
              </a:r>
              <a:r>
                <a:rPr lang="en-US" altLang="ko-KR" sz="1500" b="1" dirty="0" smtClean="0">
                  <a:solidFill>
                    <a:prstClr val="white"/>
                  </a:solidFill>
                  <a:latin typeface="+mn-ea"/>
                </a:rPr>
                <a:t>)</a:t>
              </a:r>
              <a:endParaRPr lang="ko-KR" altLang="en-US" sz="1500" b="1" dirty="0">
                <a:solidFill>
                  <a:prstClr val="white"/>
                </a:solidFill>
                <a:latin typeface="+mn-ea"/>
              </a:endParaRPr>
            </a:p>
          </p:txBody>
        </p:sp>
      </p:grpSp>
      <p:grpSp>
        <p:nvGrpSpPr>
          <p:cNvPr id="4" name="그룹 116"/>
          <p:cNvGrpSpPr/>
          <p:nvPr/>
        </p:nvGrpSpPr>
        <p:grpSpPr>
          <a:xfrm>
            <a:off x="1176314" y="2273302"/>
            <a:ext cx="2357454" cy="2155830"/>
            <a:chOff x="1071538" y="2071678"/>
            <a:chExt cx="2357454" cy="2155830"/>
          </a:xfrm>
        </p:grpSpPr>
        <p:sp>
          <p:nvSpPr>
            <p:cNvPr id="81" name="Oval 24"/>
            <p:cNvSpPr>
              <a:spLocks noChangeArrowheads="1"/>
            </p:cNvSpPr>
            <p:nvPr/>
          </p:nvSpPr>
          <p:spPr bwMode="auto">
            <a:xfrm>
              <a:off x="1071538" y="2071678"/>
              <a:ext cx="2155830" cy="2155830"/>
            </a:xfrm>
            <a:prstGeom prst="ellipse">
              <a:avLst/>
            </a:prstGeom>
            <a:gradFill rotWithShape="1">
              <a:gsLst>
                <a:gs pos="0">
                  <a:srgbClr val="D68400">
                    <a:gamma/>
                    <a:shade val="46275"/>
                    <a:invGamma/>
                  </a:srgbClr>
                </a:gs>
                <a:gs pos="100000">
                  <a:srgbClr val="D68400"/>
                </a:gs>
              </a:gsLst>
              <a:lin ang="5400000" scaled="1"/>
            </a:gradFill>
            <a:ln w="127000">
              <a:solidFill>
                <a:srgbClr val="FFA000"/>
              </a:solidFill>
              <a:round/>
              <a:headEnd/>
              <a:tailE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 b="1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1214414" y="2702478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solidFill>
                    <a:prstClr val="white"/>
                  </a:solidFill>
                  <a:latin typeface="+mn-ea"/>
                </a:rPr>
                <a:t>참여기술자 현황</a:t>
              </a:r>
              <a:endParaRPr lang="ko-KR" altLang="en-US" b="1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1285852" y="3089316"/>
              <a:ext cx="185738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b="1" dirty="0" smtClean="0">
                  <a:solidFill>
                    <a:prstClr val="white"/>
                  </a:solidFill>
                  <a:latin typeface="+mn-ea"/>
                </a:rPr>
                <a:t>(</a:t>
              </a:r>
              <a:r>
                <a:rPr lang="ko-KR" altLang="en-US" sz="1500" b="1" dirty="0" smtClean="0">
                  <a:solidFill>
                    <a:prstClr val="white"/>
                  </a:solidFill>
                  <a:latin typeface="+mn-ea"/>
                </a:rPr>
                <a:t>중복배치</a:t>
              </a:r>
              <a:r>
                <a:rPr lang="en-US" altLang="ko-KR" sz="1500" b="1" dirty="0" smtClean="0">
                  <a:solidFill>
                    <a:prstClr val="white"/>
                  </a:solidFill>
                  <a:latin typeface="+mn-ea"/>
                </a:rPr>
                <a:t>, </a:t>
              </a:r>
              <a:r>
                <a:rPr lang="ko-KR" altLang="en-US" sz="1500" b="1" dirty="0" smtClean="0">
                  <a:solidFill>
                    <a:prstClr val="white"/>
                  </a:solidFill>
                  <a:latin typeface="+mn-ea"/>
                </a:rPr>
                <a:t>중첩도</a:t>
              </a:r>
              <a:r>
                <a:rPr lang="en-US" altLang="ko-KR" sz="1500" b="1" dirty="0" smtClean="0">
                  <a:solidFill>
                    <a:prstClr val="white"/>
                  </a:solidFill>
                  <a:latin typeface="+mn-ea"/>
                </a:rPr>
                <a:t>,</a:t>
              </a:r>
            </a:p>
            <a:p>
              <a:r>
                <a:rPr lang="ko-KR" altLang="en-US" sz="1500" b="1" dirty="0" smtClean="0">
                  <a:solidFill>
                    <a:prstClr val="white"/>
                  </a:solidFill>
                  <a:latin typeface="+mn-ea"/>
                </a:rPr>
                <a:t>  교체현황 등</a:t>
              </a:r>
              <a:r>
                <a:rPr lang="en-US" altLang="ko-KR" sz="1500" b="1" dirty="0" smtClean="0">
                  <a:solidFill>
                    <a:prstClr val="white"/>
                  </a:solidFill>
                  <a:latin typeface="+mn-ea"/>
                </a:rPr>
                <a:t>)</a:t>
              </a:r>
              <a:endParaRPr lang="ko-KR" altLang="en-US" sz="1500" b="1" dirty="0">
                <a:solidFill>
                  <a:prstClr val="white"/>
                </a:solidFill>
                <a:latin typeface="+mn-ea"/>
              </a:endParaRPr>
            </a:p>
          </p:txBody>
        </p:sp>
      </p:grpSp>
      <p:grpSp>
        <p:nvGrpSpPr>
          <p:cNvPr id="5" name="그룹 118"/>
          <p:cNvGrpSpPr/>
          <p:nvPr/>
        </p:nvGrpSpPr>
        <p:grpSpPr>
          <a:xfrm>
            <a:off x="5591182" y="2273302"/>
            <a:ext cx="2857520" cy="2155830"/>
            <a:chOff x="5715008" y="2143116"/>
            <a:chExt cx="2857520" cy="2155830"/>
          </a:xfrm>
        </p:grpSpPr>
        <p:sp>
          <p:nvSpPr>
            <p:cNvPr id="98" name="Oval 24"/>
            <p:cNvSpPr>
              <a:spLocks noChangeArrowheads="1"/>
            </p:cNvSpPr>
            <p:nvPr/>
          </p:nvSpPr>
          <p:spPr bwMode="auto">
            <a:xfrm>
              <a:off x="5773756" y="2143116"/>
              <a:ext cx="2155830" cy="2155830"/>
            </a:xfrm>
            <a:prstGeom prst="ellipse">
              <a:avLst/>
            </a:prstGeom>
            <a:gradFill rotWithShape="1">
              <a:gsLst>
                <a:gs pos="0">
                  <a:srgbClr val="D68400">
                    <a:gamma/>
                    <a:shade val="46275"/>
                    <a:invGamma/>
                  </a:srgbClr>
                </a:gs>
                <a:gs pos="100000">
                  <a:srgbClr val="D68400"/>
                </a:gs>
              </a:gsLst>
              <a:lin ang="5400000" scaled="1"/>
            </a:gradFill>
            <a:ln w="127000">
              <a:solidFill>
                <a:srgbClr val="FFA000"/>
              </a:solidFill>
              <a:round/>
              <a:headEnd/>
              <a:tailE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 b="1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6357950" y="2773916"/>
              <a:ext cx="22145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solidFill>
                    <a:prstClr val="white"/>
                  </a:solidFill>
                  <a:latin typeface="+mn-ea"/>
                </a:rPr>
                <a:t>제재현황</a:t>
              </a:r>
              <a:endParaRPr lang="ko-KR" altLang="en-US" b="1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5715008" y="3160754"/>
              <a:ext cx="235745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b="1" dirty="0" smtClean="0">
                  <a:solidFill>
                    <a:prstClr val="white"/>
                  </a:solidFill>
                  <a:latin typeface="+mn-ea"/>
                </a:rPr>
                <a:t>(</a:t>
              </a:r>
              <a:r>
                <a:rPr lang="ko-KR" altLang="en-US" sz="1500" b="1" dirty="0" smtClean="0">
                  <a:solidFill>
                    <a:prstClr val="white"/>
                  </a:solidFill>
                  <a:latin typeface="+mn-ea"/>
                </a:rPr>
                <a:t>영업정지</a:t>
              </a:r>
              <a:r>
                <a:rPr lang="en-US" altLang="ko-KR" sz="1500" b="1" dirty="0" smtClean="0">
                  <a:solidFill>
                    <a:prstClr val="white"/>
                  </a:solidFill>
                  <a:latin typeface="+mn-ea"/>
                </a:rPr>
                <a:t>, </a:t>
              </a:r>
              <a:r>
                <a:rPr lang="ko-KR" altLang="en-US" sz="1500" b="1" dirty="0" smtClean="0">
                  <a:solidFill>
                    <a:prstClr val="white"/>
                  </a:solidFill>
                  <a:latin typeface="+mn-ea"/>
                </a:rPr>
                <a:t>과징금</a:t>
              </a:r>
              <a:r>
                <a:rPr lang="en-US" altLang="ko-KR" sz="1500" b="1" dirty="0" smtClean="0">
                  <a:solidFill>
                    <a:prstClr val="white"/>
                  </a:solidFill>
                  <a:latin typeface="+mn-ea"/>
                </a:rPr>
                <a:t>,</a:t>
              </a:r>
              <a:r>
                <a:rPr lang="ko-KR" altLang="en-US" sz="1500" b="1" dirty="0" smtClean="0">
                  <a:solidFill>
                    <a:prstClr val="white"/>
                  </a:solidFill>
                  <a:latin typeface="+mn-ea"/>
                </a:rPr>
                <a:t> 벌점</a:t>
              </a:r>
              <a:r>
                <a:rPr lang="en-US" altLang="ko-KR" sz="1500" b="1" dirty="0" smtClean="0">
                  <a:solidFill>
                    <a:prstClr val="white"/>
                  </a:solidFill>
                  <a:latin typeface="+mn-ea"/>
                </a:rPr>
                <a:t>)</a:t>
              </a:r>
              <a:endParaRPr lang="ko-KR" altLang="en-US" sz="1500" b="1" dirty="0">
                <a:solidFill>
                  <a:prstClr val="white"/>
                </a:solidFill>
                <a:latin typeface="+mn-ea"/>
              </a:endParaRPr>
            </a:p>
          </p:txBody>
        </p:sp>
      </p:grpSp>
      <p:grpSp>
        <p:nvGrpSpPr>
          <p:cNvPr id="6" name="그룹 117"/>
          <p:cNvGrpSpPr/>
          <p:nvPr/>
        </p:nvGrpSpPr>
        <p:grpSpPr>
          <a:xfrm>
            <a:off x="3367079" y="1643050"/>
            <a:ext cx="2357454" cy="2155830"/>
            <a:chOff x="3367079" y="1643050"/>
            <a:chExt cx="2357454" cy="2155830"/>
          </a:xfrm>
        </p:grpSpPr>
        <p:sp>
          <p:nvSpPr>
            <p:cNvPr id="76" name="Oval 24"/>
            <p:cNvSpPr>
              <a:spLocks noChangeArrowheads="1"/>
            </p:cNvSpPr>
            <p:nvPr/>
          </p:nvSpPr>
          <p:spPr bwMode="auto">
            <a:xfrm>
              <a:off x="3403612" y="1643050"/>
              <a:ext cx="2155830" cy="2155830"/>
            </a:xfrm>
            <a:prstGeom prst="ellipse">
              <a:avLst/>
            </a:prstGeom>
            <a:gradFill rotWithShape="1">
              <a:gsLst>
                <a:gs pos="0">
                  <a:srgbClr val="D68400">
                    <a:gamma/>
                    <a:shade val="46275"/>
                    <a:invGamma/>
                  </a:srgbClr>
                </a:gs>
                <a:gs pos="100000">
                  <a:srgbClr val="D68400"/>
                </a:gs>
              </a:gsLst>
              <a:lin ang="5400000" scaled="1"/>
            </a:gradFill>
            <a:ln w="127000">
              <a:solidFill>
                <a:srgbClr val="FFA000"/>
              </a:solidFill>
              <a:round/>
              <a:headEnd/>
              <a:tailE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3367079" y="2425479"/>
              <a:ext cx="23574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solidFill>
                    <a:prstClr val="white"/>
                  </a:solidFill>
                  <a:latin typeface="+mn-ea"/>
                </a:rPr>
                <a:t>건설사업관리업체에</a:t>
              </a:r>
              <a:endParaRPr lang="en-US" altLang="ko-KR" b="1" dirty="0" smtClean="0">
                <a:solidFill>
                  <a:prstClr val="white"/>
                </a:solidFill>
                <a:latin typeface="+mn-ea"/>
              </a:endParaRPr>
            </a:p>
            <a:p>
              <a:r>
                <a:rPr lang="ko-KR" altLang="en-US" b="1" dirty="0" smtClean="0">
                  <a:solidFill>
                    <a:prstClr val="white"/>
                  </a:solidFill>
                  <a:latin typeface="+mn-ea"/>
                </a:rPr>
                <a:t>대한 교체빈도</a:t>
              </a:r>
              <a:endParaRPr lang="ko-KR" altLang="en-US" b="1" dirty="0">
                <a:solidFill>
                  <a:prstClr val="white"/>
                </a:solidFill>
                <a:latin typeface="+mn-ea"/>
              </a:endParaRPr>
            </a:p>
          </p:txBody>
        </p:sp>
      </p:grpSp>
      <p:grpSp>
        <p:nvGrpSpPr>
          <p:cNvPr id="7" name="그룹 119"/>
          <p:cNvGrpSpPr/>
          <p:nvPr/>
        </p:nvGrpSpPr>
        <p:grpSpPr>
          <a:xfrm>
            <a:off x="6572264" y="4416442"/>
            <a:ext cx="2257441" cy="2155830"/>
            <a:chOff x="6572264" y="4357694"/>
            <a:chExt cx="2257441" cy="2155830"/>
          </a:xfrm>
        </p:grpSpPr>
        <p:sp>
          <p:nvSpPr>
            <p:cNvPr id="103" name="Oval 24"/>
            <p:cNvSpPr>
              <a:spLocks noChangeArrowheads="1"/>
            </p:cNvSpPr>
            <p:nvPr/>
          </p:nvSpPr>
          <p:spPr bwMode="auto">
            <a:xfrm>
              <a:off x="6572264" y="4357694"/>
              <a:ext cx="2155830" cy="2155830"/>
            </a:xfrm>
            <a:prstGeom prst="ellipse">
              <a:avLst/>
            </a:prstGeom>
            <a:gradFill rotWithShape="1">
              <a:gsLst>
                <a:gs pos="0">
                  <a:srgbClr val="D68400">
                    <a:gamma/>
                    <a:shade val="46275"/>
                    <a:invGamma/>
                  </a:srgbClr>
                </a:gs>
                <a:gs pos="100000">
                  <a:srgbClr val="D68400"/>
                </a:gs>
              </a:gsLst>
              <a:lin ang="5400000" scaled="1"/>
            </a:gradFill>
            <a:ln w="127000">
              <a:solidFill>
                <a:srgbClr val="FFA000"/>
              </a:solidFill>
              <a:round/>
              <a:headEnd/>
              <a:tailE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 b="1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6615127" y="5192511"/>
              <a:ext cx="22145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solidFill>
                    <a:prstClr val="white"/>
                  </a:solidFill>
                  <a:latin typeface="+mn-ea"/>
                </a:rPr>
                <a:t>건설기술용역 수행</a:t>
              </a:r>
              <a:endParaRPr lang="en-US" altLang="ko-KR" b="1" dirty="0" smtClean="0">
                <a:solidFill>
                  <a:prstClr val="white"/>
                </a:solidFill>
                <a:latin typeface="+mn-ea"/>
              </a:endParaRPr>
            </a:p>
            <a:p>
              <a:r>
                <a:rPr lang="ko-KR" altLang="en-US" b="1" dirty="0" smtClean="0">
                  <a:solidFill>
                    <a:prstClr val="white"/>
                  </a:solidFill>
                  <a:latin typeface="+mn-ea"/>
                </a:rPr>
                <a:t>평가 결과</a:t>
              </a:r>
              <a:endParaRPr lang="ko-KR" altLang="en-US" b="1" dirty="0">
                <a:solidFill>
                  <a:prstClr val="white"/>
                </a:solidFill>
                <a:latin typeface="+mn-ea"/>
              </a:endParaRPr>
            </a:p>
          </p:txBody>
        </p:sp>
      </p:grpSp>
      <p:sp>
        <p:nvSpPr>
          <p:cNvPr id="121" name="Text Box 90"/>
          <p:cNvSpPr txBox="1">
            <a:spLocks noChangeArrowheads="1"/>
          </p:cNvSpPr>
          <p:nvPr/>
        </p:nvSpPr>
        <p:spPr bwMode="auto">
          <a:xfrm>
            <a:off x="968007" y="173405"/>
            <a:ext cx="61962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ko-KR" altLang="en-US" sz="2400" b="1" spc="-100" dirty="0">
                <a:solidFill>
                  <a:srgbClr val="000000"/>
                </a:solidFill>
              </a:rPr>
              <a:t>건설기술용역 </a:t>
            </a:r>
            <a:r>
              <a:rPr kumimoji="1" lang="ko-KR" altLang="en-US" sz="2400" b="1" spc="-100" dirty="0" smtClean="0">
                <a:solidFill>
                  <a:srgbClr val="FFFF00"/>
                </a:solidFill>
              </a:rPr>
              <a:t>실적관리</a:t>
            </a:r>
            <a:r>
              <a:rPr kumimoji="1" lang="ko-KR" altLang="en-US" sz="2400" b="1" spc="-100" dirty="0" smtClean="0">
                <a:solidFill>
                  <a:srgbClr val="000000"/>
                </a:solidFill>
              </a:rPr>
              <a:t> 시스템 </a:t>
            </a:r>
            <a:r>
              <a:rPr kumimoji="1" lang="en-US" altLang="ko-KR" sz="2400" b="1" spc="-100" dirty="0" smtClean="0">
                <a:solidFill>
                  <a:srgbClr val="000000"/>
                </a:solidFill>
              </a:rPr>
              <a:t>(CEMS)</a:t>
            </a:r>
            <a:endParaRPr kumimoji="1" lang="ko-KR" altLang="en-US" sz="2400" b="1" spc="-1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직사각형 8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0" name="AutoShape 87"/>
          <p:cNvSpPr>
            <a:spLocks noChangeArrowheads="1"/>
          </p:cNvSpPr>
          <p:nvPr/>
        </p:nvSpPr>
        <p:spPr bwMode="auto">
          <a:xfrm>
            <a:off x="1605" y="60219"/>
            <a:ext cx="6369984" cy="692696"/>
          </a:xfrm>
          <a:prstGeom prst="homePlate">
            <a:avLst>
              <a:gd name="adj" fmla="val 43942"/>
            </a:avLst>
          </a:prstGeom>
          <a:gradFill rotWithShape="1">
            <a:gsLst>
              <a:gs pos="0">
                <a:srgbClr val="FFC800"/>
              </a:gs>
              <a:gs pos="100000">
                <a:srgbClr val="FF6400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2" name="AutoShape 98"/>
          <p:cNvSpPr>
            <a:spLocks noChangeArrowheads="1"/>
          </p:cNvSpPr>
          <p:nvPr/>
        </p:nvSpPr>
        <p:spPr bwMode="auto">
          <a:xfrm rot="5400000">
            <a:off x="5841957" y="242397"/>
            <a:ext cx="626875" cy="26252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3" name="Oval 16"/>
          <p:cNvSpPr>
            <a:spLocks noChangeArrowheads="1"/>
          </p:cNvSpPr>
          <p:nvPr/>
        </p:nvSpPr>
        <p:spPr bwMode="auto">
          <a:xfrm>
            <a:off x="206068" y="164257"/>
            <a:ext cx="621516" cy="544034"/>
          </a:xfrm>
          <a:prstGeom prst="ellipse">
            <a:avLst/>
          </a:prstGeom>
          <a:gradFill rotWithShape="1">
            <a:gsLst>
              <a:gs pos="0">
                <a:srgbClr val="11C6FF"/>
              </a:gs>
              <a:gs pos="100000">
                <a:srgbClr val="11C6FF">
                  <a:gamma/>
                  <a:shade val="0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4" name="Oval 17"/>
          <p:cNvSpPr>
            <a:spLocks noChangeArrowheads="1"/>
          </p:cNvSpPr>
          <p:nvPr/>
        </p:nvSpPr>
        <p:spPr bwMode="auto">
          <a:xfrm>
            <a:off x="220784" y="-114250"/>
            <a:ext cx="695459" cy="639587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21454" y="126971"/>
            <a:ext cx="894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FF"/>
                </a:solidFill>
              </a:rPr>
              <a:t>Ⅲ</a:t>
            </a:r>
            <a:endParaRPr lang="ko-KR" altLang="en-US" sz="3200" b="1" dirty="0">
              <a:solidFill>
                <a:srgbClr val="FFFFFF"/>
              </a:solidFill>
            </a:endParaRPr>
          </a:p>
        </p:txBody>
      </p:sp>
      <p:sp>
        <p:nvSpPr>
          <p:cNvPr id="38" name="AutoShape 82"/>
          <p:cNvSpPr>
            <a:spLocks noChangeArrowheads="1"/>
          </p:cNvSpPr>
          <p:nvPr/>
        </p:nvSpPr>
        <p:spPr bwMode="auto">
          <a:xfrm>
            <a:off x="251520" y="1384201"/>
            <a:ext cx="8640960" cy="4567472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8" name="Text Box 90"/>
          <p:cNvSpPr txBox="1">
            <a:spLocks noChangeArrowheads="1"/>
          </p:cNvSpPr>
          <p:nvPr/>
        </p:nvSpPr>
        <p:spPr bwMode="auto">
          <a:xfrm>
            <a:off x="968007" y="173405"/>
            <a:ext cx="619628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kumimoji="1" lang="ko-KR" altLang="en-US" sz="2400" b="1" spc="-100" dirty="0">
                <a:solidFill>
                  <a:srgbClr val="000000"/>
                </a:solidFill>
              </a:rPr>
              <a:t>건설기술용역 </a:t>
            </a:r>
            <a:r>
              <a:rPr kumimoji="1" lang="ko-KR" altLang="en-US" sz="2400" b="1" spc="-100" dirty="0" smtClean="0">
                <a:solidFill>
                  <a:srgbClr val="FFFF00"/>
                </a:solidFill>
              </a:rPr>
              <a:t>실적관리</a:t>
            </a:r>
            <a:r>
              <a:rPr kumimoji="1" lang="ko-KR" altLang="en-US" sz="2400" b="1" spc="-100" dirty="0" smtClean="0">
                <a:solidFill>
                  <a:srgbClr val="000000"/>
                </a:solidFill>
              </a:rPr>
              <a:t> 시스템 </a:t>
            </a:r>
            <a:r>
              <a:rPr kumimoji="1" lang="en-US" altLang="ko-KR" sz="2400" b="1" spc="-100" dirty="0" smtClean="0">
                <a:solidFill>
                  <a:srgbClr val="000000"/>
                </a:solidFill>
              </a:rPr>
              <a:t>(CEMS)</a:t>
            </a:r>
            <a:endParaRPr kumimoji="1" lang="ko-KR" altLang="en-US" sz="2400" b="1" spc="-100" dirty="0">
              <a:solidFill>
                <a:srgbClr val="000000"/>
              </a:solidFill>
            </a:endParaRPr>
          </a:p>
        </p:txBody>
      </p:sp>
      <p:pic>
        <p:nvPicPr>
          <p:cNvPr id="19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280" y="1737858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26"/>
          <p:cNvSpPr txBox="1"/>
          <p:nvPr/>
        </p:nvSpPr>
        <p:spPr>
          <a:xfrm>
            <a:off x="700046" y="1594982"/>
            <a:ext cx="7996308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ko-KR" altLang="en-US" b="1" dirty="0" smtClean="0">
                <a:solidFill>
                  <a:prstClr val="black"/>
                </a:solidFill>
              </a:rPr>
              <a:t>관리협회에서는 </a:t>
            </a:r>
            <a:r>
              <a:rPr lang="en-US" altLang="ko-KR" b="1" dirty="0" smtClean="0">
                <a:solidFill>
                  <a:prstClr val="black"/>
                </a:solidFill>
              </a:rPr>
              <a:t>CEMS</a:t>
            </a:r>
            <a:r>
              <a:rPr lang="ko-KR" altLang="en-US" b="1" dirty="0" smtClean="0">
                <a:solidFill>
                  <a:prstClr val="black"/>
                </a:solidFill>
              </a:rPr>
              <a:t>를 통하여 건설기술용역업체</a:t>
            </a:r>
            <a:r>
              <a:rPr lang="en-US" altLang="ko-KR" b="1" dirty="0" smtClean="0">
                <a:solidFill>
                  <a:prstClr val="black"/>
                </a:solidFill>
              </a:rPr>
              <a:t>(</a:t>
            </a:r>
            <a:r>
              <a:rPr lang="ko-KR" altLang="en-US" b="1" dirty="0" smtClean="0">
                <a:solidFill>
                  <a:prstClr val="black"/>
                </a:solidFill>
              </a:rPr>
              <a:t>법인 </a:t>
            </a:r>
            <a:r>
              <a:rPr lang="en-US" altLang="ko-KR" b="1" dirty="0" smtClean="0">
                <a:solidFill>
                  <a:prstClr val="black"/>
                </a:solidFill>
              </a:rPr>
              <a:t>ID</a:t>
            </a:r>
            <a:r>
              <a:rPr lang="ko-KR" altLang="en-US" b="1" dirty="0" smtClean="0">
                <a:solidFill>
                  <a:prstClr val="black"/>
                </a:solidFill>
              </a:rPr>
              <a:t>와 공인인증서로</a:t>
            </a:r>
            <a:endParaRPr lang="en-US" altLang="ko-KR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ko-KR" altLang="en-US" b="1" dirty="0" smtClean="0">
                <a:solidFill>
                  <a:prstClr val="black"/>
                </a:solidFill>
              </a:rPr>
              <a:t>인증</a:t>
            </a:r>
            <a:r>
              <a:rPr lang="en-US" altLang="ko-KR" b="1" dirty="0" smtClean="0">
                <a:solidFill>
                  <a:prstClr val="black"/>
                </a:solidFill>
              </a:rPr>
              <a:t>)</a:t>
            </a:r>
            <a:r>
              <a:rPr lang="ko-KR" altLang="en-US" b="1" dirty="0" smtClean="0">
                <a:solidFill>
                  <a:prstClr val="black"/>
                </a:solidFill>
              </a:rPr>
              <a:t>를 대상으로 건설기술용역실적확인서를 발급</a:t>
            </a:r>
            <a:endParaRPr lang="en-US" altLang="ko-KR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endParaRPr lang="en-US" altLang="ko-KR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endParaRPr lang="ko-KR" altLang="en-US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ko-KR" altLang="en-US" b="1" dirty="0" smtClean="0">
                <a:solidFill>
                  <a:prstClr val="black"/>
                </a:solidFill>
              </a:rPr>
              <a:t>실적확인서는 해당회사가 수행한 모든 용역을 일괄 발급받을 수도 있고</a:t>
            </a:r>
            <a:r>
              <a:rPr lang="en-US" altLang="ko-KR" b="1" dirty="0" smtClean="0">
                <a:solidFill>
                  <a:prstClr val="black"/>
                </a:solidFill>
              </a:rPr>
              <a:t>, </a:t>
            </a:r>
          </a:p>
          <a:p>
            <a:pPr>
              <a:lnSpc>
                <a:spcPts val="2800"/>
              </a:lnSpc>
            </a:pPr>
            <a:r>
              <a:rPr lang="ko-KR" altLang="en-US" b="1" dirty="0" err="1" smtClean="0">
                <a:solidFill>
                  <a:prstClr val="black"/>
                </a:solidFill>
              </a:rPr>
              <a:t>공종별</a:t>
            </a:r>
            <a:r>
              <a:rPr lang="ko-KR" altLang="en-US" b="1" dirty="0" smtClean="0">
                <a:solidFill>
                  <a:prstClr val="black"/>
                </a:solidFill>
              </a:rPr>
              <a:t>･사업규모별･출력시점 기준 일정기간 등 출력범위를 설정하여 발급</a:t>
            </a:r>
            <a:endParaRPr lang="en-US" altLang="ko-KR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ko-KR" altLang="en-US" b="1" dirty="0" smtClean="0">
                <a:solidFill>
                  <a:prstClr val="black"/>
                </a:solidFill>
              </a:rPr>
              <a:t>받을 수도 있게 구성</a:t>
            </a:r>
            <a:endParaRPr lang="en-US" altLang="ko-KR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endParaRPr lang="en-US" altLang="ko-KR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endParaRPr lang="ko-KR" altLang="en-US" b="1" dirty="0" smtClean="0">
              <a:solidFill>
                <a:prstClr val="black"/>
              </a:solidFill>
            </a:endParaRPr>
          </a:p>
          <a:p>
            <a:pPr>
              <a:lnSpc>
                <a:spcPts val="2800"/>
              </a:lnSpc>
            </a:pPr>
            <a:r>
              <a:rPr lang="en-US" altLang="ko-KR" b="1" spc="-100" dirty="0" smtClean="0">
                <a:solidFill>
                  <a:prstClr val="black"/>
                </a:solidFill>
              </a:rPr>
              <a:t>CEMS</a:t>
            </a:r>
            <a:r>
              <a:rPr lang="ko-KR" altLang="en-US" b="1" spc="-100" dirty="0" smtClean="0">
                <a:solidFill>
                  <a:prstClr val="black"/>
                </a:solidFill>
              </a:rPr>
              <a:t>를 통하여 발급되는 실적확인서는 </a:t>
            </a:r>
            <a:r>
              <a:rPr lang="en-US" altLang="ko-KR" b="1" spc="-100" dirty="0" smtClean="0">
                <a:solidFill>
                  <a:prstClr val="black"/>
                </a:solidFill>
              </a:rPr>
              <a:t>5</a:t>
            </a:r>
            <a:r>
              <a:rPr lang="ko-KR" altLang="en-US" b="1" spc="-100" dirty="0" smtClean="0">
                <a:solidFill>
                  <a:prstClr val="black"/>
                </a:solidFill>
              </a:rPr>
              <a:t>개 단체가 소관분야별로 발급업무 수행</a:t>
            </a:r>
            <a:endParaRPr lang="en-US" altLang="ko-KR" b="1" spc="-100" dirty="0" smtClean="0">
              <a:solidFill>
                <a:prstClr val="black"/>
              </a:solidFill>
            </a:endParaRPr>
          </a:p>
          <a:p>
            <a:pPr>
              <a:lnSpc>
                <a:spcPts val="3500"/>
              </a:lnSpc>
            </a:pPr>
            <a:r>
              <a:rPr lang="ko-KR" altLang="ko-KR" sz="1600" b="1" u="sng" dirty="0" smtClean="0">
                <a:solidFill>
                  <a:srgbClr val="0070C0"/>
                </a:solidFill>
              </a:rPr>
              <a:t>※</a:t>
            </a:r>
            <a:r>
              <a:rPr lang="en-US" altLang="ko-KR" sz="1600" b="1" u="sng" dirty="0" smtClean="0">
                <a:solidFill>
                  <a:srgbClr val="0070C0"/>
                </a:solidFill>
              </a:rPr>
              <a:t> 5</a:t>
            </a:r>
            <a:r>
              <a:rPr lang="ko-KR" altLang="en-US" sz="1600" b="1" u="sng" dirty="0" smtClean="0">
                <a:solidFill>
                  <a:srgbClr val="0070C0"/>
                </a:solidFill>
              </a:rPr>
              <a:t>개</a:t>
            </a:r>
            <a:r>
              <a:rPr lang="en-US" altLang="ko-KR" sz="1600" b="1" u="sng" dirty="0" smtClean="0">
                <a:solidFill>
                  <a:srgbClr val="0070C0"/>
                </a:solidFill>
              </a:rPr>
              <a:t> </a:t>
            </a:r>
            <a:r>
              <a:rPr lang="ko-KR" altLang="en-US" sz="1600" b="1" u="sng" dirty="0" smtClean="0">
                <a:solidFill>
                  <a:srgbClr val="0070C0"/>
                </a:solidFill>
              </a:rPr>
              <a:t>단체</a:t>
            </a:r>
            <a:r>
              <a:rPr lang="en-US" altLang="ko-KR" sz="1600" b="1" u="sng" dirty="0" smtClean="0">
                <a:solidFill>
                  <a:srgbClr val="0070C0"/>
                </a:solidFill>
              </a:rPr>
              <a:t> : </a:t>
            </a:r>
            <a:r>
              <a:rPr lang="ko-KR" altLang="en-US" sz="1600" b="1" u="sng" dirty="0" smtClean="0">
                <a:solidFill>
                  <a:srgbClr val="0070C0"/>
                </a:solidFill>
              </a:rPr>
              <a:t>엔지니어링협회</a:t>
            </a:r>
            <a:r>
              <a:rPr lang="en-US" altLang="ko-KR" sz="1600" b="1" u="sng" dirty="0" smtClean="0">
                <a:solidFill>
                  <a:srgbClr val="0070C0"/>
                </a:solidFill>
              </a:rPr>
              <a:t>, </a:t>
            </a:r>
            <a:r>
              <a:rPr lang="ko-KR" altLang="en-US" sz="1600" b="1" u="sng" dirty="0" smtClean="0">
                <a:solidFill>
                  <a:srgbClr val="0070C0"/>
                </a:solidFill>
              </a:rPr>
              <a:t>측량협회</a:t>
            </a:r>
            <a:r>
              <a:rPr lang="en-US" altLang="ko-KR" sz="1600" b="1" u="sng" dirty="0" smtClean="0">
                <a:solidFill>
                  <a:srgbClr val="0070C0"/>
                </a:solidFill>
              </a:rPr>
              <a:t>, </a:t>
            </a:r>
            <a:r>
              <a:rPr lang="ko-KR" altLang="en-US" sz="1600" b="1" u="sng" dirty="0" err="1" smtClean="0">
                <a:solidFill>
                  <a:srgbClr val="0070C0"/>
                </a:solidFill>
              </a:rPr>
              <a:t>지적협회</a:t>
            </a:r>
            <a:r>
              <a:rPr lang="en-US" altLang="ko-KR" sz="1600" b="1" u="sng" dirty="0" smtClean="0">
                <a:solidFill>
                  <a:srgbClr val="0070C0"/>
                </a:solidFill>
              </a:rPr>
              <a:t>, </a:t>
            </a:r>
            <a:r>
              <a:rPr lang="ko-KR" altLang="en-US" sz="1600" b="1" u="sng" dirty="0" smtClean="0">
                <a:solidFill>
                  <a:srgbClr val="0070C0"/>
                </a:solidFill>
              </a:rPr>
              <a:t>기술사협회</a:t>
            </a:r>
            <a:r>
              <a:rPr lang="en-US" altLang="ko-KR" sz="1600" b="1" u="sng" dirty="0" smtClean="0">
                <a:solidFill>
                  <a:srgbClr val="0070C0"/>
                </a:solidFill>
              </a:rPr>
              <a:t>, CM</a:t>
            </a:r>
            <a:r>
              <a:rPr lang="ko-KR" altLang="en-US" sz="1600" b="1" u="sng" dirty="0" smtClean="0">
                <a:solidFill>
                  <a:srgbClr val="0070C0"/>
                </a:solidFill>
              </a:rPr>
              <a:t>협회</a:t>
            </a:r>
          </a:p>
        </p:txBody>
      </p:sp>
      <p:pic>
        <p:nvPicPr>
          <p:cNvPr id="21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46" y="3135498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49" descr="0901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954786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93" name="AutoShape 525"/>
          <p:cNvSpPr>
            <a:spLocks noChangeArrowheads="1"/>
          </p:cNvSpPr>
          <p:nvPr/>
        </p:nvSpPr>
        <p:spPr bwMode="auto">
          <a:xfrm>
            <a:off x="357158" y="4048477"/>
            <a:ext cx="8429682" cy="71243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tx1">
                  <a:gamma/>
                  <a:tint val="57647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>
              <a:solidFill>
                <a:srgbClr val="000000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58894" name="AutoShape 526"/>
          <p:cNvSpPr>
            <a:spLocks noChangeArrowheads="1"/>
          </p:cNvSpPr>
          <p:nvPr/>
        </p:nvSpPr>
        <p:spPr bwMode="auto">
          <a:xfrm>
            <a:off x="388236" y="1785926"/>
            <a:ext cx="8320839" cy="2424364"/>
          </a:xfrm>
          <a:prstGeom prst="roundRect">
            <a:avLst>
              <a:gd name="adj" fmla="val 11764"/>
            </a:avLst>
          </a:prstGeom>
          <a:gradFill rotWithShape="1">
            <a:gsLst>
              <a:gs pos="0">
                <a:srgbClr val="D8ECEB">
                  <a:gamma/>
                  <a:tint val="0"/>
                  <a:invGamma/>
                </a:srgbClr>
              </a:gs>
              <a:gs pos="100000">
                <a:srgbClr val="D8ECEB"/>
              </a:gs>
            </a:gsLst>
            <a:lin ang="5400000" scaled="1"/>
          </a:gradFill>
          <a:ln w="9525" algn="ctr">
            <a:solidFill>
              <a:srgbClr val="0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>
              <a:solidFill>
                <a:srgbClr val="000000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58895" name="AutoShape 527"/>
          <p:cNvSpPr>
            <a:spLocks noChangeArrowheads="1"/>
          </p:cNvSpPr>
          <p:nvPr/>
        </p:nvSpPr>
        <p:spPr bwMode="auto">
          <a:xfrm>
            <a:off x="424111" y="2550496"/>
            <a:ext cx="8251185" cy="735627"/>
          </a:xfrm>
          <a:prstGeom prst="roundRect">
            <a:avLst>
              <a:gd name="adj" fmla="val 15806"/>
            </a:avLst>
          </a:prstGeom>
          <a:gradFill rotWithShape="1">
            <a:gsLst>
              <a:gs pos="0">
                <a:srgbClr val="38C8C5">
                  <a:gamma/>
                  <a:shade val="46275"/>
                  <a:invGamma/>
                </a:srgbClr>
              </a:gs>
              <a:gs pos="100000">
                <a:srgbClr val="38C8C5">
                  <a:alpha val="64999"/>
                </a:srgbClr>
              </a:gs>
            </a:gsLst>
            <a:lin ang="5400000" scaled="1"/>
          </a:gradFill>
          <a:ln w="1905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3500" b="1" cap="all" spc="-200" dirty="0" smtClean="0">
                <a:ln w="0"/>
                <a:solidFill>
                  <a:srgbClr val="FFFFFF"/>
                </a:solidFill>
                <a:effectLst>
                  <a:reflection blurRad="12700" stA="50000" endPos="50000" dist="5000" dir="5400000" sy="-100000" rotWithShape="0"/>
                </a:effectLst>
                <a:latin typeface="맑은 고딕"/>
                <a:ea typeface="맑은 고딕"/>
              </a:rPr>
              <a:t>Ⅲ. </a:t>
            </a:r>
            <a:r>
              <a:rPr lang="ko-KR" altLang="en-US" sz="3500" b="1" cap="all" spc="-200" dirty="0" smtClean="0">
                <a:ln w="0"/>
                <a:solidFill>
                  <a:srgbClr val="FFFFFF"/>
                </a:solidFill>
                <a:effectLst>
                  <a:reflection blurRad="12700" stA="50000" endPos="50000" dist="5000" dir="5400000" sy="-100000" rotWithShape="0"/>
                </a:effectLst>
                <a:latin typeface="맑은 고딕"/>
                <a:ea typeface="맑은 고딕"/>
              </a:rPr>
              <a:t>협회 소개 및 회원가입 안내</a:t>
            </a:r>
            <a:endParaRPr lang="ko-KR" altLang="en-US" sz="3500" spc="-200" dirty="0" smtClean="0">
              <a:solidFill>
                <a:srgbClr val="FFFFF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979712" y="1799999"/>
            <a:ext cx="6061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『</a:t>
            </a:r>
            <a:r>
              <a:rPr lang="ko-KR" altLang="en-US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한국건설기술관리협회</a:t>
            </a:r>
            <a:r>
              <a:rPr lang="en-US" altLang="ko-KR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』</a:t>
            </a:r>
            <a:r>
              <a:rPr lang="ko-KR" altLang="en-US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일반 현황</a:t>
            </a:r>
            <a:endParaRPr lang="ko-KR" altLang="en-US" sz="28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6957" y="2996952"/>
            <a:ext cx="3239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협회 주요업무 실적</a:t>
            </a:r>
            <a:endParaRPr lang="ko-KR" altLang="en-US" sz="28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05922" y="4273932"/>
            <a:ext cx="45320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협회 회원가입 절차 및 혜택</a:t>
            </a:r>
            <a:endParaRPr lang="ko-KR" altLang="en-US" sz="28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19" name="눈물 방울 18"/>
          <p:cNvSpPr/>
          <p:nvPr/>
        </p:nvSpPr>
        <p:spPr>
          <a:xfrm>
            <a:off x="1314931" y="1727991"/>
            <a:ext cx="720080" cy="720080"/>
          </a:xfrm>
          <a:prstGeom prst="teardrop">
            <a:avLst/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latinLnBrk="0">
              <a:defRPr/>
            </a:pPr>
            <a:r>
              <a:rPr lang="en-US" altLang="ko-KR" sz="2800" kern="0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latin typeface="궁서체" pitchFamily="17" charset="-127"/>
                <a:ea typeface="궁서체" pitchFamily="17" charset="-127"/>
              </a:rPr>
              <a:t>1</a:t>
            </a:r>
            <a:endParaRPr lang="ko-KR" altLang="en-US" sz="2800" kern="0" dirty="0" smtClean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20" name="눈물 방울 19"/>
          <p:cNvSpPr/>
          <p:nvPr/>
        </p:nvSpPr>
        <p:spPr>
          <a:xfrm>
            <a:off x="1314931" y="2996952"/>
            <a:ext cx="720080" cy="720080"/>
          </a:xfrm>
          <a:prstGeom prst="teardrop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latinLnBrk="0">
              <a:defRPr/>
            </a:pPr>
            <a:r>
              <a:rPr lang="en-US" altLang="ko-KR" sz="2800" kern="0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latin typeface="궁서체" pitchFamily="17" charset="-127"/>
                <a:ea typeface="궁서체" pitchFamily="17" charset="-127"/>
              </a:rPr>
              <a:t>2</a:t>
            </a:r>
            <a:endParaRPr lang="ko-KR" altLang="en-US" sz="2800" kern="0" dirty="0" smtClean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21" name="눈물 방울 20"/>
          <p:cNvSpPr/>
          <p:nvPr/>
        </p:nvSpPr>
        <p:spPr>
          <a:xfrm>
            <a:off x="1314931" y="4221088"/>
            <a:ext cx="720080" cy="720080"/>
          </a:xfrm>
          <a:prstGeom prst="teardrop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latinLnBrk="0">
              <a:defRPr/>
            </a:pPr>
            <a:r>
              <a:rPr lang="en-US" altLang="ko-KR" sz="2800" kern="0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latin typeface="궁서체" pitchFamily="17" charset="-127"/>
                <a:ea typeface="궁서체" pitchFamily="17" charset="-127"/>
              </a:rPr>
              <a:t>3</a:t>
            </a:r>
            <a:endParaRPr lang="ko-KR" altLang="en-US" sz="2800" kern="0" dirty="0" smtClean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61362" y="764704"/>
            <a:ext cx="2146742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atinLnBrk="0">
              <a:defRPr/>
            </a:pPr>
            <a:r>
              <a:rPr lang="ko-KR" altLang="en-US" sz="4400" b="1" kern="0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목    차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2"/>
          <p:cNvSpPr>
            <a:spLocks noChangeArrowheads="1"/>
          </p:cNvSpPr>
          <p:nvPr/>
        </p:nvSpPr>
        <p:spPr bwMode="auto">
          <a:xfrm>
            <a:off x="323528" y="1988840"/>
            <a:ext cx="8424936" cy="1262236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sz="2000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5" name="Text Box 83"/>
          <p:cNvSpPr txBox="1">
            <a:spLocks noChangeArrowheads="1"/>
          </p:cNvSpPr>
          <p:nvPr/>
        </p:nvSpPr>
        <p:spPr bwMode="auto">
          <a:xfrm>
            <a:off x="538710" y="2137048"/>
            <a:ext cx="8065738" cy="824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3400"/>
              </a:lnSpc>
              <a:defRPr/>
            </a:pPr>
            <a:r>
              <a:rPr lang="ko-KR" altLang="en-US" sz="2000" b="1" dirty="0" smtClean="0">
                <a:solidFill>
                  <a:srgbClr val="000000"/>
                </a:solidFill>
                <a:latin typeface="+mn-ea"/>
              </a:rPr>
              <a:t>  건설기술용역업자 및 소속 건설기술자의 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“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품위유지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권익옹호 및</a:t>
            </a:r>
            <a:endParaRPr lang="en-US" altLang="ko-KR" sz="2000" b="1" dirty="0" smtClean="0">
              <a:solidFill>
                <a:srgbClr val="FF0000"/>
              </a:solidFill>
              <a:latin typeface="+mn-ea"/>
            </a:endParaRPr>
          </a:p>
          <a:p>
            <a:pPr algn="just">
              <a:lnSpc>
                <a:spcPts val="3400"/>
              </a:lnSpc>
              <a:defRPr/>
            </a:pP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상호협력</a:t>
            </a:r>
            <a:r>
              <a:rPr lang="en-US" altLang="ko-KR" sz="2000" b="1" dirty="0" smtClean="0">
                <a:solidFill>
                  <a:srgbClr val="FF0000"/>
                </a:solidFill>
                <a:latin typeface="+mn-ea"/>
              </a:rPr>
              <a:t>”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을 도모</a:t>
            </a:r>
            <a:r>
              <a:rPr lang="ko-KR" altLang="en-US" sz="2000" b="1" dirty="0" smtClean="0">
                <a:solidFill>
                  <a:srgbClr val="000000"/>
                </a:solidFill>
                <a:latin typeface="+mn-ea"/>
              </a:rPr>
              <a:t>하여</a:t>
            </a:r>
            <a:r>
              <a:rPr lang="en-US" altLang="ko-KR" sz="2000" b="1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건설기술의 발전을 통한 공익에 기여</a:t>
            </a:r>
            <a:endParaRPr lang="en-US" altLang="ko-KR" sz="2000" b="1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33" name="AutoShape 82"/>
          <p:cNvSpPr>
            <a:spLocks noChangeArrowheads="1"/>
          </p:cNvSpPr>
          <p:nvPr/>
        </p:nvSpPr>
        <p:spPr bwMode="auto">
          <a:xfrm>
            <a:off x="401500" y="4615036"/>
            <a:ext cx="8424936" cy="1262236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sz="1600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4" name="Text Box 83"/>
          <p:cNvSpPr txBox="1">
            <a:spLocks noChangeArrowheads="1"/>
          </p:cNvSpPr>
          <p:nvPr/>
        </p:nvSpPr>
        <p:spPr bwMode="auto">
          <a:xfrm>
            <a:off x="917800" y="4818638"/>
            <a:ext cx="80657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r>
              <a:rPr lang="ko-KR" altLang="en-US" sz="2000" b="1" dirty="0" smtClean="0">
                <a:solidFill>
                  <a:srgbClr val="000000"/>
                </a:solidFill>
                <a:latin typeface="+mn-ea"/>
              </a:rPr>
              <a:t> 前 </a:t>
            </a:r>
            <a:r>
              <a:rPr lang="ko-KR" altLang="en-US" sz="2000" b="1" dirty="0">
                <a:solidFill>
                  <a:srgbClr val="000000"/>
                </a:solidFill>
                <a:latin typeface="+mn-ea"/>
              </a:rPr>
              <a:t>건설기술관리법 제</a:t>
            </a:r>
            <a:r>
              <a:rPr lang="en-US" altLang="ko-KR" sz="2000" b="1" dirty="0">
                <a:solidFill>
                  <a:srgbClr val="000000"/>
                </a:solidFill>
                <a:latin typeface="+mn-ea"/>
              </a:rPr>
              <a:t>36</a:t>
            </a:r>
            <a:r>
              <a:rPr lang="ko-KR" altLang="en-US" sz="2000" b="1" dirty="0">
                <a:solidFill>
                  <a:srgbClr val="000000"/>
                </a:solidFill>
                <a:latin typeface="+mn-ea"/>
              </a:rPr>
              <a:t>조의</a:t>
            </a:r>
            <a:r>
              <a:rPr lang="en-US" altLang="ko-KR" sz="2000" b="1" dirty="0" smtClean="0">
                <a:solidFill>
                  <a:srgbClr val="000000"/>
                </a:solidFill>
                <a:latin typeface="+mn-ea"/>
              </a:rPr>
              <a:t>2 </a:t>
            </a:r>
            <a:r>
              <a:rPr lang="en-US" altLang="ko-KR" sz="1600" b="1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en-US" altLang="ko-KR" sz="1600" b="1" dirty="0">
                <a:solidFill>
                  <a:srgbClr val="000000"/>
                </a:solidFill>
                <a:latin typeface="+mn-ea"/>
              </a:rPr>
              <a:t>1993. 6. 11, </a:t>
            </a:r>
            <a:r>
              <a:rPr lang="ko-KR" altLang="en-US" sz="1600" b="1" dirty="0">
                <a:solidFill>
                  <a:srgbClr val="000000"/>
                </a:solidFill>
                <a:latin typeface="+mn-ea"/>
              </a:rPr>
              <a:t>법률 제</a:t>
            </a:r>
            <a:r>
              <a:rPr lang="en-US" altLang="ko-KR" sz="1600" b="1" dirty="0">
                <a:solidFill>
                  <a:srgbClr val="000000"/>
                </a:solidFill>
                <a:latin typeface="+mn-ea"/>
              </a:rPr>
              <a:t>4562</a:t>
            </a:r>
            <a:r>
              <a:rPr lang="ko-KR" altLang="en-US" sz="1600" b="1" dirty="0">
                <a:solidFill>
                  <a:srgbClr val="000000"/>
                </a:solidFill>
                <a:latin typeface="+mn-ea"/>
              </a:rPr>
              <a:t>호</a:t>
            </a:r>
            <a:r>
              <a:rPr lang="en-US" altLang="ko-KR" sz="1600" b="1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2000" b="1" dirty="0" smtClean="0">
                <a:solidFill>
                  <a:srgbClr val="000000"/>
                </a:solidFill>
                <a:latin typeface="+mn-ea"/>
              </a:rPr>
              <a:t>  </a:t>
            </a:r>
            <a:endParaRPr lang="en-US" altLang="ko-KR" sz="2000" b="1" dirty="0" smtClean="0">
              <a:solidFill>
                <a:srgbClr val="000000"/>
              </a:solidFill>
              <a:latin typeface="+mn-ea"/>
            </a:endParaRPr>
          </a:p>
        </p:txBody>
      </p:sp>
      <p:pic>
        <p:nvPicPr>
          <p:cNvPr id="46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875" y="4895979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Text Box 83"/>
          <p:cNvSpPr txBox="1">
            <a:spLocks noChangeArrowheads="1"/>
          </p:cNvSpPr>
          <p:nvPr/>
        </p:nvSpPr>
        <p:spPr bwMode="auto">
          <a:xfrm>
            <a:off x="933968" y="5332219"/>
            <a:ext cx="80657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r>
              <a:rPr lang="ko-KR" altLang="en-US" sz="2000" b="1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2000" b="1" dirty="0">
                <a:solidFill>
                  <a:srgbClr val="FF0000"/>
                </a:solidFill>
                <a:latin typeface="+mn-ea"/>
              </a:rPr>
              <a:t>現 건설기술진흥법 제</a:t>
            </a:r>
            <a:r>
              <a:rPr lang="en-US" altLang="ko-KR" sz="2000" b="1" dirty="0">
                <a:solidFill>
                  <a:srgbClr val="FF0000"/>
                </a:solidFill>
                <a:latin typeface="+mn-ea"/>
              </a:rPr>
              <a:t>69</a:t>
            </a:r>
            <a:r>
              <a:rPr lang="ko-KR" altLang="en-US" sz="2000" b="1" dirty="0" smtClean="0">
                <a:solidFill>
                  <a:srgbClr val="FF0000"/>
                </a:solidFill>
                <a:latin typeface="+mn-ea"/>
              </a:rPr>
              <a:t>조 </a:t>
            </a:r>
            <a:r>
              <a:rPr lang="ko-KR" altLang="en-US" sz="2000" b="1" spc="200" dirty="0" smtClean="0">
                <a:solidFill>
                  <a:srgbClr val="FF0000"/>
                </a:solidFill>
                <a:latin typeface="+mn-ea"/>
              </a:rPr>
              <a:t>    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(</a:t>
            </a:r>
            <a:r>
              <a:rPr lang="en-US" altLang="ko-KR" sz="1600" b="1" dirty="0">
                <a:solidFill>
                  <a:srgbClr val="FF0000"/>
                </a:solidFill>
                <a:latin typeface="+mn-ea"/>
              </a:rPr>
              <a:t>2013. 5. 22, </a:t>
            </a:r>
            <a:r>
              <a:rPr lang="ko-KR" altLang="en-US" sz="1600" b="1" dirty="0">
                <a:solidFill>
                  <a:srgbClr val="FF0000"/>
                </a:solidFill>
                <a:latin typeface="+mn-ea"/>
              </a:rPr>
              <a:t>법률 제</a:t>
            </a:r>
            <a:r>
              <a:rPr lang="en-US" altLang="ko-KR" sz="1600" b="1" dirty="0">
                <a:solidFill>
                  <a:srgbClr val="FF0000"/>
                </a:solidFill>
                <a:latin typeface="+mn-ea"/>
              </a:rPr>
              <a:t>11794</a:t>
            </a:r>
            <a:r>
              <a:rPr lang="ko-KR" altLang="en-US" sz="1600" b="1" dirty="0">
                <a:solidFill>
                  <a:srgbClr val="FF0000"/>
                </a:solidFill>
                <a:latin typeface="+mn-ea"/>
              </a:rPr>
              <a:t>호</a:t>
            </a:r>
            <a:r>
              <a:rPr lang="en-US" altLang="ko-KR" sz="1600" b="1" dirty="0">
                <a:solidFill>
                  <a:srgbClr val="FF0000"/>
                </a:solidFill>
                <a:latin typeface="+mn-ea"/>
              </a:rPr>
              <a:t>)</a:t>
            </a:r>
            <a:endParaRPr lang="ko-KR" altLang="en-US" sz="16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48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043" y="5409560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직사각형 4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50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51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55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56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52189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>
                    <a:solidFill>
                      <a:srgbClr val="000000"/>
                    </a:solidFill>
                    <a:latin typeface="+mn-ea"/>
                  </a:rPr>
                  <a:t>    </a:t>
                </a:r>
                <a:r>
                  <a:rPr kumimoji="1" lang="en-US" altLang="ko-KR" sz="2400" b="1" dirty="0" smtClean="0">
                    <a:solidFill>
                      <a:srgbClr val="000000"/>
                    </a:solidFill>
                    <a:latin typeface="+mn-ea"/>
                  </a:rPr>
                  <a:t>『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한국건설기술관리협회</a:t>
                </a:r>
                <a:r>
                  <a:rPr kumimoji="1" lang="en-US" altLang="ko-KR" sz="2400" b="1" dirty="0" smtClean="0">
                    <a:solidFill>
                      <a:srgbClr val="000000"/>
                    </a:solidFill>
                    <a:latin typeface="+mn-ea"/>
                  </a:rPr>
                  <a:t>』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 일반 현황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57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52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3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Ⅰ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58" name="AutoShape 545"/>
          <p:cNvSpPr>
            <a:spLocks noChangeArrowheads="1"/>
          </p:cNvSpPr>
          <p:nvPr/>
        </p:nvSpPr>
        <p:spPr bwMode="auto">
          <a:xfrm>
            <a:off x="317564" y="1352916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9" name="AutoShape 546"/>
          <p:cNvSpPr>
            <a:spLocks noChangeArrowheads="1"/>
          </p:cNvSpPr>
          <p:nvPr/>
        </p:nvSpPr>
        <p:spPr bwMode="auto">
          <a:xfrm>
            <a:off x="1052500" y="1352916"/>
            <a:ext cx="1863316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0" name="AutoShape 555"/>
          <p:cNvSpPr>
            <a:spLocks noChangeArrowheads="1"/>
          </p:cNvSpPr>
          <p:nvPr/>
        </p:nvSpPr>
        <p:spPr bwMode="auto">
          <a:xfrm>
            <a:off x="351371" y="1300150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1" name="WordArt 560"/>
          <p:cNvSpPr>
            <a:spLocks noChangeArrowheads="1" noChangeShapeType="1" noTextEdit="1"/>
          </p:cNvSpPr>
          <p:nvPr/>
        </p:nvSpPr>
        <p:spPr bwMode="auto">
          <a:xfrm>
            <a:off x="518936" y="1422978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1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62" name="AutoShape 565"/>
          <p:cNvSpPr>
            <a:spLocks noChangeArrowheads="1"/>
          </p:cNvSpPr>
          <p:nvPr/>
        </p:nvSpPr>
        <p:spPr bwMode="auto">
          <a:xfrm>
            <a:off x="1084837" y="1300150"/>
            <a:ext cx="4171394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3" name="Text Box 574"/>
          <p:cNvSpPr txBox="1">
            <a:spLocks noChangeArrowheads="1"/>
          </p:cNvSpPr>
          <p:nvPr/>
        </p:nvSpPr>
        <p:spPr bwMode="auto">
          <a:xfrm>
            <a:off x="1167314" y="1340768"/>
            <a:ext cx="14414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설 </a:t>
            </a:r>
            <a:r>
              <a:rPr lang="ko-KR" altLang="en-US" sz="2000" b="1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립</a:t>
            </a:r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목 적</a:t>
            </a:r>
          </a:p>
        </p:txBody>
      </p:sp>
      <p:sp>
        <p:nvSpPr>
          <p:cNvPr id="64" name="AutoShape 545"/>
          <p:cNvSpPr>
            <a:spLocks noChangeArrowheads="1"/>
          </p:cNvSpPr>
          <p:nvPr/>
        </p:nvSpPr>
        <p:spPr bwMode="auto">
          <a:xfrm>
            <a:off x="425421" y="3979112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5" name="AutoShape 546"/>
          <p:cNvSpPr>
            <a:spLocks noChangeArrowheads="1"/>
          </p:cNvSpPr>
          <p:nvPr/>
        </p:nvSpPr>
        <p:spPr bwMode="auto">
          <a:xfrm>
            <a:off x="1160357" y="3979112"/>
            <a:ext cx="1863316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6" name="AutoShape 555"/>
          <p:cNvSpPr>
            <a:spLocks noChangeArrowheads="1"/>
          </p:cNvSpPr>
          <p:nvPr/>
        </p:nvSpPr>
        <p:spPr bwMode="auto">
          <a:xfrm>
            <a:off x="459228" y="3926346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7" name="WordArt 560"/>
          <p:cNvSpPr>
            <a:spLocks noChangeArrowheads="1" noChangeShapeType="1" noTextEdit="1"/>
          </p:cNvSpPr>
          <p:nvPr/>
        </p:nvSpPr>
        <p:spPr bwMode="auto">
          <a:xfrm>
            <a:off x="626793" y="4049174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2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68" name="AutoShape 565"/>
          <p:cNvSpPr>
            <a:spLocks noChangeArrowheads="1"/>
          </p:cNvSpPr>
          <p:nvPr/>
        </p:nvSpPr>
        <p:spPr bwMode="auto">
          <a:xfrm>
            <a:off x="1192694" y="3926346"/>
            <a:ext cx="4171394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9" name="Text Box 574"/>
          <p:cNvSpPr txBox="1">
            <a:spLocks noChangeArrowheads="1"/>
          </p:cNvSpPr>
          <p:nvPr/>
        </p:nvSpPr>
        <p:spPr bwMode="auto">
          <a:xfrm>
            <a:off x="1275171" y="3966964"/>
            <a:ext cx="14414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설 </a:t>
            </a:r>
            <a:r>
              <a:rPr lang="ko-KR" altLang="en-US" sz="2000" b="1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립</a:t>
            </a:r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근 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표 36"/>
          <p:cNvGraphicFramePr>
            <a:graphicFrameLocks noGrp="1"/>
          </p:cNvGraphicFramePr>
          <p:nvPr/>
        </p:nvGraphicFramePr>
        <p:xfrm>
          <a:off x="395536" y="2001869"/>
          <a:ext cx="8424936" cy="2684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/>
                <a:gridCol w="4212468"/>
              </a:tblGrid>
              <a:tr h="504056"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ko-KR" altLang="en-US" sz="2000" dirty="0" smtClean="0">
                          <a:latin typeface="Arial Unicode MS" pitchFamily="50" charset="-127"/>
                          <a:ea typeface="Arial Unicode MS" pitchFamily="50" charset="-127"/>
                        </a:rPr>
                        <a:t>前 감리협회</a:t>
                      </a:r>
                      <a:endParaRPr lang="ko-KR" altLang="en-US" sz="2000" dirty="0">
                        <a:latin typeface="Arial Unicode MS" pitchFamily="50" charset="-127"/>
                        <a:ea typeface="Arial Unicode MS" pitchFamily="50" charset="-127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dirty="0" smtClean="0">
                          <a:latin typeface="Arial Unicode MS" pitchFamily="50" charset="-127"/>
                          <a:ea typeface="Arial Unicode MS" pitchFamily="50" charset="-127"/>
                        </a:rPr>
                        <a:t>前 설계협회</a:t>
                      </a:r>
                      <a:endParaRPr lang="ko-KR" altLang="en-US" sz="2000" dirty="0">
                        <a:latin typeface="Arial Unicode MS" pitchFamily="50" charset="-127"/>
                        <a:ea typeface="Arial Unicode MS" pitchFamily="50" charset="-127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2179968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Arial Unicode MS" pitchFamily="50" charset="-127"/>
                        <a:ea typeface="Arial Unicode MS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Arial Unicode MS" pitchFamily="50" charset="-127"/>
                        <a:ea typeface="Arial Unicode MS" pitchFamily="50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8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925" y="2774907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235" y="3173047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TextBox 44"/>
          <p:cNvSpPr txBox="1"/>
          <p:nvPr/>
        </p:nvSpPr>
        <p:spPr>
          <a:xfrm>
            <a:off x="923975" y="2612519"/>
            <a:ext cx="343200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b="1" dirty="0" smtClean="0">
                <a:latin typeface="+mn-ea"/>
              </a:rPr>
              <a:t>1993.  11  :  </a:t>
            </a:r>
            <a:r>
              <a:rPr lang="ko-KR" altLang="en-US" b="1" dirty="0" smtClean="0">
                <a:latin typeface="+mn-ea"/>
              </a:rPr>
              <a:t>창립총회</a:t>
            </a:r>
            <a:endParaRPr lang="en-US" altLang="ko-KR" b="1" dirty="0" smtClean="0">
              <a:latin typeface="+mn-ea"/>
            </a:endParaRPr>
          </a:p>
          <a:p>
            <a:pPr>
              <a:lnSpc>
                <a:spcPts val="3000"/>
              </a:lnSpc>
            </a:pPr>
            <a:r>
              <a:rPr lang="en-US" altLang="ko-KR" b="1" dirty="0" smtClean="0">
                <a:latin typeface="+mn-ea"/>
              </a:rPr>
              <a:t>1994.  </a:t>
            </a:r>
            <a:r>
              <a:rPr lang="en-US" altLang="ko-KR" b="1" spc="-100" dirty="0" smtClean="0">
                <a:latin typeface="+mn-ea"/>
              </a:rPr>
              <a:t>  </a:t>
            </a:r>
            <a:r>
              <a:rPr lang="en-US" altLang="ko-KR" b="1" dirty="0" smtClean="0">
                <a:latin typeface="+mn-ea"/>
              </a:rPr>
              <a:t>1  :  </a:t>
            </a:r>
            <a:r>
              <a:rPr lang="ko-KR" altLang="en-US" b="1" dirty="0" smtClean="0">
                <a:latin typeface="+mn-ea"/>
              </a:rPr>
              <a:t>설립인가</a:t>
            </a:r>
          </a:p>
          <a:p>
            <a:pPr>
              <a:lnSpc>
                <a:spcPts val="3000"/>
              </a:lnSpc>
            </a:pPr>
            <a:r>
              <a:rPr lang="en-US" altLang="ko-KR" b="1" dirty="0" smtClean="0">
                <a:latin typeface="+mn-ea"/>
              </a:rPr>
              <a:t>1997.  12  :  </a:t>
            </a:r>
            <a:r>
              <a:rPr lang="ko-KR" altLang="en-US" b="1" dirty="0" smtClean="0">
                <a:latin typeface="+mn-ea"/>
              </a:rPr>
              <a:t>교육기관 지정</a:t>
            </a:r>
          </a:p>
          <a:p>
            <a:pPr>
              <a:lnSpc>
                <a:spcPts val="3000"/>
              </a:lnSpc>
            </a:pPr>
            <a:r>
              <a:rPr lang="en-US" altLang="ko-KR" b="1" dirty="0" smtClean="0">
                <a:latin typeface="+mn-ea"/>
              </a:rPr>
              <a:t>1999.   </a:t>
            </a:r>
            <a:r>
              <a:rPr lang="en-US" altLang="ko-KR" b="1" spc="-100" dirty="0" smtClean="0">
                <a:latin typeface="+mn-ea"/>
              </a:rPr>
              <a:t> 6</a:t>
            </a:r>
            <a:r>
              <a:rPr lang="en-US" altLang="ko-KR" b="1" dirty="0" smtClean="0">
                <a:latin typeface="+mn-ea"/>
              </a:rPr>
              <a:t>  :  </a:t>
            </a:r>
            <a:r>
              <a:rPr lang="ko-KR" altLang="en-US" b="1" dirty="0" smtClean="0">
                <a:latin typeface="+mn-ea"/>
              </a:rPr>
              <a:t>통계기관 지정</a:t>
            </a:r>
          </a:p>
          <a:p>
            <a:pPr>
              <a:lnSpc>
                <a:spcPts val="3000"/>
              </a:lnSpc>
            </a:pPr>
            <a:r>
              <a:rPr lang="en-US" altLang="ko-KR" b="1" dirty="0" smtClean="0">
                <a:latin typeface="+mn-ea"/>
              </a:rPr>
              <a:t>2009.</a:t>
            </a:r>
            <a:r>
              <a:rPr lang="en-US" altLang="ko-KR" b="1" spc="-50" dirty="0" smtClean="0">
                <a:latin typeface="+mn-ea"/>
              </a:rPr>
              <a:t>    </a:t>
            </a:r>
            <a:r>
              <a:rPr lang="en-US" altLang="ko-KR" b="1" dirty="0" smtClean="0">
                <a:latin typeface="+mn-ea"/>
              </a:rPr>
              <a:t>4  :  </a:t>
            </a:r>
            <a:r>
              <a:rPr lang="ko-KR" altLang="en-US" b="1" dirty="0" smtClean="0">
                <a:latin typeface="+mn-ea"/>
              </a:rPr>
              <a:t>공제조합 승인</a:t>
            </a:r>
          </a:p>
          <a:p>
            <a:pPr>
              <a:lnSpc>
                <a:spcPts val="3000"/>
              </a:lnSpc>
            </a:pPr>
            <a:endParaRPr lang="ko-KR" altLang="en-US" b="1" dirty="0">
              <a:latin typeface="+mn-ea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100439" y="2697556"/>
            <a:ext cx="343200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b="1" dirty="0" smtClean="0">
                <a:latin typeface="+mn-ea"/>
              </a:rPr>
              <a:t>1996.  12  :  </a:t>
            </a:r>
            <a:r>
              <a:rPr lang="ko-KR" altLang="en-US" b="1" dirty="0" smtClean="0">
                <a:latin typeface="+mn-ea"/>
              </a:rPr>
              <a:t>창립총회</a:t>
            </a:r>
            <a:endParaRPr lang="en-US" altLang="ko-KR" b="1" dirty="0" smtClean="0">
              <a:latin typeface="+mn-ea"/>
            </a:endParaRPr>
          </a:p>
          <a:p>
            <a:pPr marL="342900" indent="-342900">
              <a:lnSpc>
                <a:spcPts val="3000"/>
              </a:lnSpc>
              <a:buAutoNum type="arabicPeriod" startAt="1997"/>
            </a:pPr>
            <a:r>
              <a:rPr lang="en-US" altLang="ko-KR" b="1" dirty="0" smtClean="0">
                <a:latin typeface="+mn-ea"/>
              </a:rPr>
              <a:t>    4  :  </a:t>
            </a:r>
            <a:r>
              <a:rPr lang="ko-KR" altLang="en-US" b="1" dirty="0" smtClean="0">
                <a:latin typeface="+mn-ea"/>
              </a:rPr>
              <a:t>설립허가</a:t>
            </a:r>
          </a:p>
          <a:p>
            <a:pPr>
              <a:lnSpc>
                <a:spcPts val="3000"/>
              </a:lnSpc>
            </a:pPr>
            <a:r>
              <a:rPr lang="en-US" altLang="ko-KR" b="1" dirty="0" smtClean="0">
                <a:latin typeface="+mn-ea"/>
              </a:rPr>
              <a:t>2004.    8  :  </a:t>
            </a:r>
            <a:r>
              <a:rPr lang="ko-KR" altLang="en-US" b="1" dirty="0" smtClean="0">
                <a:latin typeface="+mn-ea"/>
              </a:rPr>
              <a:t>위탁업무 지정</a:t>
            </a:r>
          </a:p>
        </p:txBody>
      </p:sp>
      <p:pic>
        <p:nvPicPr>
          <p:cNvPr id="50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561398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78" y="3930963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865965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1342" y="3235530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310053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8607" y="3605095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11" descr="가로바-카키색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589240"/>
            <a:ext cx="8103640" cy="1066800"/>
          </a:xfrm>
          <a:prstGeom prst="rect">
            <a:avLst/>
          </a:prstGeom>
          <a:noFill/>
        </p:spPr>
      </p:pic>
      <p:sp>
        <p:nvSpPr>
          <p:cNvPr id="58" name="AutoShape 6"/>
          <p:cNvSpPr>
            <a:spLocks noChangeArrowheads="1"/>
          </p:cNvSpPr>
          <p:nvPr/>
        </p:nvSpPr>
        <p:spPr bwMode="auto">
          <a:xfrm>
            <a:off x="885651" y="5741640"/>
            <a:ext cx="7070725" cy="78263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457200" indent="-457200" algn="ctr">
              <a:lnSpc>
                <a:spcPct val="90000"/>
              </a:lnSpc>
            </a:pPr>
            <a:r>
              <a:rPr lang="en-US" altLang="ko-KR" sz="2200" b="1" dirty="0" smtClean="0">
                <a:solidFill>
                  <a:srgbClr val="FF0000"/>
                </a:solidFill>
                <a:latin typeface="+mn-ea"/>
              </a:rPr>
              <a:t>『</a:t>
            </a:r>
            <a:r>
              <a:rPr lang="ko-KR" altLang="en-US" sz="2200" b="1" dirty="0" smtClean="0">
                <a:solidFill>
                  <a:srgbClr val="FF0000"/>
                </a:solidFill>
                <a:latin typeface="+mn-ea"/>
              </a:rPr>
              <a:t>한국건설기술관리협회</a:t>
            </a:r>
            <a:r>
              <a:rPr lang="en-US" altLang="ko-KR" sz="2200" b="1" dirty="0" smtClean="0">
                <a:solidFill>
                  <a:srgbClr val="FF0000"/>
                </a:solidFill>
                <a:latin typeface="+mn-ea"/>
              </a:rPr>
              <a:t>』</a:t>
            </a:r>
            <a:r>
              <a:rPr lang="ko-KR" altLang="en-US" sz="2200" b="1" dirty="0" smtClean="0">
                <a:solidFill>
                  <a:srgbClr val="FF0000"/>
                </a:solidFill>
                <a:latin typeface="+mn-ea"/>
              </a:rPr>
              <a:t> 통합총회 및 출범</a:t>
            </a:r>
            <a:endParaRPr lang="ko-KR" altLang="en-US" sz="22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59" name="AutoShape 9"/>
          <p:cNvSpPr>
            <a:spLocks noChangeArrowheads="1"/>
          </p:cNvSpPr>
          <p:nvPr/>
        </p:nvSpPr>
        <p:spPr bwMode="auto">
          <a:xfrm>
            <a:off x="2434908" y="4979268"/>
            <a:ext cx="4081308" cy="521418"/>
          </a:xfrm>
          <a:prstGeom prst="downArrow">
            <a:avLst>
              <a:gd name="adj1" fmla="val 65139"/>
              <a:gd name="adj2" fmla="val 43889"/>
            </a:avLst>
          </a:prstGeom>
          <a:solidFill>
            <a:srgbClr val="0070C0"/>
          </a:solidFill>
          <a:ln w="19050" algn="ctr">
            <a:solidFill>
              <a:schemeClr val="accent5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+mn-ea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707904" y="4998318"/>
            <a:ext cx="15424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latin typeface="+mn-ea"/>
              </a:rPr>
              <a:t>2014. 5. 15</a:t>
            </a:r>
            <a:endParaRPr lang="ko-KR" altLang="en-US" sz="20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71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72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76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77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52189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>
                    <a:solidFill>
                      <a:srgbClr val="000000"/>
                    </a:solidFill>
                    <a:latin typeface="+mn-ea"/>
                  </a:rPr>
                  <a:t>    </a:t>
                </a:r>
                <a:r>
                  <a:rPr kumimoji="1" lang="en-US" altLang="ko-KR" sz="2400" b="1" dirty="0" smtClean="0">
                    <a:solidFill>
                      <a:srgbClr val="000000"/>
                    </a:solidFill>
                    <a:latin typeface="+mn-ea"/>
                  </a:rPr>
                  <a:t>『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한국건설기술관리협회</a:t>
                </a:r>
                <a:r>
                  <a:rPr kumimoji="1" lang="en-US" altLang="ko-KR" sz="2400" b="1" dirty="0" smtClean="0">
                    <a:solidFill>
                      <a:srgbClr val="000000"/>
                    </a:solidFill>
                    <a:latin typeface="+mn-ea"/>
                  </a:rPr>
                  <a:t>』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 일반 현황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78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73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74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Ⅰ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41" name="AutoShape 545"/>
          <p:cNvSpPr>
            <a:spLocks noChangeArrowheads="1"/>
          </p:cNvSpPr>
          <p:nvPr/>
        </p:nvSpPr>
        <p:spPr bwMode="auto">
          <a:xfrm>
            <a:off x="317564" y="1352916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2" name="AutoShape 546"/>
          <p:cNvSpPr>
            <a:spLocks noChangeArrowheads="1"/>
          </p:cNvSpPr>
          <p:nvPr/>
        </p:nvSpPr>
        <p:spPr bwMode="auto">
          <a:xfrm>
            <a:off x="1052500" y="1352916"/>
            <a:ext cx="1863316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3" name="AutoShape 555"/>
          <p:cNvSpPr>
            <a:spLocks noChangeArrowheads="1"/>
          </p:cNvSpPr>
          <p:nvPr/>
        </p:nvSpPr>
        <p:spPr bwMode="auto">
          <a:xfrm>
            <a:off x="351371" y="1300150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4" name="WordArt 560"/>
          <p:cNvSpPr>
            <a:spLocks noChangeArrowheads="1" noChangeShapeType="1" noTextEdit="1"/>
          </p:cNvSpPr>
          <p:nvPr/>
        </p:nvSpPr>
        <p:spPr bwMode="auto">
          <a:xfrm>
            <a:off x="518936" y="1422978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3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46" name="AutoShape 565"/>
          <p:cNvSpPr>
            <a:spLocks noChangeArrowheads="1"/>
          </p:cNvSpPr>
          <p:nvPr/>
        </p:nvSpPr>
        <p:spPr bwMode="auto">
          <a:xfrm>
            <a:off x="1084837" y="1300150"/>
            <a:ext cx="4171394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7" name="Text Box 574"/>
          <p:cNvSpPr txBox="1">
            <a:spLocks noChangeArrowheads="1"/>
          </p:cNvSpPr>
          <p:nvPr/>
        </p:nvSpPr>
        <p:spPr bwMode="auto">
          <a:xfrm>
            <a:off x="1167314" y="1340768"/>
            <a:ext cx="14414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000" b="1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협</a:t>
            </a:r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회 연 혁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2"/>
          <p:cNvSpPr>
            <a:spLocks noChangeArrowheads="1"/>
          </p:cNvSpPr>
          <p:nvPr/>
        </p:nvSpPr>
        <p:spPr bwMode="auto">
          <a:xfrm>
            <a:off x="323528" y="2166764"/>
            <a:ext cx="8424936" cy="3566492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5" name="Text Box 83"/>
          <p:cNvSpPr txBox="1">
            <a:spLocks noChangeArrowheads="1"/>
          </p:cNvSpPr>
          <p:nvPr/>
        </p:nvSpPr>
        <p:spPr bwMode="auto">
          <a:xfrm>
            <a:off x="970758" y="2267347"/>
            <a:ext cx="8065738" cy="3107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0000"/>
                </a:solidFill>
                <a:latin typeface="+mn-ea"/>
              </a:rPr>
              <a:t>회원사의 권익보호와 품위유지 및 상호협력 증진</a:t>
            </a:r>
            <a:endParaRPr lang="en-US" altLang="ko-KR" sz="2000" b="1" dirty="0" smtClean="0">
              <a:solidFill>
                <a:srgbClr val="000000"/>
              </a:solidFill>
              <a:latin typeface="+mn-ea"/>
            </a:endParaRPr>
          </a:p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0000"/>
                </a:solidFill>
                <a:latin typeface="+mn-ea"/>
              </a:rPr>
              <a:t>건설기술용역에 관한 법령 및 제도의 연구</a:t>
            </a:r>
            <a:r>
              <a:rPr lang="en-US" altLang="ko-KR" sz="2000" b="1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2000" b="1" dirty="0" smtClean="0">
                <a:solidFill>
                  <a:srgbClr val="000000"/>
                </a:solidFill>
                <a:latin typeface="+mn-ea"/>
              </a:rPr>
              <a:t>개선</a:t>
            </a:r>
            <a:endParaRPr lang="en-US" altLang="ko-KR" sz="2000" b="1" dirty="0" smtClean="0">
              <a:solidFill>
                <a:srgbClr val="000000"/>
              </a:solidFill>
              <a:latin typeface="+mn-ea"/>
            </a:endParaRPr>
          </a:p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0000"/>
                </a:solidFill>
                <a:latin typeface="+mn-ea"/>
              </a:rPr>
              <a:t>유관기관과의 유대 강화 및 용역업 해외진출 지원</a:t>
            </a:r>
            <a:endParaRPr lang="en-US" altLang="ko-KR" sz="2000" b="1" dirty="0" smtClean="0">
              <a:solidFill>
                <a:srgbClr val="000000"/>
              </a:solidFill>
              <a:latin typeface="+mn-ea"/>
            </a:endParaRPr>
          </a:p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0000"/>
                </a:solidFill>
                <a:latin typeface="+mn-ea"/>
              </a:rPr>
              <a:t>건설기술자에 대한 교육훈련</a:t>
            </a:r>
            <a:r>
              <a:rPr lang="en-US" altLang="ko-KR" sz="2000" b="1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2000" b="1" dirty="0" smtClean="0">
                <a:solidFill>
                  <a:srgbClr val="000000"/>
                </a:solidFill>
                <a:latin typeface="+mn-ea"/>
              </a:rPr>
              <a:t>기술지도 및 관리업무</a:t>
            </a:r>
            <a:endParaRPr lang="en-US" altLang="ko-KR" sz="2000" b="1" dirty="0" smtClean="0">
              <a:solidFill>
                <a:srgbClr val="000000"/>
              </a:solidFill>
              <a:latin typeface="+mn-ea"/>
            </a:endParaRPr>
          </a:p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0000"/>
                </a:solidFill>
                <a:latin typeface="+mn-ea"/>
              </a:rPr>
              <a:t>건설기술진흥법에 따른 위탁업무 등 기타 필요사업</a:t>
            </a:r>
            <a:endParaRPr lang="en-US" altLang="ko-KR" sz="2000" b="1" dirty="0" smtClean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37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917" y="2555379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899" y="3197854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085" y="3841998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067" y="4484473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474" y="5089112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" name="직사각형 5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60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61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65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66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52189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>
                    <a:solidFill>
                      <a:srgbClr val="000000"/>
                    </a:solidFill>
                    <a:latin typeface="+mn-ea"/>
                  </a:rPr>
                  <a:t>    </a:t>
                </a:r>
                <a:r>
                  <a:rPr kumimoji="1" lang="en-US" altLang="ko-KR" sz="2400" b="1" dirty="0" smtClean="0">
                    <a:solidFill>
                      <a:srgbClr val="000000"/>
                    </a:solidFill>
                    <a:latin typeface="+mn-ea"/>
                  </a:rPr>
                  <a:t>『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한국건설기술관리협회</a:t>
                </a:r>
                <a:r>
                  <a:rPr kumimoji="1" lang="en-US" altLang="ko-KR" sz="2400" b="1" dirty="0" smtClean="0">
                    <a:solidFill>
                      <a:srgbClr val="000000"/>
                    </a:solidFill>
                    <a:latin typeface="+mn-ea"/>
                  </a:rPr>
                  <a:t>』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 일반 현황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67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62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63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Ⅰ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6" name="AutoShape 545"/>
          <p:cNvSpPr>
            <a:spLocks noChangeArrowheads="1"/>
          </p:cNvSpPr>
          <p:nvPr/>
        </p:nvSpPr>
        <p:spPr bwMode="auto">
          <a:xfrm>
            <a:off x="323528" y="1465542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3" name="AutoShape 546"/>
          <p:cNvSpPr>
            <a:spLocks noChangeArrowheads="1"/>
          </p:cNvSpPr>
          <p:nvPr/>
        </p:nvSpPr>
        <p:spPr bwMode="auto">
          <a:xfrm>
            <a:off x="1058464" y="1465542"/>
            <a:ext cx="1863316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4" name="AutoShape 555"/>
          <p:cNvSpPr>
            <a:spLocks noChangeArrowheads="1"/>
          </p:cNvSpPr>
          <p:nvPr/>
        </p:nvSpPr>
        <p:spPr bwMode="auto">
          <a:xfrm>
            <a:off x="357335" y="1412776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5" name="WordArt 560"/>
          <p:cNvSpPr>
            <a:spLocks noChangeArrowheads="1" noChangeShapeType="1" noTextEdit="1"/>
          </p:cNvSpPr>
          <p:nvPr/>
        </p:nvSpPr>
        <p:spPr bwMode="auto">
          <a:xfrm>
            <a:off x="524900" y="1535604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4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36" name="AutoShape 565"/>
          <p:cNvSpPr>
            <a:spLocks noChangeArrowheads="1"/>
          </p:cNvSpPr>
          <p:nvPr/>
        </p:nvSpPr>
        <p:spPr bwMode="auto">
          <a:xfrm>
            <a:off x="1084837" y="1300150"/>
            <a:ext cx="4171394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0" name="Text Box 574"/>
          <p:cNvSpPr txBox="1">
            <a:spLocks noChangeArrowheads="1"/>
          </p:cNvSpPr>
          <p:nvPr/>
        </p:nvSpPr>
        <p:spPr bwMode="auto">
          <a:xfrm>
            <a:off x="1173278" y="1453394"/>
            <a:ext cx="14414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000" b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주 요 업 무</a:t>
            </a:r>
            <a:endParaRPr lang="ko-KR" altLang="en-US" sz="2000" b="1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" name="직선 연결선 105"/>
          <p:cNvCxnSpPr/>
          <p:nvPr/>
        </p:nvCxnSpPr>
        <p:spPr>
          <a:xfrm>
            <a:off x="3995936" y="320878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직선 연결선 126"/>
          <p:cNvCxnSpPr/>
          <p:nvPr/>
        </p:nvCxnSpPr>
        <p:spPr>
          <a:xfrm>
            <a:off x="2195736" y="464894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직선 연결선 127"/>
          <p:cNvCxnSpPr/>
          <p:nvPr/>
        </p:nvCxnSpPr>
        <p:spPr>
          <a:xfrm>
            <a:off x="6804248" y="464894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직선 연결선 128"/>
          <p:cNvCxnSpPr/>
          <p:nvPr/>
        </p:nvCxnSpPr>
        <p:spPr>
          <a:xfrm>
            <a:off x="755576" y="536902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직선 연결선 129"/>
          <p:cNvCxnSpPr/>
          <p:nvPr/>
        </p:nvCxnSpPr>
        <p:spPr>
          <a:xfrm>
            <a:off x="2267744" y="5157192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직선 연결선 130"/>
          <p:cNvCxnSpPr/>
          <p:nvPr/>
        </p:nvCxnSpPr>
        <p:spPr>
          <a:xfrm>
            <a:off x="3851920" y="536902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직선 연결선 131"/>
          <p:cNvCxnSpPr/>
          <p:nvPr/>
        </p:nvCxnSpPr>
        <p:spPr>
          <a:xfrm>
            <a:off x="5364088" y="536902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직선 연결선 132"/>
          <p:cNvCxnSpPr/>
          <p:nvPr/>
        </p:nvCxnSpPr>
        <p:spPr>
          <a:xfrm>
            <a:off x="6804248" y="5157192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직선 연결선 133"/>
          <p:cNvCxnSpPr/>
          <p:nvPr/>
        </p:nvCxnSpPr>
        <p:spPr>
          <a:xfrm>
            <a:off x="8316416" y="536902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직선 연결선 115"/>
          <p:cNvCxnSpPr/>
          <p:nvPr/>
        </p:nvCxnSpPr>
        <p:spPr>
          <a:xfrm>
            <a:off x="611560" y="320878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직선 연결선 116"/>
          <p:cNvCxnSpPr/>
          <p:nvPr/>
        </p:nvCxnSpPr>
        <p:spPr>
          <a:xfrm>
            <a:off x="1778928" y="320878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직선 연결선 117"/>
          <p:cNvCxnSpPr/>
          <p:nvPr/>
        </p:nvCxnSpPr>
        <p:spPr>
          <a:xfrm>
            <a:off x="2915816" y="322021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직선 연결선 118"/>
          <p:cNvCxnSpPr/>
          <p:nvPr/>
        </p:nvCxnSpPr>
        <p:spPr>
          <a:xfrm>
            <a:off x="5364088" y="320878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연결선 119"/>
          <p:cNvCxnSpPr/>
          <p:nvPr/>
        </p:nvCxnSpPr>
        <p:spPr>
          <a:xfrm>
            <a:off x="6804248" y="320878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직선 연결선 120"/>
          <p:cNvCxnSpPr/>
          <p:nvPr/>
        </p:nvCxnSpPr>
        <p:spPr>
          <a:xfrm>
            <a:off x="8316416" y="320878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직선 연결선 106"/>
          <p:cNvCxnSpPr/>
          <p:nvPr/>
        </p:nvCxnSpPr>
        <p:spPr>
          <a:xfrm>
            <a:off x="1691680" y="248870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연결선 109"/>
          <p:cNvCxnSpPr/>
          <p:nvPr/>
        </p:nvCxnSpPr>
        <p:spPr>
          <a:xfrm>
            <a:off x="3563888" y="248870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10"/>
          <p:cNvCxnSpPr/>
          <p:nvPr/>
        </p:nvCxnSpPr>
        <p:spPr>
          <a:xfrm>
            <a:off x="5580112" y="248870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연결선 111"/>
          <p:cNvCxnSpPr/>
          <p:nvPr/>
        </p:nvCxnSpPr>
        <p:spPr>
          <a:xfrm>
            <a:off x="7308304" y="2488704"/>
            <a:ext cx="0" cy="43204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직선 연결선 101"/>
          <p:cNvCxnSpPr/>
          <p:nvPr/>
        </p:nvCxnSpPr>
        <p:spPr>
          <a:xfrm flipH="1">
            <a:off x="2627784" y="2128664"/>
            <a:ext cx="3888432" cy="0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직선 연결선 100"/>
          <p:cNvCxnSpPr>
            <a:stCxn id="33" idx="2"/>
          </p:cNvCxnSpPr>
          <p:nvPr/>
        </p:nvCxnSpPr>
        <p:spPr>
          <a:xfrm>
            <a:off x="4572000" y="1696616"/>
            <a:ext cx="0" cy="2952328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직사각형 32"/>
          <p:cNvSpPr/>
          <p:nvPr/>
        </p:nvSpPr>
        <p:spPr>
          <a:xfrm>
            <a:off x="3923928" y="1264568"/>
            <a:ext cx="1296144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139523" y="1287810"/>
            <a:ext cx="8835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mtClean="0"/>
              <a:t>총    회</a:t>
            </a:r>
            <a:endParaRPr lang="ko-KR" altLang="en-US" sz="1600" b="1"/>
          </a:p>
        </p:txBody>
      </p:sp>
      <p:sp>
        <p:nvSpPr>
          <p:cNvPr id="35" name="직사각형 34"/>
          <p:cNvSpPr/>
          <p:nvPr/>
        </p:nvSpPr>
        <p:spPr>
          <a:xfrm>
            <a:off x="3923928" y="1912640"/>
            <a:ext cx="1296144" cy="43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20473" y="1935882"/>
            <a:ext cx="8835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mtClean="0"/>
              <a:t>회    장</a:t>
            </a:r>
            <a:endParaRPr lang="ko-KR" altLang="en-US" sz="1600" b="1"/>
          </a:p>
        </p:txBody>
      </p:sp>
      <p:sp>
        <p:nvSpPr>
          <p:cNvPr id="40" name="직사각형 39"/>
          <p:cNvSpPr/>
          <p:nvPr/>
        </p:nvSpPr>
        <p:spPr>
          <a:xfrm>
            <a:off x="2051720" y="1912640"/>
            <a:ext cx="1296144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051720" y="1935882"/>
            <a:ext cx="1337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mtClean="0"/>
              <a:t>이사회</a:t>
            </a:r>
            <a:r>
              <a:rPr lang="en-US" altLang="ko-KR" sz="1600" b="1" dirty="0" smtClean="0"/>
              <a:t>, </a:t>
            </a:r>
            <a:r>
              <a:rPr lang="ko-KR" altLang="en-US" sz="1600" b="1" dirty="0" smtClean="0"/>
              <a:t>고문</a:t>
            </a:r>
            <a:endParaRPr lang="ko-KR" altLang="en-US" sz="1600" b="1" dirty="0"/>
          </a:p>
        </p:txBody>
      </p:sp>
      <p:sp>
        <p:nvSpPr>
          <p:cNvPr id="42" name="직사각형 41"/>
          <p:cNvSpPr/>
          <p:nvPr/>
        </p:nvSpPr>
        <p:spPr>
          <a:xfrm>
            <a:off x="5796136" y="1912640"/>
            <a:ext cx="1296144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955871" y="1935882"/>
            <a:ext cx="8835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mtClean="0"/>
              <a:t>감    사</a:t>
            </a:r>
            <a:endParaRPr lang="ko-KR" altLang="en-US" sz="1600" b="1" dirty="0"/>
          </a:p>
        </p:txBody>
      </p:sp>
      <p:sp>
        <p:nvSpPr>
          <p:cNvPr id="48" name="직사각형 47"/>
          <p:cNvSpPr/>
          <p:nvPr/>
        </p:nvSpPr>
        <p:spPr>
          <a:xfrm>
            <a:off x="1619672" y="5517232"/>
            <a:ext cx="1296144" cy="43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661795" y="5549999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mtClean="0"/>
              <a:t>건설설계실</a:t>
            </a:r>
            <a:endParaRPr lang="ko-KR" altLang="en-US" sz="1600" b="1" dirty="0"/>
          </a:p>
        </p:txBody>
      </p:sp>
      <p:sp>
        <p:nvSpPr>
          <p:cNvPr id="51" name="직사각형 50"/>
          <p:cNvSpPr/>
          <p:nvPr/>
        </p:nvSpPr>
        <p:spPr>
          <a:xfrm>
            <a:off x="3203848" y="5517232"/>
            <a:ext cx="1296144" cy="43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126507" y="5563101"/>
            <a:ext cx="14414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pc="-200" smtClean="0"/>
              <a:t>건설기술연구실</a:t>
            </a:r>
            <a:endParaRPr lang="ko-KR" altLang="en-US" sz="1600" b="1" spc="-200" dirty="0"/>
          </a:p>
        </p:txBody>
      </p:sp>
      <p:sp>
        <p:nvSpPr>
          <p:cNvPr id="53" name="직사각형 52"/>
          <p:cNvSpPr/>
          <p:nvPr/>
        </p:nvSpPr>
        <p:spPr>
          <a:xfrm>
            <a:off x="4716016" y="5517232"/>
            <a:ext cx="1296144" cy="43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788024" y="5540474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mtClean="0"/>
              <a:t>기획경영실</a:t>
            </a:r>
            <a:endParaRPr lang="ko-KR" altLang="en-US" sz="1600" b="1" dirty="0"/>
          </a:p>
        </p:txBody>
      </p:sp>
      <p:sp>
        <p:nvSpPr>
          <p:cNvPr id="55" name="직사각형 54"/>
          <p:cNvSpPr/>
          <p:nvPr/>
        </p:nvSpPr>
        <p:spPr>
          <a:xfrm>
            <a:off x="6156176" y="5517232"/>
            <a:ext cx="1296144" cy="43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228184" y="5549999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mtClean="0"/>
              <a:t>회원지원실</a:t>
            </a:r>
            <a:endParaRPr lang="ko-KR" altLang="en-US" sz="1600" b="1" dirty="0"/>
          </a:p>
        </p:txBody>
      </p:sp>
      <p:sp>
        <p:nvSpPr>
          <p:cNvPr id="57" name="직사각형 56"/>
          <p:cNvSpPr/>
          <p:nvPr/>
        </p:nvSpPr>
        <p:spPr>
          <a:xfrm>
            <a:off x="7668344" y="5517232"/>
            <a:ext cx="1296144" cy="43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730827" y="5549999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mtClean="0"/>
              <a:t>인재개발실</a:t>
            </a:r>
            <a:endParaRPr lang="ko-KR" altLang="en-US" sz="1600" b="1" dirty="0"/>
          </a:p>
        </p:txBody>
      </p:sp>
      <p:sp>
        <p:nvSpPr>
          <p:cNvPr id="59" name="직사각형 58"/>
          <p:cNvSpPr/>
          <p:nvPr/>
        </p:nvSpPr>
        <p:spPr>
          <a:xfrm>
            <a:off x="1623864" y="4792960"/>
            <a:ext cx="1296144" cy="43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783599" y="4816202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mtClean="0"/>
              <a:t>정책본부</a:t>
            </a:r>
            <a:endParaRPr lang="ko-KR" altLang="en-US" sz="1600" b="1" dirty="0"/>
          </a:p>
        </p:txBody>
      </p:sp>
      <p:sp>
        <p:nvSpPr>
          <p:cNvPr id="61" name="직사각형 60"/>
          <p:cNvSpPr/>
          <p:nvPr/>
        </p:nvSpPr>
        <p:spPr>
          <a:xfrm>
            <a:off x="6156176" y="4792960"/>
            <a:ext cx="1296144" cy="43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315911" y="4816202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/>
              <a:t>운영본부</a:t>
            </a:r>
            <a:endParaRPr lang="ko-KR" altLang="en-US" sz="1600" b="1" dirty="0"/>
          </a:p>
        </p:txBody>
      </p:sp>
      <p:sp>
        <p:nvSpPr>
          <p:cNvPr id="63" name="직사각형 62"/>
          <p:cNvSpPr/>
          <p:nvPr/>
        </p:nvSpPr>
        <p:spPr>
          <a:xfrm>
            <a:off x="3923928" y="4072880"/>
            <a:ext cx="1296144" cy="43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967361" y="4101455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mtClean="0"/>
              <a:t>상근부회</a:t>
            </a:r>
            <a:r>
              <a:rPr lang="ko-KR" altLang="en-US" sz="1600" b="1"/>
              <a:t>장</a:t>
            </a:r>
            <a:endParaRPr lang="ko-KR" altLang="en-US" sz="1600" b="1" dirty="0"/>
          </a:p>
        </p:txBody>
      </p:sp>
      <p:sp>
        <p:nvSpPr>
          <p:cNvPr id="65" name="직사각형 64"/>
          <p:cNvSpPr/>
          <p:nvPr/>
        </p:nvSpPr>
        <p:spPr>
          <a:xfrm>
            <a:off x="1043608" y="2651770"/>
            <a:ext cx="1296144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052092" y="2675012"/>
            <a:ext cx="1359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pc="-200" dirty="0" smtClean="0"/>
              <a:t>토목</a:t>
            </a:r>
            <a:r>
              <a:rPr lang="en-US" altLang="ko-KR" sz="1600" b="1" spc="-200" dirty="0" smtClean="0"/>
              <a:t>CM</a:t>
            </a:r>
            <a:r>
              <a:rPr lang="ko-KR" altLang="en-US" sz="1600" b="1" spc="-200" dirty="0" smtClean="0"/>
              <a:t>협의회</a:t>
            </a:r>
            <a:endParaRPr lang="ko-KR" altLang="en-US" sz="1600" b="1" spc="-200" dirty="0"/>
          </a:p>
        </p:txBody>
      </p:sp>
      <p:sp>
        <p:nvSpPr>
          <p:cNvPr id="67" name="직사각형 66"/>
          <p:cNvSpPr/>
          <p:nvPr/>
        </p:nvSpPr>
        <p:spPr>
          <a:xfrm>
            <a:off x="2915816" y="2651770"/>
            <a:ext cx="1296144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834283" y="2675012"/>
            <a:ext cx="14414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pc="-200" smtClean="0"/>
              <a:t>토목설계협의회</a:t>
            </a:r>
            <a:endParaRPr lang="ko-KR" altLang="en-US" sz="1600" b="1" spc="-200" dirty="0"/>
          </a:p>
        </p:txBody>
      </p:sp>
      <p:sp>
        <p:nvSpPr>
          <p:cNvPr id="69" name="직사각형 68"/>
          <p:cNvSpPr/>
          <p:nvPr/>
        </p:nvSpPr>
        <p:spPr>
          <a:xfrm>
            <a:off x="4922515" y="2651770"/>
            <a:ext cx="1296144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6588224" y="2651770"/>
            <a:ext cx="1296144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525741" y="2697639"/>
            <a:ext cx="14414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pc="-200" dirty="0" smtClean="0"/>
              <a:t>건축감리협의회</a:t>
            </a:r>
            <a:endParaRPr lang="ko-KR" altLang="en-US" sz="1600" b="1" spc="-200" dirty="0"/>
          </a:p>
        </p:txBody>
      </p:sp>
      <p:sp>
        <p:nvSpPr>
          <p:cNvPr id="73" name="직사각형 72"/>
          <p:cNvSpPr/>
          <p:nvPr/>
        </p:nvSpPr>
        <p:spPr>
          <a:xfrm>
            <a:off x="179512" y="5517232"/>
            <a:ext cx="1296144" cy="43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17612" y="5549999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mtClean="0"/>
              <a:t>정책제도실</a:t>
            </a:r>
            <a:endParaRPr lang="ko-KR" altLang="en-US" sz="1600" b="1" dirty="0"/>
          </a:p>
        </p:txBody>
      </p:sp>
      <p:sp>
        <p:nvSpPr>
          <p:cNvPr id="87" name="직사각형 86"/>
          <p:cNvSpPr/>
          <p:nvPr/>
        </p:nvSpPr>
        <p:spPr>
          <a:xfrm>
            <a:off x="1255440" y="3371850"/>
            <a:ext cx="1099170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1224637" y="3423667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pc="-100" dirty="0" smtClean="0"/>
              <a:t>법제위원회</a:t>
            </a:r>
            <a:endParaRPr lang="ko-KR" altLang="en-US" sz="1600" b="1" spc="-100" dirty="0"/>
          </a:p>
        </p:txBody>
      </p:sp>
      <p:sp>
        <p:nvSpPr>
          <p:cNvPr id="89" name="직사각형 88"/>
          <p:cNvSpPr/>
          <p:nvPr/>
        </p:nvSpPr>
        <p:spPr>
          <a:xfrm>
            <a:off x="2426618" y="3371850"/>
            <a:ext cx="1008112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368158" y="3405758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pc="-100" dirty="0" smtClean="0"/>
              <a:t>전문위원회</a:t>
            </a:r>
            <a:endParaRPr lang="ko-KR" altLang="en-US" sz="1600" b="1" spc="-100" dirty="0"/>
          </a:p>
        </p:txBody>
      </p:sp>
      <p:sp>
        <p:nvSpPr>
          <p:cNvPr id="91" name="직사각형 90"/>
          <p:cNvSpPr/>
          <p:nvPr/>
        </p:nvSpPr>
        <p:spPr>
          <a:xfrm>
            <a:off x="4716016" y="3371850"/>
            <a:ext cx="1296144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4765164" y="3417952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/>
              <a:t>국제위원회</a:t>
            </a:r>
            <a:endParaRPr lang="ko-KR" altLang="en-US" sz="1600" b="1" dirty="0"/>
          </a:p>
        </p:txBody>
      </p:sp>
      <p:sp>
        <p:nvSpPr>
          <p:cNvPr id="93" name="직사각형 92"/>
          <p:cNvSpPr/>
          <p:nvPr/>
        </p:nvSpPr>
        <p:spPr>
          <a:xfrm>
            <a:off x="6156176" y="3371850"/>
            <a:ext cx="1296144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6071096" y="3412237"/>
            <a:ext cx="14414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pc="-200" dirty="0" smtClean="0"/>
              <a:t>홍보편집위원회</a:t>
            </a:r>
            <a:endParaRPr lang="ko-KR" altLang="en-US" sz="1600" b="1" spc="-200" dirty="0"/>
          </a:p>
        </p:txBody>
      </p:sp>
      <p:sp>
        <p:nvSpPr>
          <p:cNvPr id="95" name="직사각형 94"/>
          <p:cNvSpPr/>
          <p:nvPr/>
        </p:nvSpPr>
        <p:spPr>
          <a:xfrm>
            <a:off x="7668344" y="3371850"/>
            <a:ext cx="1296144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7730827" y="340461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mtClean="0"/>
              <a:t>교육위원회</a:t>
            </a:r>
            <a:endParaRPr lang="ko-KR" altLang="en-US" sz="1600" b="1" dirty="0"/>
          </a:p>
        </p:txBody>
      </p:sp>
      <p:sp>
        <p:nvSpPr>
          <p:cNvPr id="97" name="직사각형 96"/>
          <p:cNvSpPr/>
          <p:nvPr/>
        </p:nvSpPr>
        <p:spPr>
          <a:xfrm>
            <a:off x="122362" y="3371850"/>
            <a:ext cx="1080120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4071" y="3404617"/>
            <a:ext cx="1164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spc="-100" dirty="0" smtClean="0"/>
              <a:t>윤리위원회</a:t>
            </a:r>
            <a:endParaRPr lang="ko-KR" altLang="en-US" sz="1600" b="1" spc="-100" dirty="0"/>
          </a:p>
        </p:txBody>
      </p:sp>
      <p:sp>
        <p:nvSpPr>
          <p:cNvPr id="99" name="TextBox 98"/>
          <p:cNvSpPr txBox="1"/>
          <p:nvPr/>
        </p:nvSpPr>
        <p:spPr>
          <a:xfrm>
            <a:off x="4903012" y="2700192"/>
            <a:ext cx="1359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pc="-200" dirty="0" smtClean="0"/>
              <a:t>건</a:t>
            </a:r>
            <a:r>
              <a:rPr lang="ko-KR" altLang="en-US" sz="1600" b="1" spc="-200" dirty="0"/>
              <a:t>축</a:t>
            </a:r>
            <a:r>
              <a:rPr lang="en-US" altLang="ko-KR" sz="1600" b="1" spc="-200" dirty="0" smtClean="0"/>
              <a:t>CM</a:t>
            </a:r>
            <a:r>
              <a:rPr lang="ko-KR" altLang="en-US" sz="1600" b="1" spc="-200" dirty="0" smtClean="0"/>
              <a:t>협의회</a:t>
            </a:r>
            <a:endParaRPr lang="ko-KR" altLang="en-US" sz="1600" b="1" spc="-200" dirty="0"/>
          </a:p>
        </p:txBody>
      </p:sp>
      <p:cxnSp>
        <p:nvCxnSpPr>
          <p:cNvPr id="104" name="직선 연결선 103"/>
          <p:cNvCxnSpPr/>
          <p:nvPr/>
        </p:nvCxnSpPr>
        <p:spPr>
          <a:xfrm flipH="1">
            <a:off x="1691680" y="2488704"/>
            <a:ext cx="5616624" cy="0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직선 연결선 113"/>
          <p:cNvCxnSpPr/>
          <p:nvPr/>
        </p:nvCxnSpPr>
        <p:spPr>
          <a:xfrm flipH="1">
            <a:off x="611560" y="3208784"/>
            <a:ext cx="7704856" cy="0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직선 연결선 121"/>
          <p:cNvCxnSpPr/>
          <p:nvPr/>
        </p:nvCxnSpPr>
        <p:spPr>
          <a:xfrm flipH="1">
            <a:off x="2195736" y="4648944"/>
            <a:ext cx="4608512" cy="0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직선 연결선 124"/>
          <p:cNvCxnSpPr/>
          <p:nvPr/>
        </p:nvCxnSpPr>
        <p:spPr>
          <a:xfrm flipH="1">
            <a:off x="755576" y="5369024"/>
            <a:ext cx="7560840" cy="0"/>
          </a:xfrm>
          <a:prstGeom prst="line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직사각형 136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b="1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138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139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143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b="1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144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52189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>
                    <a:solidFill>
                      <a:srgbClr val="000000"/>
                    </a:solidFill>
                    <a:latin typeface="+mn-ea"/>
                  </a:rPr>
                  <a:t>    </a:t>
                </a:r>
                <a:r>
                  <a:rPr kumimoji="1" lang="en-US" altLang="ko-KR" sz="2400" b="1" dirty="0" smtClean="0">
                    <a:solidFill>
                      <a:srgbClr val="000000"/>
                    </a:solidFill>
                    <a:latin typeface="+mn-ea"/>
                  </a:rPr>
                  <a:t>『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한국건설기술관리협회</a:t>
                </a:r>
                <a:r>
                  <a:rPr kumimoji="1" lang="en-US" altLang="ko-KR" sz="2400" b="1" dirty="0" smtClean="0">
                    <a:solidFill>
                      <a:srgbClr val="000000"/>
                    </a:solidFill>
                    <a:latin typeface="+mn-ea"/>
                  </a:rPr>
                  <a:t>』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 일반 현황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145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b="1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140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b="1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141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b="1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Ⅰ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00" name="직사각형 99"/>
          <p:cNvSpPr/>
          <p:nvPr/>
        </p:nvSpPr>
        <p:spPr>
          <a:xfrm>
            <a:off x="3483665" y="3381375"/>
            <a:ext cx="1008112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00" b="1">
              <a:solidFill>
                <a:schemeClr val="tx1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3425205" y="3415283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spc="-100" dirty="0" smtClean="0"/>
              <a:t>기술위원회</a:t>
            </a:r>
            <a:endParaRPr lang="ko-KR" altLang="en-US" sz="1600" b="1" spc="-100" dirty="0"/>
          </a:p>
        </p:txBody>
      </p:sp>
      <p:sp>
        <p:nvSpPr>
          <p:cNvPr id="105" name="AutoShape 545"/>
          <p:cNvSpPr>
            <a:spLocks noChangeArrowheads="1"/>
          </p:cNvSpPr>
          <p:nvPr/>
        </p:nvSpPr>
        <p:spPr bwMode="auto">
          <a:xfrm>
            <a:off x="179512" y="1064884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b="1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08" name="AutoShape 546"/>
          <p:cNvSpPr>
            <a:spLocks noChangeArrowheads="1"/>
          </p:cNvSpPr>
          <p:nvPr/>
        </p:nvSpPr>
        <p:spPr bwMode="auto">
          <a:xfrm>
            <a:off x="914448" y="1064884"/>
            <a:ext cx="1863316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b="1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09" name="AutoShape 555"/>
          <p:cNvSpPr>
            <a:spLocks noChangeArrowheads="1"/>
          </p:cNvSpPr>
          <p:nvPr/>
        </p:nvSpPr>
        <p:spPr bwMode="auto">
          <a:xfrm>
            <a:off x="213319" y="1012118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b="1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13" name="WordArt 560"/>
          <p:cNvSpPr>
            <a:spLocks noChangeArrowheads="1" noChangeShapeType="1" noTextEdit="1"/>
          </p:cNvSpPr>
          <p:nvPr/>
        </p:nvSpPr>
        <p:spPr bwMode="auto">
          <a:xfrm>
            <a:off x="380884" y="1134946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b="1" kern="10" spc="-70" dirty="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5</a:t>
            </a:r>
            <a:endParaRPr lang="ko-KR" altLang="en-US" sz="1400" b="1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115" name="AutoShape 565"/>
          <p:cNvSpPr>
            <a:spLocks noChangeArrowheads="1"/>
          </p:cNvSpPr>
          <p:nvPr/>
        </p:nvSpPr>
        <p:spPr bwMode="auto">
          <a:xfrm>
            <a:off x="940821" y="1062357"/>
            <a:ext cx="4171394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b="1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123" name="Text Box 574"/>
          <p:cNvSpPr txBox="1">
            <a:spLocks noChangeArrowheads="1"/>
          </p:cNvSpPr>
          <p:nvPr/>
        </p:nvSpPr>
        <p:spPr bwMode="auto">
          <a:xfrm>
            <a:off x="1029262" y="1052736"/>
            <a:ext cx="15263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협회 조직도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150937" y="6059388"/>
            <a:ext cx="13163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/>
              <a:t>건설사업관리 및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민간감리 관련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법 </a:t>
            </a:r>
            <a:r>
              <a:rPr lang="en-US" altLang="ko-KR" sz="1200" b="1" dirty="0" smtClean="0"/>
              <a:t>· </a:t>
            </a:r>
            <a:r>
              <a:rPr lang="ko-KR" altLang="en-US" sz="1200" b="1" dirty="0" smtClean="0"/>
              <a:t>제도 운영</a:t>
            </a:r>
            <a:endParaRPr lang="ko-KR" altLang="en-US" sz="1200" b="1" dirty="0"/>
          </a:p>
        </p:txBody>
      </p:sp>
      <p:sp>
        <p:nvSpPr>
          <p:cNvPr id="126" name="TextBox 125"/>
          <p:cNvSpPr txBox="1"/>
          <p:nvPr/>
        </p:nvSpPr>
        <p:spPr>
          <a:xfrm>
            <a:off x="1637530" y="6095037"/>
            <a:ext cx="11576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/>
              <a:t>설계 관련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법 </a:t>
            </a:r>
            <a:r>
              <a:rPr lang="en-US" altLang="ko-KR" sz="1200" b="1" dirty="0" smtClean="0"/>
              <a:t>· </a:t>
            </a:r>
            <a:r>
              <a:rPr lang="ko-KR" altLang="en-US" sz="1200" b="1" dirty="0" smtClean="0"/>
              <a:t>제도 운영</a:t>
            </a:r>
            <a:endParaRPr lang="ko-KR" altLang="en-US" sz="1200" b="1" dirty="0"/>
          </a:p>
        </p:txBody>
      </p:sp>
      <p:sp>
        <p:nvSpPr>
          <p:cNvPr id="135" name="TextBox 134"/>
          <p:cNvSpPr txBox="1"/>
          <p:nvPr/>
        </p:nvSpPr>
        <p:spPr>
          <a:xfrm>
            <a:off x="3031257" y="6078438"/>
            <a:ext cx="1733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/>
              <a:t>건설기술자임금조사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및 외부 연구용역 수행</a:t>
            </a:r>
            <a:endParaRPr lang="ko-KR" altLang="en-US" sz="1200" b="1" dirty="0"/>
          </a:p>
        </p:txBody>
      </p:sp>
      <p:sp>
        <p:nvSpPr>
          <p:cNvPr id="136" name="TextBox 135"/>
          <p:cNvSpPr txBox="1"/>
          <p:nvPr/>
        </p:nvSpPr>
        <p:spPr>
          <a:xfrm>
            <a:off x="4696966" y="6083771"/>
            <a:ext cx="1542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spc="-50" dirty="0" smtClean="0"/>
              <a:t>총회</a:t>
            </a:r>
            <a:r>
              <a:rPr lang="en-US" altLang="ko-KR" sz="1200" b="1" spc="-50" dirty="0" smtClean="0"/>
              <a:t>, </a:t>
            </a:r>
            <a:r>
              <a:rPr lang="ko-KR" altLang="en-US" sz="1200" b="1" spc="-50" dirty="0" smtClean="0"/>
              <a:t>이사회 운영 및</a:t>
            </a:r>
            <a:endParaRPr lang="en-US" altLang="ko-KR" sz="1200" b="1" spc="-50" dirty="0" smtClean="0"/>
          </a:p>
          <a:p>
            <a:r>
              <a:rPr lang="ko-KR" altLang="en-US" sz="1200" b="1" spc="-50" dirty="0" smtClean="0"/>
              <a:t>각종 인사</a:t>
            </a:r>
            <a:r>
              <a:rPr lang="en-US" altLang="ko-KR" sz="1200" b="1" spc="-50" dirty="0" smtClean="0"/>
              <a:t>·</a:t>
            </a:r>
            <a:r>
              <a:rPr lang="ko-KR" altLang="en-US" sz="1200" b="1" spc="-50" dirty="0" smtClean="0"/>
              <a:t>총무 업무</a:t>
            </a:r>
            <a:endParaRPr lang="en-US" altLang="ko-KR" sz="1200" b="1" spc="-50" dirty="0" smtClean="0"/>
          </a:p>
        </p:txBody>
      </p:sp>
      <p:sp>
        <p:nvSpPr>
          <p:cNvPr id="146" name="TextBox 145"/>
          <p:cNvSpPr txBox="1"/>
          <p:nvPr/>
        </p:nvSpPr>
        <p:spPr>
          <a:xfrm>
            <a:off x="6143568" y="6083771"/>
            <a:ext cx="15247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/>
              <a:t>등록 및 실적관리</a:t>
            </a:r>
            <a:r>
              <a:rPr lang="en-US" altLang="ko-KR" sz="1200" b="1" dirty="0" smtClean="0"/>
              <a:t>,</a:t>
            </a:r>
          </a:p>
          <a:p>
            <a:r>
              <a:rPr lang="ko-KR" altLang="en-US" sz="1200" b="1" dirty="0" smtClean="0"/>
              <a:t>확인서 발급 등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정부 위탁업무 수행</a:t>
            </a:r>
            <a:endParaRPr lang="en-US" altLang="ko-KR" sz="1200" b="1" dirty="0" smtClean="0"/>
          </a:p>
        </p:txBody>
      </p:sp>
      <p:sp>
        <p:nvSpPr>
          <p:cNvPr id="147" name="TextBox 146"/>
          <p:cNvSpPr txBox="1"/>
          <p:nvPr/>
        </p:nvSpPr>
        <p:spPr>
          <a:xfrm>
            <a:off x="7624911" y="6093296"/>
            <a:ext cx="14253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/>
              <a:t>교육기관 운영 및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대외 홍보 업무</a:t>
            </a:r>
            <a:endParaRPr lang="en-US" altLang="ko-KR" sz="1200" b="1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12"/>
          <p:cNvSpPr>
            <a:spLocks noChangeArrowheads="1"/>
          </p:cNvSpPr>
          <p:nvPr/>
        </p:nvSpPr>
        <p:spPr bwMode="auto">
          <a:xfrm>
            <a:off x="250825" y="836613"/>
            <a:ext cx="8642350" cy="53990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6628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pic>
        <p:nvPicPr>
          <p:cNvPr id="26629" name="Picture 365" descr="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36583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Ⅰ</a:t>
            </a:r>
            <a:r>
              <a:rPr kumimoji="1" lang="en-US" altLang="ko-KR" sz="2800" dirty="0" smtClean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err="1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건진법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 주요 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443162" y="1988564"/>
          <a:ext cx="8261870" cy="4028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5162"/>
                <a:gridCol w="5385964"/>
                <a:gridCol w="1540744"/>
              </a:tblGrid>
              <a:tr h="54446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0" kern="1200" spc="600" dirty="0" smtClean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16200000" scaled="1"/>
                          </a:gradFill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구분</a:t>
                      </a:r>
                      <a:endParaRPr lang="ko-KR" altLang="en-US" sz="1600" b="0" kern="1200" spc="600" dirty="0">
                        <a:gradFill>
                          <a:gsLst>
                            <a:gs pos="0">
                              <a:schemeClr val="bg1"/>
                            </a:gs>
                            <a:gs pos="100000">
                              <a:schemeClr val="bg1"/>
                            </a:gs>
                          </a:gsLst>
                          <a:lin ang="16200000" scaled="1"/>
                        </a:gra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kern="1200" spc="300" dirty="0" smtClean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16200000" scaled="1"/>
                          </a:gradFill>
                          <a:latin typeface="HY견고딕" pitchFamily="18" charset="-127"/>
                          <a:ea typeface="HY견고딕" pitchFamily="18" charset="-127"/>
                          <a:cs typeface="+mn-cs"/>
                        </a:rPr>
                        <a:t>주요 개정 내용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>
                        <a:alpha val="5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0" kern="1200" spc="300" dirty="0" smtClean="0">
                          <a:gradFill>
                            <a:gsLst>
                              <a:gs pos="0">
                                <a:schemeClr val="bg1"/>
                              </a:gs>
                              <a:gs pos="100000">
                                <a:schemeClr val="bg1"/>
                              </a:gs>
                            </a:gsLst>
                            <a:lin ang="16200000" scaled="1"/>
                          </a:gradFill>
                          <a:latin typeface="HY견고딕" pitchFamily="18" charset="-127"/>
                          <a:ea typeface="HY견고딕" pitchFamily="18" charset="-127"/>
                          <a:cs typeface="+mn-cs"/>
                        </a:rPr>
                        <a:t>해당조문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>
                        <a:alpha val="54000"/>
                      </a:srgbClr>
                    </a:solidFill>
                  </a:tcPr>
                </a:tc>
              </a:tr>
              <a:tr h="830444">
                <a:tc rowSpan="3">
                  <a:txBody>
                    <a:bodyPr/>
                    <a:lstStyle/>
                    <a:p>
                      <a:pPr algn="ctr"/>
                      <a:r>
                        <a:rPr kumimoji="0" lang="ko-KR" altLang="en-US" sz="1400" kern="1200" dirty="0" smtClean="0">
                          <a:gradFill flip="none" rotWithShape="1">
                            <a:gsLst>
                              <a:gs pos="0">
                                <a:srgbClr val="0000CC">
                                  <a:shade val="30000"/>
                                  <a:satMod val="115000"/>
                                </a:srgbClr>
                              </a:gs>
                              <a:gs pos="50000">
                                <a:srgbClr val="0000CC">
                                  <a:shade val="67500"/>
                                  <a:satMod val="115000"/>
                                </a:srgbClr>
                              </a:gs>
                              <a:gs pos="100000">
                                <a:srgbClr val="0000CC">
                                  <a:shade val="100000"/>
                                  <a:satMod val="115000"/>
                                </a:srgbClr>
                              </a:gs>
                            </a:gsLst>
                            <a:lin ang="16200000" scaled="1"/>
                            <a:tileRect/>
                          </a:gradFill>
                          <a:effectLst/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건설기술용역</a:t>
                      </a:r>
                      <a:endParaRPr kumimoji="0" lang="en-US" altLang="ko-KR" sz="1400" kern="1200" dirty="0" smtClean="0">
                        <a:gradFill flip="none" rotWithShape="1">
                          <a:gsLst>
                            <a:gs pos="0">
                              <a:srgbClr val="0000CC">
                                <a:shade val="30000"/>
                                <a:satMod val="115000"/>
                              </a:srgbClr>
                            </a:gs>
                            <a:gs pos="50000">
                              <a:srgbClr val="0000CC">
                                <a:shade val="67500"/>
                                <a:satMod val="115000"/>
                              </a:srgbClr>
                            </a:gs>
                            <a:gs pos="100000">
                              <a:srgbClr val="0000CC">
                                <a:shade val="100000"/>
                                <a:satMod val="115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  <a:effectLst/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ko-KR" altLang="en-US" sz="1400" kern="1200" dirty="0" smtClean="0">
                          <a:gradFill flip="none" rotWithShape="1">
                            <a:gsLst>
                              <a:gs pos="0">
                                <a:srgbClr val="0000CC">
                                  <a:shade val="30000"/>
                                  <a:satMod val="115000"/>
                                </a:srgbClr>
                              </a:gs>
                              <a:gs pos="50000">
                                <a:srgbClr val="0000CC">
                                  <a:shade val="67500"/>
                                  <a:satMod val="115000"/>
                                </a:srgbClr>
                              </a:gs>
                              <a:gs pos="100000">
                                <a:srgbClr val="0000CC">
                                  <a:shade val="100000"/>
                                  <a:satMod val="115000"/>
                                </a:srgbClr>
                              </a:gs>
                            </a:gsLst>
                            <a:lin ang="16200000" scaled="1"/>
                            <a:tileRect/>
                          </a:gradFill>
                          <a:effectLst/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업자 선정</a:t>
                      </a:r>
                      <a:endParaRPr kumimoji="0" lang="ko-KR" altLang="en-US" sz="1400" kern="1200" dirty="0">
                        <a:gradFill flip="none" rotWithShape="1">
                          <a:gsLst>
                            <a:gs pos="0">
                              <a:srgbClr val="0000CC">
                                <a:shade val="30000"/>
                                <a:satMod val="115000"/>
                              </a:srgbClr>
                            </a:gs>
                            <a:gs pos="50000">
                              <a:srgbClr val="0000CC">
                                <a:shade val="67500"/>
                                <a:satMod val="115000"/>
                              </a:srgbClr>
                            </a:gs>
                            <a:gs pos="100000">
                              <a:srgbClr val="0000CC">
                                <a:shade val="100000"/>
                                <a:satMod val="115000"/>
                              </a:srgbClr>
                            </a:gs>
                          </a:gsLst>
                          <a:lin ang="16200000" scaled="1"/>
                          <a:tileRect/>
                        </a:gradFill>
                        <a:effectLst/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17907" marR="17907" marT="17907" marB="17907"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감리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·CM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을 건설사업관리로 단일화함에 따라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관련 기준을 건설사업관리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PQ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로 통합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규칙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28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별표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241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건설업자 등이 안전진단전문기관 선정 시 용역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PQ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등 업체선정 기준 및 절차를 따르도록 함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｢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건축서비스산업 진흥법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｣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제정에 따라 건축설계업자 선정과 관련된 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PQ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등 규정을 삭제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영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51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</a:t>
                      </a:r>
                    </a:p>
                    <a:p>
                      <a:pPr algn="ctr"/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규칙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28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</a:t>
                      </a:r>
                      <a:endParaRPr lang="en-US" altLang="ko-KR" sz="1400" b="1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n-US" altLang="ko-KR" sz="1400" b="1" kern="1200" dirty="0" smtClean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algn="ctr"/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영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52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</a:t>
                      </a:r>
                    </a:p>
                    <a:p>
                      <a:pPr algn="ctr"/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규칙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28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16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용역의 하도급 승인에 대한 법적 근거가 마련됨에 따라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승인절차 및 세부기준을 정함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규칙 제</a:t>
                      </a: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31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조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" name="Rounded Rectangle 4"/>
          <p:cNvSpPr/>
          <p:nvPr/>
        </p:nvSpPr>
        <p:spPr>
          <a:xfrm>
            <a:off x="452686" y="1142964"/>
            <a:ext cx="3528392" cy="557844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  <a:alpha val="66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54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2200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HY울릉도B" pitchFamily="18" charset="-127"/>
                <a:ea typeface="HY울릉도B" pitchFamily="18" charset="-127"/>
              </a:rPr>
              <a:t>법령</a:t>
            </a:r>
            <a:r>
              <a:rPr kumimoji="1" lang="en-US" altLang="ko-KR" sz="2200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ko-KR" altLang="en-US" sz="2200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HY울릉도B" pitchFamily="18" charset="-127"/>
                <a:ea typeface="HY울릉도B" pitchFamily="18" charset="-127"/>
              </a:rPr>
              <a:t>개정 주요내용 요약</a:t>
            </a:r>
            <a:endParaRPr kumimoji="1" lang="ko-KR" altLang="en-US" sz="2200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직사각형 49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3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56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57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4901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>
                    <a:solidFill>
                      <a:srgbClr val="000000"/>
                    </a:solidFill>
                    <a:latin typeface="+mn-ea"/>
                  </a:rPr>
                  <a:t>    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협회 주요업무 현황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58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53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4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67852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Ⅱ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1" name="Group 54"/>
          <p:cNvGrpSpPr>
            <a:grpSpLocks/>
          </p:cNvGrpSpPr>
          <p:nvPr/>
        </p:nvGrpSpPr>
        <p:grpSpPr bwMode="auto">
          <a:xfrm>
            <a:off x="2743026" y="2269080"/>
            <a:ext cx="3731269" cy="3671887"/>
            <a:chOff x="1708" y="1189"/>
            <a:chExt cx="2467" cy="2468"/>
          </a:xfrm>
        </p:grpSpPr>
        <p:sp>
          <p:nvSpPr>
            <p:cNvPr id="32" name="Oval 55"/>
            <p:cNvSpPr>
              <a:spLocks noChangeArrowheads="1"/>
            </p:cNvSpPr>
            <p:nvPr/>
          </p:nvSpPr>
          <p:spPr bwMode="auto">
            <a:xfrm>
              <a:off x="2092" y="1576"/>
              <a:ext cx="1626" cy="1626"/>
            </a:xfrm>
            <a:prstGeom prst="ellipse">
              <a:avLst/>
            </a:prstGeom>
            <a:solidFill>
              <a:srgbClr val="043480">
                <a:alpha val="17000"/>
              </a:srgbClr>
            </a:solidFill>
            <a:ln w="571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ko-KR" altLang="ko-KR" u="sng">
                <a:solidFill>
                  <a:srgbClr val="FFFFFF"/>
                </a:solidFill>
              </a:endParaRPr>
            </a:p>
          </p:txBody>
        </p:sp>
        <p:pic>
          <p:nvPicPr>
            <p:cNvPr id="37" name="Picture 56" descr="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47" y="1727"/>
              <a:ext cx="660" cy="661"/>
            </a:xfrm>
            <a:prstGeom prst="rect">
              <a:avLst/>
            </a:prstGeom>
            <a:noFill/>
          </p:spPr>
        </p:pic>
        <p:pic>
          <p:nvPicPr>
            <p:cNvPr id="38" name="Picture 57" descr="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07" y="1727"/>
              <a:ext cx="661" cy="661"/>
            </a:xfrm>
            <a:prstGeom prst="rect">
              <a:avLst/>
            </a:prstGeom>
            <a:noFill/>
          </p:spPr>
        </p:pic>
        <p:pic>
          <p:nvPicPr>
            <p:cNvPr id="39" name="Picture 58" descr="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47" y="2388"/>
              <a:ext cx="660" cy="661"/>
            </a:xfrm>
            <a:prstGeom prst="rect">
              <a:avLst/>
            </a:prstGeom>
            <a:noFill/>
          </p:spPr>
        </p:pic>
        <p:pic>
          <p:nvPicPr>
            <p:cNvPr id="45" name="Picture 59" descr="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07" y="2388"/>
              <a:ext cx="661" cy="661"/>
            </a:xfrm>
            <a:prstGeom prst="rect">
              <a:avLst/>
            </a:prstGeom>
            <a:noFill/>
          </p:spPr>
        </p:pic>
        <p:sp>
          <p:nvSpPr>
            <p:cNvPr id="47" name="Line 60"/>
            <p:cNvSpPr>
              <a:spLocks noChangeShapeType="1"/>
            </p:cNvSpPr>
            <p:nvPr/>
          </p:nvSpPr>
          <p:spPr bwMode="auto">
            <a:xfrm>
              <a:off x="1708" y="2388"/>
              <a:ext cx="24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0000"/>
                </a:solidFill>
              </a:endParaRPr>
            </a:p>
          </p:txBody>
        </p:sp>
        <p:sp>
          <p:nvSpPr>
            <p:cNvPr id="48" name="Line 61"/>
            <p:cNvSpPr>
              <a:spLocks noChangeShapeType="1"/>
            </p:cNvSpPr>
            <p:nvPr/>
          </p:nvSpPr>
          <p:spPr bwMode="auto">
            <a:xfrm rot="5400000">
              <a:off x="1673" y="2423"/>
              <a:ext cx="24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ko-KR" altLang="en-US">
                <a:solidFill>
                  <a:srgbClr val="000000"/>
                </a:solidFill>
              </a:endParaRPr>
            </a:p>
          </p:txBody>
        </p:sp>
        <p:pic>
          <p:nvPicPr>
            <p:cNvPr id="49" name="Picture 62" descr="s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98" y="1528"/>
              <a:ext cx="375" cy="764"/>
            </a:xfrm>
            <a:prstGeom prst="rect">
              <a:avLst/>
            </a:prstGeom>
            <a:noFill/>
          </p:spPr>
        </p:pic>
        <p:pic>
          <p:nvPicPr>
            <p:cNvPr id="51" name="Picture 63" descr="s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155" y="1528"/>
              <a:ext cx="375" cy="757"/>
            </a:xfrm>
            <a:prstGeom prst="rect">
              <a:avLst/>
            </a:prstGeom>
            <a:noFill/>
          </p:spPr>
        </p:pic>
        <p:pic>
          <p:nvPicPr>
            <p:cNvPr id="67" name="Picture 64" descr="s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298" y="2496"/>
              <a:ext cx="380" cy="774"/>
            </a:xfrm>
            <a:prstGeom prst="rect">
              <a:avLst/>
            </a:prstGeom>
            <a:noFill/>
          </p:spPr>
        </p:pic>
        <p:pic>
          <p:nvPicPr>
            <p:cNvPr id="68" name="Picture 65" descr="s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203" y="2496"/>
              <a:ext cx="375" cy="762"/>
            </a:xfrm>
            <a:prstGeom prst="rect">
              <a:avLst/>
            </a:prstGeom>
            <a:noFill/>
          </p:spPr>
        </p:pic>
      </p:grpSp>
      <p:pic>
        <p:nvPicPr>
          <p:cNvPr id="69" name="Picture 52" descr="l_2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140152" y="1484784"/>
            <a:ext cx="2808313" cy="648072"/>
          </a:xfrm>
          <a:prstGeom prst="rect">
            <a:avLst/>
          </a:prstGeom>
          <a:noFill/>
        </p:spPr>
      </p:pic>
      <p:sp>
        <p:nvSpPr>
          <p:cNvPr id="70" name="제목 18"/>
          <p:cNvSpPr txBox="1">
            <a:spLocks/>
          </p:cNvSpPr>
          <p:nvPr/>
        </p:nvSpPr>
        <p:spPr>
          <a:xfrm>
            <a:off x="3394448" y="1529986"/>
            <a:ext cx="2732112" cy="4889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ko-KR" altLang="en-US" sz="2800" b="1" kern="0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사업기본목표</a:t>
            </a:r>
            <a:endParaRPr lang="ko-KR" altLang="en-US" sz="2800" b="1" kern="0" dirty="0">
              <a:solidFill>
                <a:srgbClr val="33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" name="Text Box 3"/>
          <p:cNvSpPr txBox="1">
            <a:spLocks noChangeArrowheads="1"/>
          </p:cNvSpPr>
          <p:nvPr/>
        </p:nvSpPr>
        <p:spPr bwMode="auto">
          <a:xfrm>
            <a:off x="323528" y="2366314"/>
            <a:ext cx="4320480" cy="99308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B1BBC9">
                <a:gamma/>
                <a:shade val="60000"/>
                <a:invGamma/>
              </a:srgbClr>
            </a:prstShdw>
          </a:effectLst>
        </p:spPr>
        <p:txBody>
          <a:bodyPr wrap="square" tIns="82800" bIns="82800">
            <a:spAutoFit/>
          </a:bodyPr>
          <a:lstStyle/>
          <a:p>
            <a:pPr marL="514350" indent="-514350">
              <a:lnSpc>
                <a:spcPts val="2500"/>
              </a:lnSpc>
              <a:spcBef>
                <a:spcPct val="50000"/>
              </a:spcBef>
            </a:pPr>
            <a:r>
              <a:rPr lang="en-US" altLang="ko-K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건설기술용역 제도 </a:t>
            </a:r>
            <a:endParaRPr lang="en-US" altLang="ko-KR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marL="514350" indent="-514350">
              <a:lnSpc>
                <a:spcPts val="2500"/>
              </a:lnSpc>
              <a:spcBef>
                <a:spcPct val="50000"/>
              </a:spcBef>
            </a:pPr>
            <a:r>
              <a:rPr lang="ko-KR" alt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   개선 및 발전 </a:t>
            </a:r>
            <a:endParaRPr lang="ko-KR" altLang="en-US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2" name="Text Box 3"/>
          <p:cNvSpPr txBox="1">
            <a:spLocks noChangeArrowheads="1"/>
          </p:cNvSpPr>
          <p:nvPr/>
        </p:nvSpPr>
        <p:spPr bwMode="auto">
          <a:xfrm>
            <a:off x="5580112" y="2387522"/>
            <a:ext cx="4464496" cy="13090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B1BBC9">
                <a:gamma/>
                <a:shade val="60000"/>
                <a:invGamma/>
              </a:srgbClr>
            </a:prstShdw>
          </a:effectLst>
        </p:spPr>
        <p:txBody>
          <a:bodyPr wrap="square" tIns="82800" bIns="82800">
            <a:spAutoFit/>
          </a:bodyPr>
          <a:lstStyle/>
          <a:p>
            <a:pPr>
              <a:lnSpc>
                <a:spcPts val="2000"/>
              </a:lnSpc>
              <a:spcBef>
                <a:spcPct val="50000"/>
              </a:spcBef>
            </a:pPr>
            <a:r>
              <a:rPr lang="en-US" altLang="ko-K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건설기술용역업</a:t>
            </a:r>
            <a:endParaRPr lang="en-US" altLang="ko-KR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ts val="2000"/>
              </a:lnSpc>
              <a:spcBef>
                <a:spcPct val="50000"/>
              </a:spcBef>
            </a:pPr>
            <a:r>
              <a:rPr lang="en-US" altLang="ko-K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경쟁력 강화 및</a:t>
            </a:r>
            <a:endParaRPr lang="en-US" altLang="ko-KR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ts val="2000"/>
              </a:lnSpc>
              <a:spcBef>
                <a:spcPct val="50000"/>
              </a:spcBef>
            </a:pPr>
            <a:r>
              <a:rPr lang="en-US" altLang="ko-K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해외진출 지원</a:t>
            </a:r>
            <a:endParaRPr lang="en-US" altLang="ko-KR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3" name="Text Box 3"/>
          <p:cNvSpPr txBox="1">
            <a:spLocks noChangeArrowheads="1"/>
          </p:cNvSpPr>
          <p:nvPr/>
        </p:nvSpPr>
        <p:spPr bwMode="auto">
          <a:xfrm>
            <a:off x="314002" y="4390043"/>
            <a:ext cx="5050085" cy="10238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B1BBC9">
                <a:gamma/>
                <a:shade val="60000"/>
                <a:invGamma/>
              </a:srgbClr>
            </a:prstShdw>
          </a:effectLst>
        </p:spPr>
        <p:txBody>
          <a:bodyPr wrap="square" tIns="82800" bIns="82800">
            <a:spAutoFit/>
          </a:bodyPr>
          <a:lstStyle/>
          <a:p>
            <a:pPr>
              <a:lnSpc>
                <a:spcPts val="2500"/>
              </a:lnSpc>
              <a:spcBef>
                <a:spcPct val="50000"/>
              </a:spcBef>
            </a:pPr>
            <a:r>
              <a:rPr lang="en-US" altLang="ko-K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건설기술용역 업계 </a:t>
            </a:r>
            <a:endParaRPr lang="en-US" altLang="ko-KR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ts val="2500"/>
              </a:lnSpc>
              <a:spcBef>
                <a:spcPct val="50000"/>
              </a:spcBef>
            </a:pPr>
            <a:r>
              <a:rPr lang="en-US" altLang="ko-K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위상정립 및 권익보호</a:t>
            </a:r>
            <a:endParaRPr lang="ko-KR" altLang="en-US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4" name="Text Box 3"/>
          <p:cNvSpPr txBox="1">
            <a:spLocks noChangeArrowheads="1"/>
          </p:cNvSpPr>
          <p:nvPr/>
        </p:nvSpPr>
        <p:spPr bwMode="auto">
          <a:xfrm>
            <a:off x="5619714" y="4453738"/>
            <a:ext cx="4176464" cy="10238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B1BBC9">
                <a:gamma/>
                <a:shade val="60000"/>
                <a:invGamma/>
              </a:srgbClr>
            </a:prstShdw>
          </a:effectLst>
        </p:spPr>
        <p:txBody>
          <a:bodyPr wrap="square" tIns="82800" bIns="82800">
            <a:spAutoFit/>
          </a:bodyPr>
          <a:lstStyle/>
          <a:p>
            <a:pPr>
              <a:lnSpc>
                <a:spcPts val="2500"/>
              </a:lnSpc>
              <a:spcBef>
                <a:spcPct val="50000"/>
              </a:spcBef>
            </a:pPr>
            <a:r>
              <a:rPr lang="en-US" altLang="ko-KR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협회 기능 활성화</a:t>
            </a:r>
            <a:endParaRPr lang="en-US" altLang="ko-KR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ts val="2500"/>
              </a:lnSpc>
              <a:spcBef>
                <a:spcPct val="50000"/>
              </a:spcBef>
            </a:pPr>
            <a:r>
              <a:rPr lang="en-US" altLang="ko-KR" sz="2400" b="1" spc="-1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2400" b="1" spc="-1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및 대외경쟁력 제고</a:t>
            </a:r>
            <a:endParaRPr lang="ko-KR" altLang="en-US" sz="2400" b="1" spc="-1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83"/>
          <p:cNvSpPr txBox="1">
            <a:spLocks noChangeArrowheads="1"/>
          </p:cNvSpPr>
          <p:nvPr/>
        </p:nvSpPr>
        <p:spPr bwMode="auto">
          <a:xfrm>
            <a:off x="1042766" y="1954004"/>
            <a:ext cx="7993730" cy="134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건설기술용역 관련 법령 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·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제도 </a:t>
            </a:r>
            <a:r>
              <a:rPr lang="ko-KR" altLang="en-US" sz="2000" b="1" dirty="0">
                <a:solidFill>
                  <a:srgbClr val="002060"/>
                </a:solidFill>
              </a:rPr>
              <a:t>개선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건의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algn="just">
              <a:lnSpc>
                <a:spcPts val="2500"/>
              </a:lnSpc>
              <a:buFontTx/>
              <a:buChar char="-"/>
              <a:defRPr/>
            </a:pPr>
            <a:r>
              <a:rPr lang="ko-KR" altLang="en-US" b="1" dirty="0" smtClean="0">
                <a:latin typeface="+mn-ea"/>
              </a:rPr>
              <a:t> 건설기술관리법령</a:t>
            </a:r>
            <a:r>
              <a:rPr lang="en-US" altLang="ko-KR" b="1" dirty="0">
                <a:latin typeface="+mn-ea"/>
              </a:rPr>
              <a:t>, </a:t>
            </a:r>
            <a:r>
              <a:rPr lang="ko-KR" altLang="en-US" b="1" dirty="0">
                <a:latin typeface="+mn-ea"/>
              </a:rPr>
              <a:t>주택법령 등의 개정과정에서 회원사의 </a:t>
            </a:r>
            <a:r>
              <a:rPr lang="ko-KR" altLang="en-US" b="1" dirty="0" smtClean="0">
                <a:latin typeface="+mn-ea"/>
              </a:rPr>
              <a:t>의견을 수렴하여</a:t>
            </a:r>
            <a:endParaRPr lang="en-US" altLang="ko-KR" b="1" dirty="0" smtClean="0">
              <a:latin typeface="+mn-ea"/>
            </a:endParaRPr>
          </a:p>
          <a:p>
            <a:pPr algn="just">
              <a:lnSpc>
                <a:spcPts val="3000"/>
              </a:lnSpc>
              <a:defRPr/>
            </a:pPr>
            <a:r>
              <a:rPr lang="en-US" altLang="ko-KR" b="1" dirty="0">
                <a:latin typeface="+mn-ea"/>
              </a:rPr>
              <a:t> </a:t>
            </a:r>
            <a:r>
              <a:rPr lang="ko-KR" altLang="en-US" b="1" dirty="0" smtClean="0">
                <a:latin typeface="+mn-ea"/>
              </a:rPr>
              <a:t> </a:t>
            </a:r>
            <a:r>
              <a:rPr lang="ko-KR" altLang="en-US" b="1" dirty="0">
                <a:latin typeface="+mn-ea"/>
              </a:rPr>
              <a:t>관계기관에 </a:t>
            </a:r>
            <a:r>
              <a:rPr lang="ko-KR" altLang="en-US" b="1" dirty="0" smtClean="0">
                <a:latin typeface="+mn-ea"/>
              </a:rPr>
              <a:t>건의</a:t>
            </a:r>
            <a:endParaRPr lang="en-US" altLang="ko-KR" sz="2000" b="1" dirty="0">
              <a:solidFill>
                <a:srgbClr val="000000"/>
              </a:solidFill>
              <a:latin typeface="+mn-ea"/>
            </a:endParaRPr>
          </a:p>
        </p:txBody>
      </p:sp>
      <p:pic>
        <p:nvPicPr>
          <p:cNvPr id="40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925" y="2243751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Text Box 83"/>
          <p:cNvSpPr txBox="1">
            <a:spLocks noChangeArrowheads="1"/>
          </p:cNvSpPr>
          <p:nvPr/>
        </p:nvSpPr>
        <p:spPr bwMode="auto">
          <a:xfrm>
            <a:off x="1049409" y="3463419"/>
            <a:ext cx="7993730" cy="290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2500"/>
              </a:lnSpc>
              <a:defRPr/>
            </a:pPr>
            <a:r>
              <a:rPr lang="en-US" altLang="ko-KR" b="1" dirty="0" smtClean="0">
                <a:latin typeface="+mn-ea"/>
              </a:rPr>
              <a:t>- </a:t>
            </a:r>
            <a:r>
              <a:rPr lang="ko-KR" altLang="en-US" b="1" dirty="0" err="1" smtClean="0">
                <a:latin typeface="+mn-ea"/>
              </a:rPr>
              <a:t>기재부</a:t>
            </a:r>
            <a:r>
              <a:rPr lang="ko-KR" altLang="en-US" b="1" dirty="0" smtClean="0">
                <a:latin typeface="+mn-ea"/>
              </a:rPr>
              <a:t> </a:t>
            </a:r>
            <a:r>
              <a:rPr lang="ko-KR" altLang="en-US" b="1" dirty="0">
                <a:latin typeface="+mn-ea"/>
              </a:rPr>
              <a:t>예산편성지침상 </a:t>
            </a:r>
            <a:r>
              <a:rPr lang="ko-KR" altLang="en-US" b="1" dirty="0" err="1">
                <a:latin typeface="+mn-ea"/>
              </a:rPr>
              <a:t>감리비요율</a:t>
            </a:r>
            <a:r>
              <a:rPr lang="ko-KR" altLang="en-US" b="1" dirty="0">
                <a:latin typeface="+mn-ea"/>
              </a:rPr>
              <a:t> 인상 및 </a:t>
            </a:r>
            <a:r>
              <a:rPr lang="ko-KR" altLang="en-US" b="1" dirty="0" err="1">
                <a:latin typeface="+mn-ea"/>
              </a:rPr>
              <a:t>국토부와의</a:t>
            </a:r>
            <a:r>
              <a:rPr lang="ko-KR" altLang="en-US" b="1" dirty="0">
                <a:latin typeface="+mn-ea"/>
              </a:rPr>
              <a:t> 정책간담회 </a:t>
            </a:r>
            <a:r>
              <a:rPr lang="ko-KR" altLang="en-US" b="1" dirty="0" smtClean="0">
                <a:latin typeface="+mn-ea"/>
              </a:rPr>
              <a:t>등 개최</a:t>
            </a:r>
            <a:endParaRPr lang="en-US" altLang="ko-KR" b="1" dirty="0" smtClean="0">
              <a:latin typeface="+mn-ea"/>
            </a:endParaRPr>
          </a:p>
        </p:txBody>
      </p:sp>
      <p:sp>
        <p:nvSpPr>
          <p:cNvPr id="44" name="Text Box 83"/>
          <p:cNvSpPr txBox="1">
            <a:spLocks noChangeArrowheads="1"/>
          </p:cNvSpPr>
          <p:nvPr/>
        </p:nvSpPr>
        <p:spPr bwMode="auto">
          <a:xfrm>
            <a:off x="1121417" y="4057690"/>
            <a:ext cx="7993730" cy="1302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주택감리제도의 개선 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·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발전 추진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r>
              <a:rPr lang="en-US" altLang="ko-KR" b="1" dirty="0">
                <a:latin typeface="+mn-ea"/>
              </a:rPr>
              <a:t>- </a:t>
            </a:r>
            <a:r>
              <a:rPr lang="ko-KR" altLang="en-US" b="1" dirty="0">
                <a:latin typeface="+mn-ea"/>
              </a:rPr>
              <a:t>국회의 주택건설공사 감리대상 축소에 적극적으로 </a:t>
            </a:r>
            <a:r>
              <a:rPr lang="ko-KR" altLang="en-US" b="1" dirty="0" smtClean="0">
                <a:latin typeface="+mn-ea"/>
              </a:rPr>
              <a:t>대응 등 주택감리제도</a:t>
            </a:r>
            <a:endParaRPr lang="en-US" altLang="ko-KR" b="1" dirty="0" smtClean="0">
              <a:latin typeface="+mn-ea"/>
            </a:endParaRPr>
          </a:p>
          <a:p>
            <a:pPr>
              <a:lnSpc>
                <a:spcPts val="3000"/>
              </a:lnSpc>
            </a:pPr>
            <a:r>
              <a:rPr lang="en-US" altLang="ko-KR" b="1" dirty="0">
                <a:latin typeface="+mn-ea"/>
              </a:rPr>
              <a:t> </a:t>
            </a:r>
            <a:r>
              <a:rPr lang="en-US" altLang="ko-KR" b="1" dirty="0" smtClean="0">
                <a:latin typeface="+mn-ea"/>
              </a:rPr>
              <a:t> </a:t>
            </a:r>
            <a:r>
              <a:rPr lang="ko-KR" altLang="en-US" b="1" dirty="0" err="1" smtClean="0">
                <a:latin typeface="+mn-ea"/>
              </a:rPr>
              <a:t>업역</a:t>
            </a:r>
            <a:r>
              <a:rPr lang="ko-KR" altLang="en-US" b="1" dirty="0" smtClean="0">
                <a:latin typeface="+mn-ea"/>
              </a:rPr>
              <a:t> 확대 </a:t>
            </a:r>
            <a:r>
              <a:rPr lang="en-US" altLang="ko-KR" b="1" dirty="0" smtClean="0">
                <a:latin typeface="+mn-ea"/>
              </a:rPr>
              <a:t>· </a:t>
            </a:r>
            <a:r>
              <a:rPr lang="ko-KR" altLang="en-US" b="1" dirty="0" smtClean="0">
                <a:latin typeface="+mn-ea"/>
              </a:rPr>
              <a:t>유지를 위한 노력</a:t>
            </a:r>
            <a:endParaRPr lang="ko-KR" altLang="en-US" b="1" dirty="0">
              <a:latin typeface="+mn-ea"/>
            </a:endParaRPr>
          </a:p>
        </p:txBody>
      </p:sp>
      <p:pic>
        <p:nvPicPr>
          <p:cNvPr id="46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356962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Text Box 83"/>
          <p:cNvSpPr txBox="1">
            <a:spLocks noChangeArrowheads="1"/>
          </p:cNvSpPr>
          <p:nvPr/>
        </p:nvSpPr>
        <p:spPr bwMode="auto">
          <a:xfrm>
            <a:off x="1167732" y="5515394"/>
            <a:ext cx="7993730" cy="641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건설기술용역제도 발전을 위한 다수 연구용역 수행</a:t>
            </a:r>
            <a:endParaRPr lang="ko-KR" altLang="en-US" b="1" dirty="0">
              <a:latin typeface="+mn-ea"/>
            </a:endParaRPr>
          </a:p>
        </p:txBody>
      </p:sp>
      <p:pic>
        <p:nvPicPr>
          <p:cNvPr id="59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0941" y="5824191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AutoShape 565"/>
          <p:cNvSpPr>
            <a:spLocks noChangeArrowheads="1"/>
          </p:cNvSpPr>
          <p:nvPr/>
        </p:nvSpPr>
        <p:spPr bwMode="auto">
          <a:xfrm>
            <a:off x="1192694" y="1300150"/>
            <a:ext cx="4171394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7" name="AutoShape 545"/>
          <p:cNvSpPr>
            <a:spLocks noChangeArrowheads="1"/>
          </p:cNvSpPr>
          <p:nvPr/>
        </p:nvSpPr>
        <p:spPr bwMode="auto">
          <a:xfrm>
            <a:off x="317564" y="1424924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8" name="AutoShape 546"/>
          <p:cNvSpPr>
            <a:spLocks noChangeArrowheads="1"/>
          </p:cNvSpPr>
          <p:nvPr/>
        </p:nvSpPr>
        <p:spPr bwMode="auto">
          <a:xfrm>
            <a:off x="1052500" y="1424924"/>
            <a:ext cx="5463716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9" name="AutoShape 555"/>
          <p:cNvSpPr>
            <a:spLocks noChangeArrowheads="1"/>
          </p:cNvSpPr>
          <p:nvPr/>
        </p:nvSpPr>
        <p:spPr bwMode="auto">
          <a:xfrm>
            <a:off x="351371" y="1372158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1" name="WordArt 560"/>
          <p:cNvSpPr>
            <a:spLocks noChangeArrowheads="1" noChangeShapeType="1" noTextEdit="1"/>
          </p:cNvSpPr>
          <p:nvPr/>
        </p:nvSpPr>
        <p:spPr bwMode="auto">
          <a:xfrm>
            <a:off x="518936" y="1494986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1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43" name="AutoShape 565"/>
          <p:cNvSpPr>
            <a:spLocks noChangeArrowheads="1"/>
          </p:cNvSpPr>
          <p:nvPr/>
        </p:nvSpPr>
        <p:spPr bwMode="auto">
          <a:xfrm>
            <a:off x="1084837" y="1372158"/>
            <a:ext cx="560188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5" name="Text Box 574"/>
          <p:cNvSpPr txBox="1">
            <a:spLocks noChangeArrowheads="1"/>
          </p:cNvSpPr>
          <p:nvPr/>
        </p:nvSpPr>
        <p:spPr bwMode="auto">
          <a:xfrm>
            <a:off x="1167314" y="1412776"/>
            <a:ext cx="52148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건설기술용역 제도 개선 및 발전을 위한 사업</a:t>
            </a:r>
          </a:p>
        </p:txBody>
      </p:sp>
      <p:sp>
        <p:nvSpPr>
          <p:cNvPr id="47" name="직사각형 46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48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49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62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63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4901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>
                    <a:solidFill>
                      <a:srgbClr val="000000"/>
                    </a:solidFill>
                    <a:latin typeface="+mn-ea"/>
                  </a:rPr>
                  <a:t>    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협회 주요업무 현황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64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51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60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67852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Ⅱ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83"/>
          <p:cNvSpPr txBox="1">
            <a:spLocks noChangeArrowheads="1"/>
          </p:cNvSpPr>
          <p:nvPr/>
        </p:nvSpPr>
        <p:spPr bwMode="auto">
          <a:xfrm>
            <a:off x="1042766" y="1952203"/>
            <a:ext cx="7993730" cy="1987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err="1" smtClean="0">
                <a:solidFill>
                  <a:srgbClr val="002060"/>
                </a:solidFill>
              </a:rPr>
              <a:t>회원사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 업무 관계자 위한 각종 설명회 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·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간담회 개최 및 </a:t>
            </a:r>
            <a:r>
              <a:rPr lang="ko-KR" altLang="en-US" sz="2000" b="1" dirty="0" err="1" smtClean="0">
                <a:solidFill>
                  <a:srgbClr val="002060"/>
                </a:solidFill>
              </a:rPr>
              <a:t>사례집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 발간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algn="just">
              <a:lnSpc>
                <a:spcPts val="3500"/>
              </a:lnSpc>
              <a:defRPr/>
            </a:pPr>
            <a:r>
              <a:rPr lang="en-US" altLang="ko-KR" b="1" dirty="0">
                <a:latin typeface="+mn-ea"/>
              </a:rPr>
              <a:t>- </a:t>
            </a:r>
            <a:r>
              <a:rPr lang="ko-KR" altLang="en-US" b="1" dirty="0" smtClean="0">
                <a:latin typeface="+mn-ea"/>
              </a:rPr>
              <a:t>국방시설본부 </a:t>
            </a:r>
            <a:r>
              <a:rPr lang="ko-KR" altLang="en-US" b="1" dirty="0" err="1" smtClean="0">
                <a:latin typeface="+mn-ea"/>
              </a:rPr>
              <a:t>군시설사업</a:t>
            </a:r>
            <a:r>
              <a:rPr lang="ko-KR" altLang="en-US" b="1" dirty="0" smtClean="0">
                <a:latin typeface="+mn-ea"/>
              </a:rPr>
              <a:t> 설명회</a:t>
            </a:r>
            <a:endParaRPr lang="en-US" altLang="ko-KR" b="1" dirty="0" smtClean="0">
              <a:latin typeface="+mn-ea"/>
            </a:endParaRPr>
          </a:p>
          <a:p>
            <a:pPr algn="just">
              <a:lnSpc>
                <a:spcPts val="3500"/>
              </a:lnSpc>
              <a:defRPr/>
            </a:pPr>
            <a:r>
              <a:rPr lang="en-US" altLang="ko-KR" b="1" dirty="0" smtClean="0">
                <a:latin typeface="+mn-ea"/>
              </a:rPr>
              <a:t>- </a:t>
            </a:r>
            <a:r>
              <a:rPr lang="ko-KR" altLang="en-US" b="1" dirty="0" smtClean="0">
                <a:latin typeface="+mn-ea"/>
              </a:rPr>
              <a:t>감리수행사례 세미나</a:t>
            </a:r>
            <a:endParaRPr lang="en-US" altLang="ko-KR" b="1" dirty="0" smtClean="0">
              <a:latin typeface="+mn-ea"/>
            </a:endParaRPr>
          </a:p>
          <a:p>
            <a:pPr algn="just">
              <a:lnSpc>
                <a:spcPts val="3500"/>
              </a:lnSpc>
              <a:defRPr/>
            </a:pPr>
            <a:r>
              <a:rPr lang="en-US" altLang="ko-KR" b="1" dirty="0" smtClean="0">
                <a:latin typeface="+mn-ea"/>
              </a:rPr>
              <a:t>- </a:t>
            </a:r>
            <a:r>
              <a:rPr lang="ko-KR" altLang="en-US" b="1" dirty="0">
                <a:latin typeface="+mn-ea"/>
              </a:rPr>
              <a:t>건설공사감리제도 질의회신 및 판례집 </a:t>
            </a:r>
            <a:r>
              <a:rPr lang="ko-KR" altLang="en-US" b="1" dirty="0" smtClean="0">
                <a:latin typeface="+mn-ea"/>
              </a:rPr>
              <a:t>발간</a:t>
            </a:r>
            <a:r>
              <a:rPr lang="en-US" altLang="ko-KR" b="1" dirty="0" smtClean="0">
                <a:latin typeface="+mn-ea"/>
              </a:rPr>
              <a:t> </a:t>
            </a:r>
            <a:r>
              <a:rPr lang="ko-KR" altLang="en-US" b="1" dirty="0" smtClean="0">
                <a:latin typeface="+mn-ea"/>
              </a:rPr>
              <a:t>등 다수</a:t>
            </a:r>
            <a:endParaRPr lang="en-US" altLang="ko-KR" sz="2000" b="1" dirty="0" smtClean="0">
              <a:solidFill>
                <a:srgbClr val="002060"/>
              </a:solidFill>
            </a:endParaRPr>
          </a:p>
        </p:txBody>
      </p:sp>
      <p:pic>
        <p:nvPicPr>
          <p:cNvPr id="40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925" y="2206579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83"/>
          <p:cNvSpPr txBox="1">
            <a:spLocks noChangeArrowheads="1"/>
          </p:cNvSpPr>
          <p:nvPr/>
        </p:nvSpPr>
        <p:spPr bwMode="auto">
          <a:xfrm>
            <a:off x="1114774" y="5210373"/>
            <a:ext cx="7993730" cy="1603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en-US" altLang="ko-KR" sz="2000" b="1" dirty="0" smtClean="0">
                <a:solidFill>
                  <a:srgbClr val="002060"/>
                </a:solidFill>
              </a:rPr>
              <a:t>『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건설기술 대상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』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 운영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algn="just">
              <a:lnSpc>
                <a:spcPts val="2500"/>
              </a:lnSpc>
              <a:defRPr/>
            </a:pPr>
            <a:r>
              <a:rPr lang="en-US" altLang="ko-KR" b="1" dirty="0">
                <a:latin typeface="+mn-ea"/>
              </a:rPr>
              <a:t>- </a:t>
            </a:r>
            <a:r>
              <a:rPr lang="ko-KR" altLang="en-US" b="1" dirty="0" smtClean="0">
                <a:latin typeface="+mn-ea"/>
              </a:rPr>
              <a:t>건설기술용역업 발전에 기여한 관계자를 발굴하여 포상</a:t>
            </a:r>
            <a:endParaRPr lang="en-US" altLang="ko-KR" b="1" dirty="0">
              <a:latin typeface="+mn-ea"/>
            </a:endParaRPr>
          </a:p>
          <a:p>
            <a:pPr algn="just">
              <a:lnSpc>
                <a:spcPts val="5000"/>
              </a:lnSpc>
              <a:defRPr/>
            </a:pPr>
            <a:endParaRPr lang="en-US" altLang="ko-KR" sz="2000" b="1" dirty="0" smtClean="0">
              <a:solidFill>
                <a:srgbClr val="002060"/>
              </a:solidFill>
            </a:endParaRPr>
          </a:p>
        </p:txBody>
      </p:sp>
      <p:pic>
        <p:nvPicPr>
          <p:cNvPr id="26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9883" y="5509645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83"/>
          <p:cNvSpPr txBox="1">
            <a:spLocks noChangeArrowheads="1"/>
          </p:cNvSpPr>
          <p:nvPr/>
        </p:nvSpPr>
        <p:spPr bwMode="auto">
          <a:xfrm>
            <a:off x="1049409" y="4018995"/>
            <a:ext cx="7993730" cy="961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건설사업관리 업무보고시스템</a:t>
            </a:r>
            <a:r>
              <a:rPr lang="en-US" altLang="ko-KR" b="1" dirty="0" smtClean="0">
                <a:solidFill>
                  <a:srgbClr val="002060"/>
                </a:solidFill>
              </a:rPr>
              <a:t>(CMRS)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교육 및 현장 지원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algn="just">
              <a:lnSpc>
                <a:spcPts val="2500"/>
              </a:lnSpc>
              <a:defRPr/>
            </a:pPr>
            <a:r>
              <a:rPr lang="en-US" altLang="ko-KR" b="1" dirty="0" smtClean="0">
                <a:latin typeface="+mn-ea"/>
              </a:rPr>
              <a:t>- </a:t>
            </a:r>
            <a:r>
              <a:rPr lang="ko-KR" altLang="en-US" b="1" dirty="0" smtClean="0">
                <a:latin typeface="+mn-ea"/>
              </a:rPr>
              <a:t>매년 약 </a:t>
            </a:r>
            <a:r>
              <a:rPr lang="en-US" altLang="ko-KR" b="1" dirty="0" smtClean="0">
                <a:latin typeface="+mn-ea"/>
              </a:rPr>
              <a:t>10</a:t>
            </a:r>
            <a:r>
              <a:rPr lang="ko-KR" altLang="en-US" b="1" dirty="0" smtClean="0">
                <a:latin typeface="+mn-ea"/>
              </a:rPr>
              <a:t>회</a:t>
            </a:r>
            <a:r>
              <a:rPr lang="en-US" altLang="ko-KR" sz="1600" b="1" dirty="0" smtClean="0">
                <a:latin typeface="+mn-ea"/>
              </a:rPr>
              <a:t>(</a:t>
            </a:r>
            <a:r>
              <a:rPr lang="ko-KR" altLang="en-US" sz="1600" b="1" dirty="0">
                <a:latin typeface="+mn-ea"/>
              </a:rPr>
              <a:t>약 </a:t>
            </a:r>
            <a:r>
              <a:rPr lang="en-US" altLang="ko-KR" sz="1600" b="1" dirty="0">
                <a:latin typeface="+mn-ea"/>
              </a:rPr>
              <a:t>200</a:t>
            </a:r>
            <a:r>
              <a:rPr lang="ko-KR" altLang="en-US" sz="1600" b="1" dirty="0" smtClean="0">
                <a:latin typeface="+mn-ea"/>
              </a:rPr>
              <a:t>명</a:t>
            </a:r>
            <a:r>
              <a:rPr lang="en-US" altLang="ko-KR" sz="1600" b="1" dirty="0" smtClean="0">
                <a:latin typeface="+mn-ea"/>
              </a:rPr>
              <a:t>)</a:t>
            </a:r>
            <a:r>
              <a:rPr lang="ko-KR" altLang="en-US" b="1" dirty="0" smtClean="0">
                <a:latin typeface="+mn-ea"/>
              </a:rPr>
              <a:t> 교육</a:t>
            </a:r>
            <a:r>
              <a:rPr lang="en-US" altLang="ko-KR" b="1" dirty="0">
                <a:latin typeface="+mn-ea"/>
              </a:rPr>
              <a:t> </a:t>
            </a:r>
            <a:r>
              <a:rPr lang="ko-KR" altLang="en-US" b="1" dirty="0" smtClean="0">
                <a:latin typeface="+mn-ea"/>
              </a:rPr>
              <a:t>실시</a:t>
            </a:r>
            <a:r>
              <a:rPr lang="en-US" altLang="ko-KR" b="1" dirty="0" smtClean="0">
                <a:latin typeface="+mn-ea"/>
              </a:rPr>
              <a:t>, </a:t>
            </a:r>
          </a:p>
        </p:txBody>
      </p:sp>
      <p:pic>
        <p:nvPicPr>
          <p:cNvPr id="28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318267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AutoShape 565"/>
          <p:cNvSpPr>
            <a:spLocks noChangeArrowheads="1"/>
          </p:cNvSpPr>
          <p:nvPr/>
        </p:nvSpPr>
        <p:spPr bwMode="auto">
          <a:xfrm>
            <a:off x="1192694" y="1300150"/>
            <a:ext cx="4171394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4" name="AutoShape 545"/>
          <p:cNvSpPr>
            <a:spLocks noChangeArrowheads="1"/>
          </p:cNvSpPr>
          <p:nvPr/>
        </p:nvSpPr>
        <p:spPr bwMode="auto">
          <a:xfrm>
            <a:off x="317564" y="1424924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2" name="AutoShape 546"/>
          <p:cNvSpPr>
            <a:spLocks noChangeArrowheads="1"/>
          </p:cNvSpPr>
          <p:nvPr/>
        </p:nvSpPr>
        <p:spPr bwMode="auto">
          <a:xfrm>
            <a:off x="1052500" y="1424924"/>
            <a:ext cx="4239580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7" name="AutoShape 555"/>
          <p:cNvSpPr>
            <a:spLocks noChangeArrowheads="1"/>
          </p:cNvSpPr>
          <p:nvPr/>
        </p:nvSpPr>
        <p:spPr bwMode="auto">
          <a:xfrm>
            <a:off x="351371" y="1372158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8" name="WordArt 560"/>
          <p:cNvSpPr>
            <a:spLocks noChangeArrowheads="1" noChangeShapeType="1" noTextEdit="1"/>
          </p:cNvSpPr>
          <p:nvPr/>
        </p:nvSpPr>
        <p:spPr bwMode="auto">
          <a:xfrm>
            <a:off x="518936" y="1494986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2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39" name="AutoShape 565"/>
          <p:cNvSpPr>
            <a:spLocks noChangeArrowheads="1"/>
          </p:cNvSpPr>
          <p:nvPr/>
        </p:nvSpPr>
        <p:spPr bwMode="auto">
          <a:xfrm>
            <a:off x="1084837" y="1372158"/>
            <a:ext cx="4346789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1" name="Text Box 574"/>
          <p:cNvSpPr txBox="1">
            <a:spLocks noChangeArrowheads="1"/>
          </p:cNvSpPr>
          <p:nvPr/>
        </p:nvSpPr>
        <p:spPr bwMode="auto">
          <a:xfrm>
            <a:off x="1167314" y="1412776"/>
            <a:ext cx="395813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000" b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건설용역기술의 향상을 위한 사업</a:t>
            </a:r>
            <a:endParaRPr lang="ko-KR" altLang="en-US" sz="2000" b="1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43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44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48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49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4901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>
                    <a:solidFill>
                      <a:srgbClr val="000000"/>
                    </a:solidFill>
                    <a:latin typeface="+mn-ea"/>
                  </a:rPr>
                  <a:t>    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협회 주요업무 현황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51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45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46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7852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Ⅱ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83"/>
          <p:cNvSpPr txBox="1">
            <a:spLocks noChangeArrowheads="1"/>
          </p:cNvSpPr>
          <p:nvPr/>
        </p:nvSpPr>
        <p:spPr bwMode="auto">
          <a:xfrm>
            <a:off x="1042766" y="1916832"/>
            <a:ext cx="7993730" cy="109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건설기술자 임금 공표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algn="just">
              <a:lnSpc>
                <a:spcPts val="3500"/>
              </a:lnSpc>
              <a:defRPr/>
            </a:pPr>
            <a:r>
              <a:rPr lang="en-US" altLang="ko-KR" b="1" dirty="0">
                <a:latin typeface="+mn-ea"/>
              </a:rPr>
              <a:t>- </a:t>
            </a:r>
            <a:r>
              <a:rPr lang="ko-KR" altLang="en-US" b="1" dirty="0" smtClean="0">
                <a:latin typeface="+mn-ea"/>
              </a:rPr>
              <a:t>건설사업관리 대가에 활용하기 위한 건설기술자 임금 조사</a:t>
            </a:r>
            <a:r>
              <a:rPr lang="en-US" altLang="ko-KR" b="1" dirty="0" smtClean="0">
                <a:latin typeface="+mn-ea"/>
              </a:rPr>
              <a:t>·</a:t>
            </a:r>
            <a:r>
              <a:rPr lang="ko-KR" altLang="en-US" b="1" dirty="0" smtClean="0">
                <a:latin typeface="+mn-ea"/>
              </a:rPr>
              <a:t>공표</a:t>
            </a:r>
            <a:endParaRPr lang="en-US" altLang="ko-KR" sz="1600" b="1" dirty="0" smtClean="0">
              <a:solidFill>
                <a:srgbClr val="002060"/>
              </a:solidFill>
            </a:endParaRPr>
          </a:p>
        </p:txBody>
      </p:sp>
      <p:pic>
        <p:nvPicPr>
          <p:cNvPr id="40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925" y="2206579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83"/>
          <p:cNvSpPr txBox="1">
            <a:spLocks noChangeArrowheads="1"/>
          </p:cNvSpPr>
          <p:nvPr/>
        </p:nvSpPr>
        <p:spPr bwMode="auto">
          <a:xfrm>
            <a:off x="1042766" y="3215779"/>
            <a:ext cx="7993730" cy="109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en-US" altLang="ko-KR" sz="2000" b="1" dirty="0" smtClean="0">
                <a:solidFill>
                  <a:srgbClr val="002060"/>
                </a:solidFill>
              </a:rPr>
              <a:t>『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회보 및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웹진 발간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』</a:t>
            </a:r>
          </a:p>
          <a:p>
            <a:pPr algn="just">
              <a:lnSpc>
                <a:spcPts val="3500"/>
              </a:lnSpc>
              <a:buFontTx/>
              <a:buChar char="-"/>
              <a:defRPr/>
            </a:pPr>
            <a:r>
              <a:rPr lang="ko-KR" altLang="en-US" b="1" dirty="0" smtClean="0">
                <a:latin typeface="+mn-ea"/>
              </a:rPr>
              <a:t> 업계 동향 및 기술정보를 정기적으로 전달 </a:t>
            </a:r>
            <a:r>
              <a:rPr lang="en-US" altLang="ko-KR" sz="1600" b="1" dirty="0" smtClean="0">
                <a:latin typeface="+mn-ea"/>
              </a:rPr>
              <a:t>(</a:t>
            </a:r>
            <a:r>
              <a:rPr lang="ko-KR" altLang="en-US" sz="1600" b="1" dirty="0" smtClean="0">
                <a:latin typeface="+mn-ea"/>
              </a:rPr>
              <a:t>회보 </a:t>
            </a:r>
            <a:r>
              <a:rPr lang="en-US" altLang="ko-KR" sz="1600" b="1" dirty="0" smtClean="0">
                <a:latin typeface="+mn-ea"/>
              </a:rPr>
              <a:t>: </a:t>
            </a:r>
            <a:r>
              <a:rPr lang="ko-KR" altLang="en-US" sz="1600" b="1" dirty="0" smtClean="0">
                <a:latin typeface="+mn-ea"/>
              </a:rPr>
              <a:t>격월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웹진 </a:t>
            </a:r>
            <a:r>
              <a:rPr lang="en-US" altLang="ko-KR" sz="1600" b="1" dirty="0" smtClean="0">
                <a:latin typeface="+mn-ea"/>
              </a:rPr>
              <a:t>: </a:t>
            </a:r>
            <a:r>
              <a:rPr lang="ko-KR" altLang="en-US" sz="1600" b="1" dirty="0" smtClean="0">
                <a:latin typeface="+mn-ea"/>
              </a:rPr>
              <a:t>수시</a:t>
            </a:r>
            <a:r>
              <a:rPr lang="en-US" altLang="ko-KR" sz="1600" b="1" dirty="0" smtClean="0">
                <a:latin typeface="+mn-ea"/>
              </a:rPr>
              <a:t>)</a:t>
            </a:r>
          </a:p>
        </p:txBody>
      </p:sp>
      <p:pic>
        <p:nvPicPr>
          <p:cNvPr id="24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925" y="3505526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 Box 83"/>
          <p:cNvSpPr txBox="1">
            <a:spLocks noChangeArrowheads="1"/>
          </p:cNvSpPr>
          <p:nvPr/>
        </p:nvSpPr>
        <p:spPr bwMode="auto">
          <a:xfrm>
            <a:off x="1049409" y="4449837"/>
            <a:ext cx="7993730" cy="1859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대외 홍보 활동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algn="just">
              <a:lnSpc>
                <a:spcPts val="3500"/>
              </a:lnSpc>
              <a:defRPr/>
            </a:pPr>
            <a:r>
              <a:rPr lang="en-US" altLang="ko-KR" b="1" dirty="0" smtClean="0">
                <a:latin typeface="+mn-ea"/>
              </a:rPr>
              <a:t>- </a:t>
            </a:r>
            <a:r>
              <a:rPr lang="ko-KR" altLang="en-US" b="1" dirty="0" smtClean="0">
                <a:latin typeface="+mn-ea"/>
              </a:rPr>
              <a:t>건설감리업계의 </a:t>
            </a:r>
            <a:r>
              <a:rPr lang="ko-KR" altLang="en-US" b="1" dirty="0">
                <a:latin typeface="+mn-ea"/>
              </a:rPr>
              <a:t>위상제고 및 권익보호를 위해 광고게재</a:t>
            </a:r>
            <a:r>
              <a:rPr lang="en-US" altLang="ko-KR" b="1" dirty="0">
                <a:latin typeface="+mn-ea"/>
              </a:rPr>
              <a:t>, </a:t>
            </a:r>
            <a:r>
              <a:rPr lang="ko-KR" altLang="en-US" b="1" dirty="0">
                <a:latin typeface="+mn-ea"/>
              </a:rPr>
              <a:t>보도자료 배포</a:t>
            </a:r>
            <a:r>
              <a:rPr lang="en-US" altLang="ko-KR" b="1" dirty="0" smtClean="0">
                <a:latin typeface="+mn-ea"/>
              </a:rPr>
              <a:t>,</a:t>
            </a:r>
          </a:p>
          <a:p>
            <a:pPr algn="just">
              <a:lnSpc>
                <a:spcPts val="2500"/>
              </a:lnSpc>
              <a:defRPr/>
            </a:pPr>
            <a:r>
              <a:rPr lang="ko-KR" altLang="en-US" b="1" dirty="0" smtClean="0">
                <a:latin typeface="+mn-ea"/>
              </a:rPr>
              <a:t>  기자간담회 </a:t>
            </a:r>
            <a:r>
              <a:rPr lang="ko-KR" altLang="en-US" b="1" dirty="0">
                <a:latin typeface="+mn-ea"/>
              </a:rPr>
              <a:t>개최 등 각종 대외홍보 활동 </a:t>
            </a:r>
            <a:r>
              <a:rPr lang="ko-KR" altLang="en-US" b="1" dirty="0" smtClean="0">
                <a:latin typeface="+mn-ea"/>
              </a:rPr>
              <a:t>전개</a:t>
            </a:r>
            <a:endParaRPr lang="ko-KR" altLang="en-US" b="1" dirty="0">
              <a:latin typeface="+mn-ea"/>
            </a:endParaRPr>
          </a:p>
          <a:p>
            <a:pPr algn="just">
              <a:lnSpc>
                <a:spcPts val="3500"/>
              </a:lnSpc>
              <a:buFontTx/>
              <a:buChar char="-"/>
              <a:defRPr/>
            </a:pPr>
            <a:endParaRPr lang="en-US" altLang="ko-KR" sz="1600" b="1" dirty="0" smtClean="0">
              <a:solidFill>
                <a:srgbClr val="002060"/>
              </a:solidFill>
            </a:endParaRPr>
          </a:p>
        </p:txBody>
      </p:sp>
      <p:pic>
        <p:nvPicPr>
          <p:cNvPr id="42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39584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AutoShape 565"/>
          <p:cNvSpPr>
            <a:spLocks noChangeArrowheads="1"/>
          </p:cNvSpPr>
          <p:nvPr/>
        </p:nvSpPr>
        <p:spPr bwMode="auto">
          <a:xfrm>
            <a:off x="1192694" y="1300150"/>
            <a:ext cx="4171394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6" name="AutoShape 545"/>
          <p:cNvSpPr>
            <a:spLocks noChangeArrowheads="1"/>
          </p:cNvSpPr>
          <p:nvPr/>
        </p:nvSpPr>
        <p:spPr bwMode="auto">
          <a:xfrm>
            <a:off x="317564" y="1424924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7" name="AutoShape 546"/>
          <p:cNvSpPr>
            <a:spLocks noChangeArrowheads="1"/>
          </p:cNvSpPr>
          <p:nvPr/>
        </p:nvSpPr>
        <p:spPr bwMode="auto">
          <a:xfrm>
            <a:off x="1052500" y="1424924"/>
            <a:ext cx="5175684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8" name="AutoShape 555"/>
          <p:cNvSpPr>
            <a:spLocks noChangeArrowheads="1"/>
          </p:cNvSpPr>
          <p:nvPr/>
        </p:nvSpPr>
        <p:spPr bwMode="auto">
          <a:xfrm>
            <a:off x="351371" y="1372158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2" name="WordArt 560"/>
          <p:cNvSpPr>
            <a:spLocks noChangeArrowheads="1" noChangeShapeType="1" noTextEdit="1"/>
          </p:cNvSpPr>
          <p:nvPr/>
        </p:nvSpPr>
        <p:spPr bwMode="auto">
          <a:xfrm>
            <a:off x="518936" y="1494986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3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37" name="AutoShape 565"/>
          <p:cNvSpPr>
            <a:spLocks noChangeArrowheads="1"/>
          </p:cNvSpPr>
          <p:nvPr/>
        </p:nvSpPr>
        <p:spPr bwMode="auto">
          <a:xfrm>
            <a:off x="1084837" y="1372158"/>
            <a:ext cx="560188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8" name="Text Box 574"/>
          <p:cNvSpPr txBox="1">
            <a:spLocks noChangeArrowheads="1"/>
          </p:cNvSpPr>
          <p:nvPr/>
        </p:nvSpPr>
        <p:spPr bwMode="auto">
          <a:xfrm>
            <a:off x="1167314" y="1412776"/>
            <a:ext cx="49311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000" b="1" spc="5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건설기술용역 업계 위상정립 및 권익보호</a:t>
            </a:r>
          </a:p>
        </p:txBody>
      </p:sp>
      <p:sp>
        <p:nvSpPr>
          <p:cNvPr id="39" name="직사각형 3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43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44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48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49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4901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>
                    <a:solidFill>
                      <a:srgbClr val="000000"/>
                    </a:solidFill>
                    <a:latin typeface="+mn-ea"/>
                  </a:rPr>
                  <a:t>    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협회 주요업무 현황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51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45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46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7852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Ⅱ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83"/>
          <p:cNvSpPr txBox="1">
            <a:spLocks noChangeArrowheads="1"/>
          </p:cNvSpPr>
          <p:nvPr/>
        </p:nvSpPr>
        <p:spPr bwMode="auto">
          <a:xfrm>
            <a:off x="1042766" y="1916832"/>
            <a:ext cx="7993730" cy="1410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교육기관 운영 활성화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algn="just">
              <a:lnSpc>
                <a:spcPts val="3500"/>
              </a:lnSpc>
              <a:buFontTx/>
              <a:buChar char="-"/>
              <a:defRPr/>
            </a:pPr>
            <a:r>
              <a:rPr lang="ko-KR" altLang="en-US" b="1" dirty="0" smtClean="0">
                <a:latin typeface="+mn-ea"/>
              </a:rPr>
              <a:t> 건설기술자의 </a:t>
            </a:r>
            <a:r>
              <a:rPr lang="ko-KR" altLang="en-US" b="1" dirty="0">
                <a:latin typeface="+mn-ea"/>
              </a:rPr>
              <a:t>직무능력 향상과 </a:t>
            </a:r>
            <a:r>
              <a:rPr lang="ko-KR" altLang="en-US" b="1" dirty="0" smtClean="0">
                <a:latin typeface="+mn-ea"/>
              </a:rPr>
              <a:t>전</a:t>
            </a:r>
            <a:r>
              <a:rPr lang="ko-KR" altLang="en-US" b="1" dirty="0">
                <a:latin typeface="+mn-ea"/>
              </a:rPr>
              <a:t>문</a:t>
            </a:r>
            <a:r>
              <a:rPr lang="ko-KR" altLang="en-US" b="1" dirty="0" smtClean="0">
                <a:latin typeface="+mn-ea"/>
              </a:rPr>
              <a:t>교육의 </a:t>
            </a:r>
            <a:r>
              <a:rPr lang="ko-KR" altLang="en-US" b="1" dirty="0">
                <a:latin typeface="+mn-ea"/>
              </a:rPr>
              <a:t>내실화를 위해 신규 교육과정 </a:t>
            </a:r>
            <a:r>
              <a:rPr lang="ko-KR" altLang="en-US" b="1" dirty="0" smtClean="0">
                <a:latin typeface="+mn-ea"/>
              </a:rPr>
              <a:t>등 </a:t>
            </a:r>
            <a:endParaRPr lang="en-US" altLang="ko-KR" b="1" dirty="0" smtClean="0">
              <a:latin typeface="+mn-ea"/>
            </a:endParaRPr>
          </a:p>
          <a:p>
            <a:pPr algn="just">
              <a:lnSpc>
                <a:spcPts val="2500"/>
              </a:lnSpc>
              <a:defRPr/>
            </a:pPr>
            <a:r>
              <a:rPr lang="ko-KR" altLang="en-US" b="1" dirty="0" smtClean="0">
                <a:latin typeface="+mn-ea"/>
              </a:rPr>
              <a:t>  개발하여 교육 실시</a:t>
            </a:r>
            <a:endParaRPr lang="ko-KR" altLang="en-US" b="1" dirty="0">
              <a:latin typeface="+mn-ea"/>
            </a:endParaRPr>
          </a:p>
        </p:txBody>
      </p:sp>
      <p:pic>
        <p:nvPicPr>
          <p:cNvPr id="40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925" y="2206579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83"/>
          <p:cNvSpPr txBox="1">
            <a:spLocks noChangeArrowheads="1"/>
          </p:cNvSpPr>
          <p:nvPr/>
        </p:nvSpPr>
        <p:spPr bwMode="auto">
          <a:xfrm>
            <a:off x="1042766" y="3575819"/>
            <a:ext cx="7993730" cy="961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외부 연구용역 수행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algn="just">
              <a:lnSpc>
                <a:spcPts val="2500"/>
              </a:lnSpc>
              <a:defRPr/>
            </a:pPr>
            <a:r>
              <a:rPr lang="en-US" altLang="ko-KR" b="1" dirty="0" smtClean="0">
                <a:latin typeface="+mn-ea"/>
              </a:rPr>
              <a:t>- </a:t>
            </a:r>
            <a:r>
              <a:rPr lang="ko-KR" altLang="en-US" b="1" dirty="0" smtClean="0">
                <a:latin typeface="+mn-ea"/>
              </a:rPr>
              <a:t>국가직무능력표준 및 활용패키지 개발</a:t>
            </a:r>
            <a:r>
              <a:rPr lang="en-US" altLang="ko-KR" b="1" dirty="0" smtClean="0">
                <a:latin typeface="+mn-ea"/>
              </a:rPr>
              <a:t>, </a:t>
            </a:r>
            <a:r>
              <a:rPr lang="ko-KR" altLang="en-US" b="1" dirty="0" err="1" smtClean="0">
                <a:latin typeface="+mn-ea"/>
              </a:rPr>
              <a:t>일병학습제</a:t>
            </a:r>
            <a:r>
              <a:rPr lang="ko-KR" altLang="en-US" b="1" dirty="0" smtClean="0">
                <a:latin typeface="+mn-ea"/>
              </a:rPr>
              <a:t> 활성화 사업 등 다수</a:t>
            </a:r>
            <a:endParaRPr lang="en-US" altLang="ko-KR" b="1" dirty="0">
              <a:latin typeface="+mn-ea"/>
            </a:endParaRPr>
          </a:p>
        </p:txBody>
      </p:sp>
      <p:pic>
        <p:nvPicPr>
          <p:cNvPr id="24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925" y="3865566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 Box 83"/>
          <p:cNvSpPr txBox="1">
            <a:spLocks noChangeArrowheads="1"/>
          </p:cNvSpPr>
          <p:nvPr/>
        </p:nvSpPr>
        <p:spPr bwMode="auto">
          <a:xfrm>
            <a:off x="1049409" y="4859238"/>
            <a:ext cx="7993730" cy="109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정부 위탁업무 수행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algn="just">
              <a:lnSpc>
                <a:spcPts val="3500"/>
              </a:lnSpc>
              <a:defRPr/>
            </a:pPr>
            <a:r>
              <a:rPr lang="en-US" altLang="ko-KR" b="1" dirty="0" smtClean="0">
                <a:latin typeface="+mn-ea"/>
              </a:rPr>
              <a:t>- </a:t>
            </a:r>
            <a:r>
              <a:rPr lang="ko-KR" altLang="en-US" b="1" dirty="0" smtClean="0">
                <a:latin typeface="+mn-ea"/>
              </a:rPr>
              <a:t>건설기술용역 실적관리</a:t>
            </a:r>
            <a:r>
              <a:rPr lang="en-US" altLang="ko-KR" b="1" dirty="0" smtClean="0">
                <a:latin typeface="+mn-ea"/>
              </a:rPr>
              <a:t>, </a:t>
            </a:r>
            <a:r>
              <a:rPr lang="ko-KR" altLang="en-US" b="1" dirty="0" err="1" smtClean="0">
                <a:latin typeface="+mn-ea"/>
              </a:rPr>
              <a:t>업등록</a:t>
            </a:r>
            <a:r>
              <a:rPr lang="ko-KR" altLang="en-US" b="1" dirty="0" smtClean="0">
                <a:latin typeface="+mn-ea"/>
              </a:rPr>
              <a:t> 및 현황 관리</a:t>
            </a:r>
            <a:r>
              <a:rPr lang="en-US" altLang="ko-KR" b="1" dirty="0" smtClean="0">
                <a:latin typeface="+mn-ea"/>
              </a:rPr>
              <a:t>, </a:t>
            </a:r>
            <a:r>
              <a:rPr lang="ko-KR" altLang="en-US" b="1" dirty="0" smtClean="0">
                <a:latin typeface="+mn-ea"/>
              </a:rPr>
              <a:t>각종 확인서 발급 등 다수</a:t>
            </a:r>
            <a:endParaRPr lang="en-US" altLang="ko-KR" sz="1600" b="1" dirty="0" smtClean="0">
              <a:solidFill>
                <a:srgbClr val="002060"/>
              </a:solidFill>
            </a:endParaRPr>
          </a:p>
        </p:txBody>
      </p:sp>
      <p:pic>
        <p:nvPicPr>
          <p:cNvPr id="42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148985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AutoShape 565"/>
          <p:cNvSpPr>
            <a:spLocks noChangeArrowheads="1"/>
          </p:cNvSpPr>
          <p:nvPr/>
        </p:nvSpPr>
        <p:spPr bwMode="auto">
          <a:xfrm>
            <a:off x="1192694" y="1300150"/>
            <a:ext cx="4171394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6" name="AutoShape 545"/>
          <p:cNvSpPr>
            <a:spLocks noChangeArrowheads="1"/>
          </p:cNvSpPr>
          <p:nvPr/>
        </p:nvSpPr>
        <p:spPr bwMode="auto">
          <a:xfrm>
            <a:off x="317564" y="1424924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7" name="AutoShape 546"/>
          <p:cNvSpPr>
            <a:spLocks noChangeArrowheads="1"/>
          </p:cNvSpPr>
          <p:nvPr/>
        </p:nvSpPr>
        <p:spPr bwMode="auto">
          <a:xfrm>
            <a:off x="1052500" y="1424924"/>
            <a:ext cx="4671628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8" name="AutoShape 555"/>
          <p:cNvSpPr>
            <a:spLocks noChangeArrowheads="1"/>
          </p:cNvSpPr>
          <p:nvPr/>
        </p:nvSpPr>
        <p:spPr bwMode="auto">
          <a:xfrm>
            <a:off x="351371" y="1372158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2" name="WordArt 560"/>
          <p:cNvSpPr>
            <a:spLocks noChangeArrowheads="1" noChangeShapeType="1" noTextEdit="1"/>
          </p:cNvSpPr>
          <p:nvPr/>
        </p:nvSpPr>
        <p:spPr bwMode="auto">
          <a:xfrm>
            <a:off x="518936" y="1494986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dirty="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4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37" name="AutoShape 565"/>
          <p:cNvSpPr>
            <a:spLocks noChangeArrowheads="1"/>
          </p:cNvSpPr>
          <p:nvPr/>
        </p:nvSpPr>
        <p:spPr bwMode="auto">
          <a:xfrm>
            <a:off x="1084837" y="1372158"/>
            <a:ext cx="560188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8" name="Text Box 574"/>
          <p:cNvSpPr txBox="1">
            <a:spLocks noChangeArrowheads="1"/>
          </p:cNvSpPr>
          <p:nvPr/>
        </p:nvSpPr>
        <p:spPr bwMode="auto">
          <a:xfrm>
            <a:off x="1167314" y="1412776"/>
            <a:ext cx="43765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000" b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협회 기능 활성화 및 대외경쟁력 제고</a:t>
            </a:r>
            <a:endParaRPr lang="ko-KR" altLang="en-US" sz="2000" b="1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43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44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48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49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4901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>
                    <a:solidFill>
                      <a:srgbClr val="000000"/>
                    </a:solidFill>
                    <a:latin typeface="+mn-ea"/>
                  </a:rPr>
                  <a:t>    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협회 주요업무 현황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51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45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46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7852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Ⅱ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2"/>
          <p:cNvSpPr>
            <a:spLocks noChangeArrowheads="1"/>
          </p:cNvSpPr>
          <p:nvPr/>
        </p:nvSpPr>
        <p:spPr bwMode="auto">
          <a:xfrm>
            <a:off x="395536" y="1950740"/>
            <a:ext cx="8424936" cy="1262236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5" name="Text Box 83"/>
          <p:cNvSpPr txBox="1">
            <a:spLocks noChangeArrowheads="1"/>
          </p:cNvSpPr>
          <p:nvPr/>
        </p:nvSpPr>
        <p:spPr bwMode="auto">
          <a:xfrm>
            <a:off x="602035" y="2113475"/>
            <a:ext cx="8568952" cy="872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3400"/>
              </a:lnSpc>
              <a:defRPr/>
            </a:pPr>
            <a:r>
              <a:rPr lang="ko-KR" altLang="en-US" sz="2000" b="1" dirty="0" smtClean="0">
                <a:solidFill>
                  <a:srgbClr val="000000"/>
                </a:solidFill>
                <a:latin typeface="+mn-ea"/>
              </a:rPr>
              <a:t>① 건설기술용역업 등록</a:t>
            </a:r>
            <a:r>
              <a:rPr lang="en-US" altLang="ko-KR" b="1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b="1" dirty="0" err="1" smtClean="0">
                <a:solidFill>
                  <a:srgbClr val="000000"/>
                </a:solidFill>
                <a:latin typeface="+mn-ea"/>
              </a:rPr>
              <a:t>회원지원실</a:t>
            </a:r>
            <a:r>
              <a:rPr lang="en-US" altLang="ko-KR" b="1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2000" b="1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2000" b="1" dirty="0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 ② </a:t>
            </a:r>
            <a:r>
              <a:rPr lang="ko-KR" altLang="en-US" sz="2000" b="1" dirty="0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입회원서 제출</a:t>
            </a:r>
            <a:r>
              <a:rPr lang="en-US" altLang="ko-KR" b="1" dirty="0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(</a:t>
            </a:r>
            <a:r>
              <a:rPr lang="ko-KR" altLang="en-US" b="1" dirty="0" err="1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기획경영실</a:t>
            </a:r>
            <a:r>
              <a:rPr lang="en-US" altLang="ko-KR" b="1" dirty="0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)</a:t>
            </a:r>
          </a:p>
          <a:p>
            <a:pPr algn="just">
              <a:lnSpc>
                <a:spcPts val="3400"/>
              </a:lnSpc>
              <a:defRPr/>
            </a:pPr>
            <a:r>
              <a:rPr lang="en-US" altLang="ko-KR" sz="2000" b="1" dirty="0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 ③ </a:t>
            </a:r>
            <a:r>
              <a:rPr lang="ko-KR" altLang="en-US" sz="2000" b="1" dirty="0" err="1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협회비</a:t>
            </a:r>
            <a:r>
              <a:rPr lang="ko-KR" altLang="en-US" sz="2000" b="1" dirty="0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 납부</a:t>
            </a:r>
            <a:r>
              <a:rPr lang="en-US" altLang="ko-KR" b="1" dirty="0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(</a:t>
            </a:r>
            <a:r>
              <a:rPr lang="ko-KR" altLang="en-US" b="1" dirty="0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계좌이체</a:t>
            </a:r>
            <a:r>
              <a:rPr lang="en-US" altLang="ko-KR" b="1" dirty="0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)</a:t>
            </a:r>
            <a:r>
              <a:rPr lang="ko-KR" altLang="en-US" sz="2000" b="1" dirty="0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           </a:t>
            </a:r>
            <a:r>
              <a:rPr lang="en-US" altLang="ko-KR" sz="2000" b="1" dirty="0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 ④ </a:t>
            </a:r>
            <a:r>
              <a:rPr lang="ko-KR" altLang="en-US" sz="2000" b="1" dirty="0" err="1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회원증</a:t>
            </a:r>
            <a:r>
              <a:rPr lang="ko-KR" altLang="en-US" sz="2000" b="1" dirty="0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 교부</a:t>
            </a:r>
            <a:r>
              <a:rPr lang="en-US" altLang="ko-KR" b="1" dirty="0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(</a:t>
            </a:r>
            <a:r>
              <a:rPr lang="ko-KR" altLang="en-US" b="1" dirty="0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우편발송</a:t>
            </a:r>
            <a:r>
              <a:rPr lang="en-US" altLang="ko-KR" b="1" dirty="0" smtClean="0">
                <a:solidFill>
                  <a:srgbClr val="000000"/>
                </a:solidFill>
                <a:latin typeface="+mn-ea"/>
                <a:sym typeface="Wingdings" pitchFamily="2" charset="2"/>
              </a:rPr>
              <a:t>)</a:t>
            </a:r>
            <a:endParaRPr lang="en-US" altLang="ko-KR" b="1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7" name="AutoShape 545"/>
          <p:cNvSpPr>
            <a:spLocks noChangeArrowheads="1"/>
          </p:cNvSpPr>
          <p:nvPr/>
        </p:nvSpPr>
        <p:spPr bwMode="auto">
          <a:xfrm>
            <a:off x="317564" y="1280908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8" name="AutoShape 546"/>
          <p:cNvSpPr>
            <a:spLocks noChangeArrowheads="1"/>
          </p:cNvSpPr>
          <p:nvPr/>
        </p:nvSpPr>
        <p:spPr bwMode="auto">
          <a:xfrm>
            <a:off x="1052500" y="1280908"/>
            <a:ext cx="2007332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9" name="AutoShape 555"/>
          <p:cNvSpPr>
            <a:spLocks noChangeArrowheads="1"/>
          </p:cNvSpPr>
          <p:nvPr/>
        </p:nvSpPr>
        <p:spPr bwMode="auto">
          <a:xfrm>
            <a:off x="351371" y="1228142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0" name="WordArt 560"/>
          <p:cNvSpPr>
            <a:spLocks noChangeArrowheads="1" noChangeShapeType="1" noTextEdit="1"/>
          </p:cNvSpPr>
          <p:nvPr/>
        </p:nvSpPr>
        <p:spPr bwMode="auto">
          <a:xfrm>
            <a:off x="518936" y="1350970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dirty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1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31" name="AutoShape 565"/>
          <p:cNvSpPr>
            <a:spLocks noChangeArrowheads="1"/>
          </p:cNvSpPr>
          <p:nvPr/>
        </p:nvSpPr>
        <p:spPr bwMode="auto">
          <a:xfrm>
            <a:off x="1084837" y="1228142"/>
            <a:ext cx="2119011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2" name="Text Box 574"/>
          <p:cNvSpPr txBox="1">
            <a:spLocks noChangeArrowheads="1"/>
          </p:cNvSpPr>
          <p:nvPr/>
        </p:nvSpPr>
        <p:spPr bwMode="auto">
          <a:xfrm>
            <a:off x="1250932" y="1259235"/>
            <a:ext cx="157286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22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가 입 절 차</a:t>
            </a:r>
            <a:endParaRPr lang="en-US" altLang="ko-KR" sz="22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3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55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56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4901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>
                    <a:solidFill>
                      <a:srgbClr val="000000"/>
                    </a:solidFill>
                    <a:latin typeface="+mn-ea"/>
                  </a:rPr>
                  <a:t>    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협회 회원가입 절차 및 혜택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57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52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3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Ⅲ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graphicFrame>
        <p:nvGraphicFramePr>
          <p:cNvPr id="37" name="표 36"/>
          <p:cNvGraphicFramePr>
            <a:graphicFrameLocks noGrp="1"/>
          </p:cNvGraphicFramePr>
          <p:nvPr/>
        </p:nvGraphicFramePr>
        <p:xfrm>
          <a:off x="395536" y="4195889"/>
          <a:ext cx="8352928" cy="2016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2088232"/>
                <a:gridCol w="2088232"/>
                <a:gridCol w="2088232"/>
              </a:tblGrid>
              <a:tr h="504056"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ko-KR" altLang="en-US" sz="1600" baseline="0" dirty="0" smtClean="0"/>
                        <a:t>구  분</a:t>
                      </a:r>
                      <a:endParaRPr lang="ko-KR" altLang="en-US" sz="160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ko-KR" altLang="en-US" sz="1600" baseline="0" dirty="0" smtClean="0"/>
                        <a:t>종합 </a:t>
                      </a:r>
                      <a:r>
                        <a:rPr lang="en-US" altLang="ko-KR" sz="1600" baseline="0" dirty="0" smtClean="0"/>
                        <a:t>· </a:t>
                      </a:r>
                      <a:r>
                        <a:rPr lang="ko-KR" altLang="en-US" sz="1600" baseline="0" dirty="0" smtClean="0"/>
                        <a:t>일반</a:t>
                      </a:r>
                      <a:endParaRPr lang="ko-KR" altLang="en-US" sz="160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ko-KR" altLang="en-US" sz="1600" baseline="0" dirty="0" smtClean="0"/>
                        <a:t>설계</a:t>
                      </a:r>
                      <a:endParaRPr lang="ko-KR" altLang="en-US" sz="160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ko-KR" altLang="en-US" sz="1600" baseline="0" dirty="0" smtClean="0"/>
                        <a:t>건설사업관리</a:t>
                      </a:r>
                      <a:endParaRPr lang="ko-KR" altLang="en-US" sz="1600" baseline="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ko-KR" altLang="en-US" sz="1600" b="1" baseline="0" dirty="0" smtClean="0"/>
                        <a:t>입회비</a:t>
                      </a: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en-US" altLang="ko-KR" sz="1600" b="1" baseline="0" dirty="0" smtClean="0"/>
                        <a:t>600</a:t>
                      </a:r>
                      <a:r>
                        <a:rPr lang="ko-KR" altLang="en-US" sz="1600" b="1" baseline="0" dirty="0" smtClean="0"/>
                        <a:t>만원</a:t>
                      </a: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en-US" altLang="ko-KR" sz="1600" b="1" baseline="0" dirty="0" smtClean="0"/>
                        <a:t>400</a:t>
                      </a:r>
                      <a:r>
                        <a:rPr lang="ko-KR" altLang="en-US" sz="1600" b="1" baseline="0" dirty="0" smtClean="0"/>
                        <a:t>만원</a:t>
                      </a: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en-US" altLang="ko-KR" sz="1600" b="1" baseline="0" dirty="0" smtClean="0"/>
                        <a:t>400</a:t>
                      </a:r>
                      <a:r>
                        <a:rPr lang="ko-KR" altLang="en-US" sz="1600" b="1" baseline="0" dirty="0" smtClean="0"/>
                        <a:t>만원</a:t>
                      </a:r>
                      <a:endParaRPr lang="ko-KR" altLang="en-US" sz="1600" b="1" baseline="0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ko-KR" altLang="en-US" sz="1600" b="1" baseline="0" dirty="0" smtClean="0"/>
                        <a:t>연회비</a:t>
                      </a: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en-US" altLang="ko-KR" sz="1600" b="1" baseline="0" dirty="0" smtClean="0"/>
                        <a:t>200</a:t>
                      </a:r>
                      <a:r>
                        <a:rPr lang="ko-KR" altLang="en-US" sz="1600" b="1" baseline="0" dirty="0" smtClean="0"/>
                        <a:t>만원</a:t>
                      </a: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en-US" altLang="ko-KR" sz="1600" b="1" baseline="0" dirty="0" smtClean="0"/>
                        <a:t>150</a:t>
                      </a:r>
                      <a:r>
                        <a:rPr lang="ko-KR" altLang="en-US" sz="1600" b="1" baseline="0" dirty="0" smtClean="0"/>
                        <a:t>만원</a:t>
                      </a:r>
                      <a:endParaRPr lang="ko-KR" altLang="en-US" sz="16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en-US" altLang="ko-KR" sz="1600" b="1" baseline="0" dirty="0" smtClean="0"/>
                        <a:t>150</a:t>
                      </a:r>
                      <a:r>
                        <a:rPr lang="ko-KR" altLang="en-US" sz="1600" b="1" baseline="0" dirty="0" smtClean="0"/>
                        <a:t>만원</a:t>
                      </a:r>
                      <a:endParaRPr lang="ko-KR" altLang="en-US" sz="1600" b="1" baseline="0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r>
                        <a:rPr lang="ko-KR" altLang="en-US" sz="1600" b="1" baseline="0" dirty="0" smtClean="0"/>
                        <a:t>실적회비</a:t>
                      </a:r>
                      <a:endParaRPr lang="ko-KR" altLang="en-US" sz="1600" b="1" baseline="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 smtClean="0">
                          <a:latin typeface="+mn-ea"/>
                        </a:rPr>
                        <a:t>건설기술용역실적에 따라 차등 납부</a:t>
                      </a:r>
                      <a:endParaRPr lang="ko-KR" altLang="en-US" sz="1600" b="1" baseline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endParaRPr lang="ko-KR" altLang="en-US" sz="1600" b="1" baseline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ts val="3000"/>
                        </a:lnSpc>
                      </a:pPr>
                      <a:endParaRPr lang="ko-KR" altLang="en-US" sz="1600" b="1" baseline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Text Box 83"/>
          <p:cNvSpPr txBox="1">
            <a:spLocks noChangeArrowheads="1"/>
          </p:cNvSpPr>
          <p:nvPr/>
        </p:nvSpPr>
        <p:spPr bwMode="auto">
          <a:xfrm>
            <a:off x="467544" y="6225647"/>
            <a:ext cx="8568952" cy="436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3400"/>
              </a:lnSpc>
              <a:defRPr/>
            </a:pP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※ 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현재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회비기준을 마련 중에 있으며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, 9</a:t>
            </a:r>
            <a:r>
              <a:rPr lang="ko-KR" altLang="en-US" sz="1600" b="1" dirty="0" err="1" smtClean="0">
                <a:solidFill>
                  <a:srgbClr val="FF0000"/>
                </a:solidFill>
                <a:latin typeface="+mn-ea"/>
              </a:rPr>
              <a:t>월중</a:t>
            </a:r>
            <a:r>
              <a:rPr lang="ko-KR" altLang="en-US" sz="1600" b="1" dirty="0" smtClean="0">
                <a:solidFill>
                  <a:srgbClr val="FF0000"/>
                </a:solidFill>
                <a:latin typeface="+mn-ea"/>
              </a:rPr>
              <a:t> 확정 후 안내 예정임</a:t>
            </a:r>
            <a:r>
              <a:rPr lang="en-US" altLang="ko-KR" sz="1600" b="1" dirty="0" smtClean="0">
                <a:solidFill>
                  <a:srgbClr val="FF0000"/>
                </a:solidFill>
                <a:latin typeface="+mn-ea"/>
              </a:rPr>
              <a:t>.</a:t>
            </a:r>
          </a:p>
        </p:txBody>
      </p:sp>
      <p:sp>
        <p:nvSpPr>
          <p:cNvPr id="33" name="AutoShape 545"/>
          <p:cNvSpPr>
            <a:spLocks noChangeArrowheads="1"/>
          </p:cNvSpPr>
          <p:nvPr/>
        </p:nvSpPr>
        <p:spPr bwMode="auto">
          <a:xfrm>
            <a:off x="389572" y="3631973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4" name="AutoShape 546"/>
          <p:cNvSpPr>
            <a:spLocks noChangeArrowheads="1"/>
          </p:cNvSpPr>
          <p:nvPr/>
        </p:nvSpPr>
        <p:spPr bwMode="auto">
          <a:xfrm>
            <a:off x="1124508" y="3631973"/>
            <a:ext cx="2223356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8" name="AutoShape 555"/>
          <p:cNvSpPr>
            <a:spLocks noChangeArrowheads="1"/>
          </p:cNvSpPr>
          <p:nvPr/>
        </p:nvSpPr>
        <p:spPr bwMode="auto">
          <a:xfrm>
            <a:off x="423379" y="3579207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9" name="WordArt 560"/>
          <p:cNvSpPr>
            <a:spLocks noChangeArrowheads="1" noChangeShapeType="1" noTextEdit="1"/>
          </p:cNvSpPr>
          <p:nvPr/>
        </p:nvSpPr>
        <p:spPr bwMode="auto">
          <a:xfrm>
            <a:off x="590944" y="3702035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2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44" name="Text Box 574"/>
          <p:cNvSpPr txBox="1">
            <a:spLocks noChangeArrowheads="1"/>
          </p:cNvSpPr>
          <p:nvPr/>
        </p:nvSpPr>
        <p:spPr bwMode="auto">
          <a:xfrm>
            <a:off x="1187624" y="3610300"/>
            <a:ext cx="2103461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ko-KR" altLang="en-US" sz="22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회 비 기 준</a:t>
            </a:r>
            <a:r>
              <a:rPr lang="en-US" altLang="ko-KR" sz="22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2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안</a:t>
            </a:r>
            <a:r>
              <a:rPr lang="en-US" altLang="ko-KR" sz="22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en-US" altLang="ko-KR" sz="22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5" name="AutoShape 565"/>
          <p:cNvSpPr>
            <a:spLocks noChangeArrowheads="1"/>
          </p:cNvSpPr>
          <p:nvPr/>
        </p:nvSpPr>
        <p:spPr bwMode="auto">
          <a:xfrm>
            <a:off x="1156845" y="3629446"/>
            <a:ext cx="2191019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83"/>
          <p:cNvSpPr txBox="1">
            <a:spLocks noChangeArrowheads="1"/>
          </p:cNvSpPr>
          <p:nvPr/>
        </p:nvSpPr>
        <p:spPr bwMode="auto">
          <a:xfrm>
            <a:off x="977401" y="1946349"/>
            <a:ext cx="7993730" cy="1025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err="1" smtClean="0">
                <a:solidFill>
                  <a:srgbClr val="002060"/>
                </a:solidFill>
              </a:rPr>
              <a:t>제증명서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 발급수수료 관련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algn="just">
              <a:lnSpc>
                <a:spcPts val="3000"/>
              </a:lnSpc>
              <a:buFontTx/>
              <a:buChar char="-"/>
              <a:defRPr/>
            </a:pPr>
            <a:r>
              <a:rPr lang="ko-KR" altLang="en-US" b="1" dirty="0" smtClean="0">
                <a:latin typeface="+mn-ea"/>
              </a:rPr>
              <a:t> 비회원의 경우</a:t>
            </a:r>
            <a:r>
              <a:rPr lang="en-US" altLang="ko-KR" b="1" dirty="0" smtClean="0">
                <a:latin typeface="+mn-ea"/>
              </a:rPr>
              <a:t>, </a:t>
            </a:r>
            <a:r>
              <a:rPr lang="ko-KR" altLang="en-US" b="1" dirty="0" err="1" smtClean="0">
                <a:latin typeface="+mn-ea"/>
              </a:rPr>
              <a:t>제증명</a:t>
            </a:r>
            <a:r>
              <a:rPr lang="en-US" altLang="ko-KR" b="1" dirty="0">
                <a:latin typeface="+mn-ea"/>
              </a:rPr>
              <a:t> </a:t>
            </a:r>
            <a:r>
              <a:rPr lang="ko-KR" altLang="en-US" b="1" dirty="0" smtClean="0">
                <a:latin typeface="+mn-ea"/>
              </a:rPr>
              <a:t>발급수수료를 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‘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회원 대비 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5</a:t>
            </a:r>
            <a:r>
              <a:rPr lang="ko-KR" altLang="en-US" b="1" dirty="0" smtClean="0">
                <a:solidFill>
                  <a:srgbClr val="FF0000"/>
                </a:solidFill>
                <a:latin typeface="+mn-ea"/>
              </a:rPr>
              <a:t>배 부과</a:t>
            </a:r>
            <a:r>
              <a:rPr lang="en-US" altLang="ko-KR" b="1" dirty="0" smtClean="0">
                <a:solidFill>
                  <a:srgbClr val="FF0000"/>
                </a:solidFill>
                <a:latin typeface="+mn-ea"/>
              </a:rPr>
              <a:t>’</a:t>
            </a:r>
          </a:p>
        </p:txBody>
      </p:sp>
      <p:pic>
        <p:nvPicPr>
          <p:cNvPr id="33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36096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 Box 83"/>
          <p:cNvSpPr txBox="1">
            <a:spLocks noChangeArrowheads="1"/>
          </p:cNvSpPr>
          <p:nvPr/>
        </p:nvSpPr>
        <p:spPr bwMode="auto">
          <a:xfrm>
            <a:off x="970758" y="2979142"/>
            <a:ext cx="7993730" cy="1025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건설기술자 교육비 할인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algn="just">
              <a:lnSpc>
                <a:spcPts val="3000"/>
              </a:lnSpc>
              <a:buFontTx/>
              <a:buChar char="-"/>
              <a:defRPr/>
            </a:pPr>
            <a:r>
              <a:rPr lang="ko-KR" altLang="en-US" b="1" dirty="0" smtClean="0">
                <a:latin typeface="+mn-ea"/>
              </a:rPr>
              <a:t> 회 원 </a:t>
            </a:r>
            <a:r>
              <a:rPr lang="en-US" altLang="ko-KR" b="1" dirty="0" smtClean="0">
                <a:latin typeface="+mn-ea"/>
              </a:rPr>
              <a:t>: 200,000</a:t>
            </a:r>
            <a:r>
              <a:rPr lang="ko-KR" altLang="en-US" b="1" dirty="0" smtClean="0">
                <a:latin typeface="+mn-ea"/>
              </a:rPr>
              <a:t>원</a:t>
            </a:r>
            <a:r>
              <a:rPr lang="en-US" altLang="ko-KR" b="1" dirty="0" smtClean="0">
                <a:latin typeface="+mn-ea"/>
              </a:rPr>
              <a:t>(1</a:t>
            </a:r>
            <a:r>
              <a:rPr lang="ko-KR" altLang="en-US" b="1" dirty="0" smtClean="0">
                <a:latin typeface="+mn-ea"/>
              </a:rPr>
              <a:t>주</a:t>
            </a:r>
            <a:r>
              <a:rPr lang="en-US" altLang="ko-KR" b="1" dirty="0" smtClean="0">
                <a:latin typeface="+mn-ea"/>
              </a:rPr>
              <a:t>)  / </a:t>
            </a:r>
            <a:r>
              <a:rPr lang="ko-KR" altLang="en-US" b="1" dirty="0" smtClean="0">
                <a:latin typeface="+mn-ea"/>
              </a:rPr>
              <a:t>비회원 </a:t>
            </a:r>
            <a:r>
              <a:rPr lang="en-US" altLang="ko-KR" b="1" dirty="0" smtClean="0">
                <a:latin typeface="+mn-ea"/>
              </a:rPr>
              <a:t>: 240,000(1</a:t>
            </a:r>
            <a:r>
              <a:rPr lang="ko-KR" altLang="en-US" b="1" dirty="0" smtClean="0">
                <a:latin typeface="+mn-ea"/>
              </a:rPr>
              <a:t>주</a:t>
            </a:r>
            <a:r>
              <a:rPr lang="en-US" altLang="ko-KR" b="1" dirty="0" smtClean="0">
                <a:latin typeface="+mn-ea"/>
              </a:rPr>
              <a:t>)</a:t>
            </a:r>
            <a:endParaRPr lang="en-US" altLang="ko-KR" b="1" dirty="0" smtClean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38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917" y="3268889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 Box 83"/>
          <p:cNvSpPr txBox="1">
            <a:spLocks noChangeArrowheads="1"/>
          </p:cNvSpPr>
          <p:nvPr/>
        </p:nvSpPr>
        <p:spPr bwMode="auto">
          <a:xfrm>
            <a:off x="977401" y="4059262"/>
            <a:ext cx="7993730" cy="1025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건설기술용역업 등록 등 관련 행정절차 우선 처리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algn="just">
              <a:lnSpc>
                <a:spcPts val="3000"/>
              </a:lnSpc>
              <a:defRPr/>
            </a:pPr>
            <a:r>
              <a:rPr lang="en-US" altLang="ko-KR" b="1" dirty="0" smtClean="0">
                <a:latin typeface="+mn-ea"/>
              </a:rPr>
              <a:t>- </a:t>
            </a:r>
            <a:r>
              <a:rPr lang="ko-KR" altLang="en-US" b="1" dirty="0" smtClean="0">
                <a:latin typeface="+mn-ea"/>
              </a:rPr>
              <a:t>접수 순서에 따라</a:t>
            </a:r>
            <a:r>
              <a:rPr lang="en-US" altLang="ko-KR" b="1" dirty="0" smtClean="0">
                <a:latin typeface="+mn-ea"/>
              </a:rPr>
              <a:t>, </a:t>
            </a:r>
            <a:r>
              <a:rPr lang="ko-KR" altLang="en-US" b="1" dirty="0" err="1" smtClean="0">
                <a:latin typeface="+mn-ea"/>
              </a:rPr>
              <a:t>회원사</a:t>
            </a:r>
            <a:r>
              <a:rPr lang="ko-KR" altLang="en-US" b="1" dirty="0" smtClean="0">
                <a:latin typeface="+mn-ea"/>
              </a:rPr>
              <a:t> 우선으로 위탁업무 처리 </a:t>
            </a:r>
            <a:r>
              <a:rPr lang="en-US" altLang="ko-KR" sz="1600" b="1" dirty="0" smtClean="0">
                <a:latin typeface="+mn-ea"/>
              </a:rPr>
              <a:t>(</a:t>
            </a:r>
            <a:r>
              <a:rPr lang="ko-KR" altLang="en-US" sz="1600" b="1" dirty="0" err="1" smtClean="0">
                <a:latin typeface="+mn-ea"/>
              </a:rPr>
              <a:t>필요시</a:t>
            </a:r>
            <a:r>
              <a:rPr lang="en-US" altLang="ko-KR" sz="1600" b="1" dirty="0" smtClean="0">
                <a:latin typeface="+mn-ea"/>
              </a:rPr>
              <a:t>, </a:t>
            </a:r>
            <a:r>
              <a:rPr lang="ko-KR" altLang="en-US" sz="1600" b="1" dirty="0" smtClean="0">
                <a:latin typeface="+mn-ea"/>
              </a:rPr>
              <a:t>접수 후 당일 처리</a:t>
            </a:r>
            <a:r>
              <a:rPr lang="en-US" altLang="ko-KR" sz="1600" b="1" dirty="0" smtClean="0">
                <a:latin typeface="+mn-ea"/>
              </a:rPr>
              <a:t>)</a:t>
            </a:r>
            <a:endParaRPr lang="en-US" altLang="ko-KR" sz="1600" b="1" dirty="0" smtClean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44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349009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Text Box 83"/>
          <p:cNvSpPr txBox="1">
            <a:spLocks noChangeArrowheads="1"/>
          </p:cNvSpPr>
          <p:nvPr/>
        </p:nvSpPr>
        <p:spPr bwMode="auto">
          <a:xfrm>
            <a:off x="970758" y="5211390"/>
            <a:ext cx="7993730" cy="1025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건설기술관리협회 회보 및 웹진 발송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algn="just">
              <a:lnSpc>
                <a:spcPts val="3000"/>
              </a:lnSpc>
              <a:defRPr/>
            </a:pPr>
            <a:r>
              <a:rPr lang="en-US" altLang="ko-KR" b="1" dirty="0" smtClean="0">
                <a:latin typeface="+mn-ea"/>
              </a:rPr>
              <a:t>- </a:t>
            </a:r>
            <a:r>
              <a:rPr lang="ko-KR" altLang="en-US" b="1" dirty="0" smtClean="0">
                <a:latin typeface="+mn-ea"/>
              </a:rPr>
              <a:t>업계 동정 및 제도개선 현황 수시 안내</a:t>
            </a:r>
            <a:endParaRPr lang="en-US" altLang="ko-KR" sz="1600" b="1" dirty="0" smtClean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46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917" y="5501137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AutoShape 565"/>
          <p:cNvSpPr>
            <a:spLocks noChangeArrowheads="1"/>
          </p:cNvSpPr>
          <p:nvPr/>
        </p:nvSpPr>
        <p:spPr bwMode="auto">
          <a:xfrm>
            <a:off x="1192694" y="1268760"/>
            <a:ext cx="4171394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5" name="AutoShape 545"/>
          <p:cNvSpPr>
            <a:spLocks noChangeArrowheads="1"/>
          </p:cNvSpPr>
          <p:nvPr/>
        </p:nvSpPr>
        <p:spPr bwMode="auto">
          <a:xfrm>
            <a:off x="317564" y="1393534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6" name="AutoShape 546"/>
          <p:cNvSpPr>
            <a:spLocks noChangeArrowheads="1"/>
          </p:cNvSpPr>
          <p:nvPr/>
        </p:nvSpPr>
        <p:spPr bwMode="auto">
          <a:xfrm>
            <a:off x="1052500" y="1393534"/>
            <a:ext cx="2223356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7" name="AutoShape 555"/>
          <p:cNvSpPr>
            <a:spLocks noChangeArrowheads="1"/>
          </p:cNvSpPr>
          <p:nvPr/>
        </p:nvSpPr>
        <p:spPr bwMode="auto">
          <a:xfrm>
            <a:off x="351371" y="1340768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0" name="WordArt 560"/>
          <p:cNvSpPr>
            <a:spLocks noChangeArrowheads="1" noChangeShapeType="1" noTextEdit="1"/>
          </p:cNvSpPr>
          <p:nvPr/>
        </p:nvSpPr>
        <p:spPr bwMode="auto">
          <a:xfrm>
            <a:off x="518936" y="1463596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3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41" name="AutoShape 565"/>
          <p:cNvSpPr>
            <a:spLocks noChangeArrowheads="1"/>
          </p:cNvSpPr>
          <p:nvPr/>
        </p:nvSpPr>
        <p:spPr bwMode="auto">
          <a:xfrm>
            <a:off x="1084837" y="1340768"/>
            <a:ext cx="560188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2" name="Text Box 574"/>
          <p:cNvSpPr txBox="1">
            <a:spLocks noChangeArrowheads="1"/>
          </p:cNvSpPr>
          <p:nvPr/>
        </p:nvSpPr>
        <p:spPr bwMode="auto">
          <a:xfrm>
            <a:off x="1167314" y="1381386"/>
            <a:ext cx="17780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000" b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회원가입 혜택</a:t>
            </a:r>
            <a:endParaRPr lang="ko-KR" altLang="en-US" sz="2000" b="1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47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48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59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60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4901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>
                    <a:solidFill>
                      <a:srgbClr val="000000"/>
                    </a:solidFill>
                    <a:latin typeface="+mn-ea"/>
                  </a:rPr>
                  <a:t>    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협회 회원가입 절차 및 혜택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61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50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1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Ⅲ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83"/>
          <p:cNvSpPr txBox="1">
            <a:spLocks noChangeArrowheads="1"/>
          </p:cNvSpPr>
          <p:nvPr/>
        </p:nvSpPr>
        <p:spPr bwMode="auto">
          <a:xfrm>
            <a:off x="977401" y="1196752"/>
            <a:ext cx="7993730" cy="1025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건설기술용역 입찰공고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안내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algn="just">
              <a:lnSpc>
                <a:spcPts val="3000"/>
              </a:lnSpc>
              <a:buFontTx/>
              <a:buChar char="-"/>
              <a:defRPr/>
            </a:pPr>
            <a:r>
              <a:rPr lang="ko-KR" altLang="en-US" b="1" dirty="0">
                <a:latin typeface="+mn-ea"/>
              </a:rPr>
              <a:t> </a:t>
            </a:r>
            <a:r>
              <a:rPr lang="ko-KR" altLang="en-US" b="1" dirty="0" err="1" smtClean="0">
                <a:latin typeface="+mn-ea"/>
              </a:rPr>
              <a:t>발주청의</a:t>
            </a:r>
            <a:r>
              <a:rPr lang="ko-KR" altLang="en-US" b="1" dirty="0" smtClean="0">
                <a:latin typeface="+mn-ea"/>
              </a:rPr>
              <a:t> 건설기술용역 발주에 따른 입찰공고를 </a:t>
            </a:r>
            <a:r>
              <a:rPr lang="ko-KR" altLang="en-US" b="1" dirty="0" err="1" smtClean="0">
                <a:latin typeface="+mn-ea"/>
              </a:rPr>
              <a:t>회원사에</a:t>
            </a:r>
            <a:r>
              <a:rPr lang="ko-KR" altLang="en-US" b="1" dirty="0" smtClean="0">
                <a:latin typeface="+mn-ea"/>
              </a:rPr>
              <a:t> 안내</a:t>
            </a:r>
            <a:endParaRPr lang="en-US" altLang="ko-KR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33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6499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 Box 83"/>
          <p:cNvSpPr txBox="1">
            <a:spLocks noChangeArrowheads="1"/>
          </p:cNvSpPr>
          <p:nvPr/>
        </p:nvSpPr>
        <p:spPr bwMode="auto">
          <a:xfrm>
            <a:off x="970758" y="2569741"/>
            <a:ext cx="7993730" cy="17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>
              <a:lnSpc>
                <a:spcPts val="5000"/>
              </a:lnSpc>
              <a:defRPr/>
            </a:pPr>
            <a:r>
              <a:rPr lang="ko-KR" altLang="en-US" sz="2000" b="1" dirty="0" smtClean="0">
                <a:solidFill>
                  <a:srgbClr val="002060"/>
                </a:solidFill>
              </a:rPr>
              <a:t>법령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·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제도 개선 시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,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의견취합 등 참여</a:t>
            </a:r>
            <a:endParaRPr lang="en-US" altLang="ko-KR" sz="2000" b="1" dirty="0" smtClean="0">
              <a:solidFill>
                <a:srgbClr val="002060"/>
              </a:solidFill>
            </a:endParaRPr>
          </a:p>
          <a:p>
            <a:pPr algn="just">
              <a:lnSpc>
                <a:spcPts val="3000"/>
              </a:lnSpc>
              <a:buFontTx/>
              <a:buChar char="-"/>
              <a:defRPr/>
            </a:pPr>
            <a:r>
              <a:rPr lang="en-US" altLang="ko-KR" b="1" dirty="0" smtClean="0">
                <a:latin typeface="+mn-ea"/>
              </a:rPr>
              <a:t> </a:t>
            </a:r>
            <a:r>
              <a:rPr lang="ko-KR" altLang="en-US" b="1" dirty="0">
                <a:latin typeface="+mn-ea"/>
              </a:rPr>
              <a:t>회원사의 의견을 취합하여 </a:t>
            </a:r>
            <a:r>
              <a:rPr lang="ko-KR" altLang="en-US" b="1" dirty="0" smtClean="0">
                <a:latin typeface="+mn-ea"/>
              </a:rPr>
              <a:t>관련 </a:t>
            </a:r>
            <a:r>
              <a:rPr lang="ko-KR" altLang="en-US" b="1" dirty="0">
                <a:latin typeface="+mn-ea"/>
              </a:rPr>
              <a:t>법령 및 제도의 합리적인 </a:t>
            </a:r>
            <a:r>
              <a:rPr lang="ko-KR" altLang="en-US" b="1" dirty="0" smtClean="0">
                <a:latin typeface="+mn-ea"/>
              </a:rPr>
              <a:t>개선방안을</a:t>
            </a:r>
            <a:endParaRPr lang="en-US" altLang="ko-KR" b="1" dirty="0" smtClean="0">
              <a:latin typeface="+mn-ea"/>
            </a:endParaRPr>
          </a:p>
          <a:p>
            <a:pPr algn="just">
              <a:lnSpc>
                <a:spcPts val="3000"/>
              </a:lnSpc>
              <a:defRPr/>
            </a:pPr>
            <a:r>
              <a:rPr lang="en-US" altLang="ko-KR" b="1" dirty="0" smtClean="0">
                <a:latin typeface="+mn-ea"/>
              </a:rPr>
              <a:t>  </a:t>
            </a:r>
            <a:r>
              <a:rPr lang="ko-KR" altLang="en-US" b="1" dirty="0" smtClean="0">
                <a:latin typeface="+mn-ea"/>
              </a:rPr>
              <a:t>정부에 건의</a:t>
            </a:r>
          </a:p>
          <a:p>
            <a:pPr algn="just">
              <a:lnSpc>
                <a:spcPts val="3000"/>
              </a:lnSpc>
              <a:buFontTx/>
              <a:buChar char="-"/>
              <a:defRPr/>
            </a:pPr>
            <a:r>
              <a:rPr lang="en-US" altLang="ko-KR" b="1" dirty="0" smtClean="0">
                <a:latin typeface="+mn-ea"/>
              </a:rPr>
              <a:t> </a:t>
            </a:r>
            <a:r>
              <a:rPr lang="ko-KR" altLang="en-US" b="1" dirty="0" smtClean="0">
                <a:latin typeface="+mn-ea"/>
              </a:rPr>
              <a:t>개선된 법령 및 제도 등은 홈페이지</a:t>
            </a:r>
            <a:r>
              <a:rPr lang="en-US" altLang="ko-KR" b="1" dirty="0" smtClean="0">
                <a:latin typeface="+mn-ea"/>
              </a:rPr>
              <a:t>, </a:t>
            </a:r>
            <a:r>
              <a:rPr lang="ko-KR" altLang="en-US" b="1" dirty="0" smtClean="0">
                <a:latin typeface="+mn-ea"/>
              </a:rPr>
              <a:t>웹진 등을 통해 신속히 안내</a:t>
            </a:r>
            <a:endParaRPr lang="ko-KR" altLang="en-US" b="1" dirty="0">
              <a:latin typeface="+mn-ea"/>
            </a:endParaRPr>
          </a:p>
        </p:txBody>
      </p:sp>
      <p:pic>
        <p:nvPicPr>
          <p:cNvPr id="38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917" y="2859488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1" descr="가로바-카키색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76" y="4954488"/>
            <a:ext cx="9038728" cy="1066800"/>
          </a:xfrm>
          <a:prstGeom prst="rect">
            <a:avLst/>
          </a:prstGeom>
          <a:noFill/>
        </p:spPr>
      </p:pic>
      <p:sp>
        <p:nvSpPr>
          <p:cNvPr id="35" name="AutoShape 6"/>
          <p:cNvSpPr>
            <a:spLocks noChangeArrowheads="1"/>
          </p:cNvSpPr>
          <p:nvPr/>
        </p:nvSpPr>
        <p:spPr bwMode="auto">
          <a:xfrm>
            <a:off x="1012577" y="5106888"/>
            <a:ext cx="7070725" cy="782638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457200" indent="-457200" algn="ctr">
              <a:lnSpc>
                <a:spcPct val="90000"/>
              </a:lnSpc>
            </a:pPr>
            <a:r>
              <a:rPr lang="ko-KR" altLang="en-US" sz="2000" b="1" spc="-100" dirty="0" smtClean="0">
                <a:solidFill>
                  <a:srgbClr val="FF0000"/>
                </a:solidFill>
                <a:latin typeface="+mn-ea"/>
              </a:rPr>
              <a:t>회원의 권익옹호 및 업계 발전을 위해 많은 노력을 하고 있습니다</a:t>
            </a:r>
            <a:r>
              <a:rPr lang="en-US" altLang="ko-KR" sz="2000" b="1" spc="-100" dirty="0" smtClean="0">
                <a:solidFill>
                  <a:srgbClr val="FF0000"/>
                </a:solidFill>
                <a:latin typeface="+mn-ea"/>
              </a:rPr>
              <a:t>.</a:t>
            </a:r>
            <a:endParaRPr lang="ko-KR" altLang="en-US" sz="2000" b="1" spc="-1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4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36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41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42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4901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</a:rPr>
                  <a:t>    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</a:rPr>
                  <a:t>협회 회원가입 절차 및 혜택</a:t>
                </a:r>
                <a:endParaRPr kumimoji="1" lang="en-US" altLang="ko-KR" sz="2400" b="1" spc="-1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endParaRPr>
              </a:p>
            </p:txBody>
          </p:sp>
          <p:sp>
            <p:nvSpPr>
              <p:cNvPr id="43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37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39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Ⅲ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표 35"/>
          <p:cNvGraphicFramePr>
            <a:graphicFrameLocks noGrp="1"/>
          </p:cNvGraphicFramePr>
          <p:nvPr/>
        </p:nvGraphicFramePr>
        <p:xfrm>
          <a:off x="251521" y="2204864"/>
          <a:ext cx="8712965" cy="4032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3"/>
                <a:gridCol w="1296144"/>
                <a:gridCol w="1555372"/>
                <a:gridCol w="1742593"/>
                <a:gridCol w="1742593"/>
              </a:tblGrid>
              <a:tr h="50405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업 무 구 분</a:t>
                      </a:r>
                    </a:p>
                  </a:txBody>
                  <a:tcPr marL="64770" marR="64770" marT="17780" marB="177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담 당 부 서</a:t>
                      </a:r>
                    </a:p>
                  </a:txBody>
                  <a:tcPr marL="64770" marR="64770" marT="17780" marB="177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담당자</a:t>
                      </a:r>
                    </a:p>
                  </a:txBody>
                  <a:tcPr marL="64770" marR="64770" marT="17780" marB="177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전  화</a:t>
                      </a:r>
                    </a:p>
                  </a:txBody>
                  <a:tcPr marL="64770" marR="64770" marT="17780" marB="177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팩  </a:t>
                      </a:r>
                      <a:r>
                        <a:rPr lang="ko-KR" altLang="en-US" sz="16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스</a:t>
                      </a:r>
                      <a:endParaRPr lang="ko-KR" altLang="en-US" sz="16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>
                    <a:solidFill>
                      <a:srgbClr val="002060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건설사업관리 제도</a:t>
                      </a: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규정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정책제도실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김기석 차장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02)3460-8611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02)3463-4560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민간감리 제도</a:t>
                      </a: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규정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김정실 과장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02)3460-8613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설계 제도</a:t>
                      </a: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·</a:t>
                      </a: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규정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건설설계실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김광중 과장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02)3460-8681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건설기술용역 등록 관리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회원지원실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김영남 과장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02)3460-8651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02)3463-3553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건설기술용역 실적 관리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김창숙 과장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02)3460-8641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협</a:t>
                      </a: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회 비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기획경영실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강병호 차장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02)3460-8633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02)3460-8697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건설기술자 교육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인재개발실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최원범 과장</a:t>
                      </a: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02)3460-8661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02)3463-3552</a:t>
                      </a:r>
                      <a:endParaRPr lang="ko-KR" altLang="en-US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780" marB="17780" anchor="ctr"/>
                </a:tc>
              </a:tr>
            </a:tbl>
          </a:graphicData>
        </a:graphic>
      </p:graphicFrame>
      <p:sp>
        <p:nvSpPr>
          <p:cNvPr id="19" name="AutoShape 565"/>
          <p:cNvSpPr>
            <a:spLocks noChangeArrowheads="1"/>
          </p:cNvSpPr>
          <p:nvPr/>
        </p:nvSpPr>
        <p:spPr bwMode="auto">
          <a:xfrm>
            <a:off x="1192694" y="1300150"/>
            <a:ext cx="4171394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0" name="AutoShape 545"/>
          <p:cNvSpPr>
            <a:spLocks noChangeArrowheads="1"/>
          </p:cNvSpPr>
          <p:nvPr/>
        </p:nvSpPr>
        <p:spPr bwMode="auto">
          <a:xfrm>
            <a:off x="317564" y="1424924"/>
            <a:ext cx="633515" cy="4199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1" name="AutoShape 546"/>
          <p:cNvSpPr>
            <a:spLocks noChangeArrowheads="1"/>
          </p:cNvSpPr>
          <p:nvPr/>
        </p:nvSpPr>
        <p:spPr bwMode="auto">
          <a:xfrm>
            <a:off x="1052500" y="1424924"/>
            <a:ext cx="2439380" cy="419900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2" name="AutoShape 555"/>
          <p:cNvSpPr>
            <a:spLocks noChangeArrowheads="1"/>
          </p:cNvSpPr>
          <p:nvPr/>
        </p:nvSpPr>
        <p:spPr bwMode="auto">
          <a:xfrm>
            <a:off x="351371" y="1372158"/>
            <a:ext cx="56737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3" name="WordArt 560"/>
          <p:cNvSpPr>
            <a:spLocks noChangeArrowheads="1" noChangeShapeType="1" noTextEdit="1"/>
          </p:cNvSpPr>
          <p:nvPr/>
        </p:nvSpPr>
        <p:spPr bwMode="auto">
          <a:xfrm>
            <a:off x="518936" y="1494986"/>
            <a:ext cx="198433" cy="27841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1400" kern="10" spc="-7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4</a:t>
            </a:r>
            <a:endParaRPr lang="ko-KR" altLang="en-US" sz="14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24" name="AutoShape 565"/>
          <p:cNvSpPr>
            <a:spLocks noChangeArrowheads="1"/>
          </p:cNvSpPr>
          <p:nvPr/>
        </p:nvSpPr>
        <p:spPr bwMode="auto">
          <a:xfrm>
            <a:off x="1084837" y="1372158"/>
            <a:ext cx="5601880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5" name="Text Box 574"/>
          <p:cNvSpPr txBox="1">
            <a:spLocks noChangeArrowheads="1"/>
          </p:cNvSpPr>
          <p:nvPr/>
        </p:nvSpPr>
        <p:spPr bwMode="auto">
          <a:xfrm>
            <a:off x="1167314" y="1412776"/>
            <a:ext cx="219643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업무별 문의  안내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33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34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39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40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4901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</a:rPr>
                  <a:t>    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</a:rPr>
                  <a:t>협회 회원가입 절차 및 혜택</a:t>
                </a:r>
                <a:endParaRPr kumimoji="1" lang="en-US" altLang="ko-KR" sz="2400" b="1" spc="-1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endParaRPr>
              </a:p>
            </p:txBody>
          </p:sp>
          <p:sp>
            <p:nvSpPr>
              <p:cNvPr id="41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35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37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Ⅲ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93" name="AutoShape 525"/>
          <p:cNvSpPr>
            <a:spLocks noChangeArrowheads="1"/>
          </p:cNvSpPr>
          <p:nvPr/>
        </p:nvSpPr>
        <p:spPr bwMode="auto">
          <a:xfrm>
            <a:off x="357158" y="4048477"/>
            <a:ext cx="8429682" cy="71243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tx1">
                  <a:alpha val="50000"/>
                </a:schemeClr>
              </a:gs>
              <a:gs pos="100000">
                <a:schemeClr val="tx1">
                  <a:gamma/>
                  <a:tint val="57647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>
              <a:solidFill>
                <a:srgbClr val="000000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58894" name="AutoShape 526"/>
          <p:cNvSpPr>
            <a:spLocks noChangeArrowheads="1"/>
          </p:cNvSpPr>
          <p:nvPr/>
        </p:nvSpPr>
        <p:spPr bwMode="auto">
          <a:xfrm>
            <a:off x="388236" y="1785926"/>
            <a:ext cx="8320839" cy="2424364"/>
          </a:xfrm>
          <a:prstGeom prst="roundRect">
            <a:avLst>
              <a:gd name="adj" fmla="val 11764"/>
            </a:avLst>
          </a:prstGeom>
          <a:gradFill rotWithShape="1">
            <a:gsLst>
              <a:gs pos="0">
                <a:srgbClr val="D8ECEB">
                  <a:gamma/>
                  <a:tint val="0"/>
                  <a:invGamma/>
                </a:srgbClr>
              </a:gs>
              <a:gs pos="100000">
                <a:srgbClr val="D8ECEB"/>
              </a:gs>
            </a:gsLst>
            <a:lin ang="5400000" scaled="1"/>
          </a:gradFill>
          <a:ln w="9525" algn="ctr">
            <a:solidFill>
              <a:srgbClr val="0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>
              <a:solidFill>
                <a:srgbClr val="000000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58895" name="AutoShape 527"/>
          <p:cNvSpPr>
            <a:spLocks noChangeArrowheads="1"/>
          </p:cNvSpPr>
          <p:nvPr/>
        </p:nvSpPr>
        <p:spPr bwMode="auto">
          <a:xfrm>
            <a:off x="424111" y="2550496"/>
            <a:ext cx="8251185" cy="735627"/>
          </a:xfrm>
          <a:prstGeom prst="roundRect">
            <a:avLst>
              <a:gd name="adj" fmla="val 15806"/>
            </a:avLst>
          </a:prstGeom>
          <a:gradFill rotWithShape="1">
            <a:gsLst>
              <a:gs pos="0">
                <a:srgbClr val="38C8C5">
                  <a:gamma/>
                  <a:shade val="46275"/>
                  <a:invGamma/>
                </a:srgbClr>
              </a:gs>
              <a:gs pos="100000">
                <a:srgbClr val="38C8C5">
                  <a:alpha val="64999"/>
                </a:srgbClr>
              </a:gs>
            </a:gsLst>
            <a:lin ang="5400000" scaled="1"/>
          </a:gradFill>
          <a:ln w="1905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3500" b="1" cap="all" spc="-200" dirty="0" smtClean="0">
                <a:ln w="0"/>
                <a:solidFill>
                  <a:srgbClr val="FFFFFF"/>
                </a:solidFill>
                <a:effectLst>
                  <a:reflection blurRad="12700" stA="50000" endPos="50000" dist="5000" dir="5400000" sy="-100000" rotWithShape="0"/>
                </a:effectLst>
                <a:latin typeface="맑은 고딕"/>
                <a:ea typeface="맑은 고딕"/>
              </a:rPr>
              <a:t>Ⅳ. </a:t>
            </a:r>
            <a:r>
              <a:rPr lang="ko-KR" altLang="en-US" sz="3500" b="1" cap="all" spc="-200" dirty="0" smtClean="0">
                <a:ln w="0"/>
                <a:solidFill>
                  <a:srgbClr val="FFFFFF"/>
                </a:solidFill>
                <a:effectLst>
                  <a:reflection blurRad="12700" stA="50000" endPos="50000" dist="5000" dir="5400000" sy="-100000" rotWithShape="0"/>
                </a:effectLst>
                <a:latin typeface="맑은 고딕"/>
                <a:ea typeface="맑은 고딕"/>
              </a:rPr>
              <a:t>교육기관 운영 안내</a:t>
            </a:r>
            <a:endParaRPr lang="ko-KR" altLang="en-US" sz="3500" spc="-200" dirty="0" smtClean="0">
              <a:solidFill>
                <a:srgbClr val="FFFFF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1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12"/>
          <p:cNvSpPr>
            <a:spLocks noChangeArrowheads="1"/>
          </p:cNvSpPr>
          <p:nvPr/>
        </p:nvSpPr>
        <p:spPr bwMode="auto">
          <a:xfrm>
            <a:off x="250825" y="836613"/>
            <a:ext cx="8642350" cy="539908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lIns="162000" tIns="154800" anchor="ctr"/>
          <a:lstStyle/>
          <a:p>
            <a:pPr marL="95250" indent="-95250" fontAlgn="base">
              <a:spcBef>
                <a:spcPct val="50000"/>
              </a:spcBef>
              <a:spcAft>
                <a:spcPct val="0"/>
              </a:spcAft>
            </a:pPr>
            <a:endParaRPr kumimoji="1" lang="en-US" altLang="ko-KR" sz="32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7412" name="Rectangle 19"/>
          <p:cNvSpPr>
            <a:spLocks noChangeArrowheads="1"/>
          </p:cNvSpPr>
          <p:nvPr/>
        </p:nvSpPr>
        <p:spPr bwMode="auto">
          <a:xfrm>
            <a:off x="0" y="800100"/>
            <a:ext cx="8964613" cy="43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kumimoji="1" lang="ko-KR" altLang="en-US" sz="2000">
              <a:solidFill>
                <a:srgbClr val="000066"/>
              </a:solidFill>
              <a:latin typeface="Arial Black" pitchFamily="34" charset="0"/>
              <a:ea typeface="HY헤드라인M" pitchFamily="18" charset="-127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95275" y="1096963"/>
            <a:ext cx="6788150" cy="590550"/>
            <a:chOff x="101" y="570"/>
            <a:chExt cx="4276" cy="372"/>
          </a:xfrm>
        </p:grpSpPr>
        <p:pic>
          <p:nvPicPr>
            <p:cNvPr id="17418" name="Picture 14" descr="body0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" y="609"/>
              <a:ext cx="4133" cy="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01" y="570"/>
              <a:ext cx="330" cy="361"/>
              <a:chOff x="119" y="630"/>
              <a:chExt cx="330" cy="361"/>
            </a:xfrm>
          </p:grpSpPr>
          <p:pic>
            <p:nvPicPr>
              <p:cNvPr id="17421" name="Picture 16" descr="4-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6000" contrast="12000"/>
              </a:blip>
              <a:srcRect/>
              <a:stretch>
                <a:fillRect/>
              </a:stretch>
            </p:blipFill>
            <p:spPr bwMode="auto">
              <a:xfrm>
                <a:off x="119" y="671"/>
                <a:ext cx="330" cy="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22" name="Picture 17" descr="cover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0" y="676"/>
                <a:ext cx="150" cy="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166" name="Text Box 18"/>
              <p:cNvSpPr txBox="1">
                <a:spLocks noChangeArrowheads="1"/>
              </p:cNvSpPr>
              <p:nvPr/>
            </p:nvSpPr>
            <p:spPr bwMode="auto">
              <a:xfrm>
                <a:off x="182" y="630"/>
                <a:ext cx="110" cy="17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tIns="118800" bIns="118800"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kumimoji="1" lang="en-US" altLang="ko-KR" sz="22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1</a:t>
                </a:r>
              </a:p>
            </p:txBody>
          </p:sp>
        </p:grpSp>
        <p:sp>
          <p:nvSpPr>
            <p:cNvPr id="17420" name="Text Box 19"/>
            <p:cNvSpPr txBox="1">
              <a:spLocks noChangeArrowheads="1"/>
            </p:cNvSpPr>
            <p:nvPr/>
          </p:nvSpPr>
          <p:spPr bwMode="auto">
            <a:xfrm>
              <a:off x="448" y="630"/>
              <a:ext cx="302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2">
                <a:schemeClr val="bg2">
                  <a:alpha val="50000"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2000" dirty="0">
                  <a:solidFill>
                    <a:srgbClr val="000066"/>
                  </a:solidFill>
                  <a:latin typeface="HY헤드라인M" pitchFamily="18" charset="-127"/>
                  <a:ea typeface="HY헤드라인M" pitchFamily="18" charset="-127"/>
                </a:rPr>
                <a:t>건설기술용역업 통합 및 관리체계 일원화</a:t>
              </a:r>
            </a:p>
          </p:txBody>
        </p:sp>
      </p:grpSp>
      <p:pic>
        <p:nvPicPr>
          <p:cNvPr id="17414" name="Picture 365" descr="바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26988"/>
            <a:ext cx="9324975" cy="86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527050" y="1878732"/>
            <a:ext cx="8653463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marL="72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u"/>
              <a:defRPr/>
            </a:pP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 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종합적 건설기술용역업체 육성을 위하여 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설계 등 용역업자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’, ‘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감리회사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</a:p>
          <a:p>
            <a:pPr marL="720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등으로 구분된 </a:t>
            </a:r>
            <a:r>
              <a:rPr kumimoji="1" lang="ko-KR" altLang="en-US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업역을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건설기술용역업</a:t>
            </a:r>
            <a:r>
              <a:rPr kumimoji="1" lang="en-US" altLang="ko-KR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kumimoji="1" lang="ko-KR" altLang="en-US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으로 </a:t>
            </a:r>
            <a:r>
              <a:rPr kumimoji="1" lang="ko-KR" altLang="en-US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통합</a:t>
            </a:r>
            <a:endParaRPr kumimoji="1" lang="en-US" altLang="ko-KR" sz="1600" dirty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416" name="AutoShape 179" descr="박스_orange"/>
          <p:cNvSpPr>
            <a:spLocks noChangeArrowheads="1"/>
          </p:cNvSpPr>
          <p:nvPr/>
        </p:nvSpPr>
        <p:spPr bwMode="auto">
          <a:xfrm>
            <a:off x="827584" y="5804495"/>
            <a:ext cx="7327900" cy="504825"/>
          </a:xfrm>
          <a:prstGeom prst="roundRect">
            <a:avLst>
              <a:gd name="adj" fmla="val 0"/>
            </a:avLst>
          </a:prstGeom>
          <a:solidFill>
            <a:srgbClr val="FF0000">
              <a:alpha val="24000"/>
            </a:srgbClr>
          </a:solidFill>
          <a:ln w="38100" cap="rnd" algn="ctr">
            <a:solidFill>
              <a:srgbClr val="0000FF">
                <a:alpha val="18000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☞ </a:t>
            </a:r>
            <a:r>
              <a:rPr kumimoji="1" lang="ko-KR" altLang="en-US" sz="16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건진법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부칙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(13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조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따라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기존 용역업체들도 </a:t>
            </a:r>
            <a:r>
              <a:rPr kumimoji="1"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년 이내에 </a:t>
            </a:r>
            <a:r>
              <a:rPr kumimoji="1"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재등록 하여야 </a:t>
            </a:r>
            <a:r>
              <a:rPr kumimoji="1"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함</a:t>
            </a:r>
          </a:p>
        </p:txBody>
      </p:sp>
      <p:sp>
        <p:nvSpPr>
          <p:cNvPr id="25" name="TextBox 33"/>
          <p:cNvSpPr txBox="1">
            <a:spLocks noChangeArrowheads="1"/>
          </p:cNvSpPr>
          <p:nvPr/>
        </p:nvSpPr>
        <p:spPr bwMode="auto">
          <a:xfrm>
            <a:off x="-4154" y="116632"/>
            <a:ext cx="36583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Ⅰ</a:t>
            </a:r>
            <a:r>
              <a:rPr kumimoji="1" lang="en-US" altLang="ko-KR" sz="2800" dirty="0"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</a:rPr>
              <a:t> </a:t>
            </a:r>
            <a:r>
              <a:rPr kumimoji="1" lang="en-US" altLang="ko-KR" sz="2800" dirty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. </a:t>
            </a:r>
            <a:r>
              <a:rPr kumimoji="1" lang="ko-KR" altLang="en-US" sz="2800" dirty="0" err="1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건진법</a:t>
            </a:r>
            <a:r>
              <a:rPr kumimoji="1" lang="ko-KR" altLang="en-US" sz="2800" dirty="0" smtClean="0">
                <a:ln w="3175">
                  <a:solidFill>
                    <a:srgbClr val="FFFFFF">
                      <a:alpha val="54000"/>
                    </a:srgbClr>
                  </a:solidFill>
                  <a:prstDash val="solid"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B" pitchFamily="18" charset="-127"/>
                <a:ea typeface="HY울릉도B" pitchFamily="18" charset="-127"/>
                <a:cs typeface="Verdana" pitchFamily="34" charset="0"/>
              </a:rPr>
              <a:t> 주요 내용</a:t>
            </a:r>
            <a:endParaRPr kumimoji="1" lang="ko-KR" altLang="en-US" sz="2800" dirty="0">
              <a:ln w="3175">
                <a:solidFill>
                  <a:srgbClr val="FFFFFF">
                    <a:alpha val="54000"/>
                  </a:srgbClr>
                </a:solidFill>
                <a:prstDash val="solid"/>
              </a:ln>
              <a:solidFill>
                <a:srgbClr val="2D2D8A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B" pitchFamily="18" charset="-127"/>
              <a:ea typeface="HY울릉도B" pitchFamily="18" charset="-127"/>
              <a:cs typeface="Verdana" pitchFamily="34" charset="0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755576" y="2780928"/>
            <a:ext cx="7920880" cy="2736304"/>
          </a:xfrm>
          <a:prstGeom prst="roundRect">
            <a:avLst/>
          </a:prstGeom>
          <a:solidFill>
            <a:srgbClr val="FFFF00">
              <a:alpha val="11000"/>
            </a:srgbClr>
          </a:solidFill>
          <a:ln>
            <a:solidFill>
              <a:srgbClr val="FF0000">
                <a:alpha val="1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 fontAlgn="base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16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- </a:t>
            </a:r>
            <a:r>
              <a:rPr kumimoji="1" lang="ko-KR" altLang="en-US" sz="1600" b="1" dirty="0" err="1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업역통합에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따라 등록관리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업무정지 등을 건설기술용역업 단일체계로 일원화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,    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건설기술용역업을 종합</a:t>
            </a:r>
            <a:r>
              <a:rPr kumimoji="1" lang="en-US" altLang="ko-KR" sz="16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(1)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1" lang="en-US" altLang="ko-KR" sz="16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설계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사업관리</a:t>
            </a:r>
            <a:r>
              <a:rPr kumimoji="1" lang="en-US" altLang="ko-KR" sz="16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(3)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품질검사</a:t>
            </a:r>
            <a:r>
              <a:rPr kumimoji="1" lang="en-US" altLang="ko-KR" sz="16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(10) </a:t>
            </a:r>
            <a:r>
              <a:rPr kumimoji="1" lang="ko-KR" altLang="en-US" sz="16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등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전문분야로 구분</a:t>
            </a:r>
            <a:endParaRPr kumimoji="1" lang="en-US" altLang="ko-KR" sz="1600" b="1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1" lang="en-US" altLang="ko-KR" sz="15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kumimoji="1" lang="ko-KR" altLang="en-US" sz="15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종합</a:t>
            </a:r>
            <a:r>
              <a:rPr kumimoji="1" lang="en-US" altLang="ko-KR" sz="15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5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설계</a:t>
            </a:r>
            <a:r>
              <a:rPr kumimoji="1" lang="en-US" altLang="ko-KR" sz="15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1" lang="ko-KR" altLang="en-US" sz="15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사업관리</a:t>
            </a:r>
            <a:r>
              <a:rPr kumimoji="1" lang="en-US" altLang="ko-KR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일반</a:t>
            </a:r>
            <a:r>
              <a:rPr kumimoji="1" lang="en-US" altLang="ko-KR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400" spc="-150" dirty="0" err="1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설계등</a:t>
            </a:r>
            <a:r>
              <a:rPr kumimoji="1" lang="ko-KR" altLang="en-US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용역</a:t>
            </a:r>
            <a:r>
              <a:rPr kumimoji="1" lang="en-US" altLang="ko-KR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건설사업관리</a:t>
            </a:r>
            <a:r>
              <a:rPr kumimoji="1" lang="en-US" altLang="ko-KR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),  </a:t>
            </a:r>
            <a:r>
              <a:rPr kumimoji="1" lang="ko-KR" altLang="en-US" sz="15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품질검사</a:t>
            </a:r>
            <a:r>
              <a:rPr kumimoji="1" lang="en-US" altLang="ko-KR" sz="1600" spc="-150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일반</a:t>
            </a:r>
            <a:r>
              <a:rPr kumimoji="1" lang="en-US" altLang="ko-KR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토목</a:t>
            </a:r>
            <a:r>
              <a:rPr kumimoji="1" lang="en-US" altLang="ko-KR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건축</a:t>
            </a:r>
            <a:r>
              <a:rPr kumimoji="1" lang="en-US" altLang="ko-KR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특수</a:t>
            </a:r>
            <a:r>
              <a:rPr kumimoji="1" lang="en-US" altLang="ko-KR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(7</a:t>
            </a:r>
            <a:r>
              <a:rPr kumimoji="1" lang="ko-KR" altLang="en-US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종</a:t>
            </a:r>
            <a:r>
              <a:rPr kumimoji="1" lang="en-US" altLang="ko-KR" sz="1400" spc="-15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en-US" altLang="ko-KR" sz="1400" spc="-150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 sz="600" b="1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-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업종별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설계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사업관리</a:t>
            </a: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행정처분은 위반행위와 관련된 해당용역의 업무만 영업</a:t>
            </a:r>
            <a:endParaRPr kumimoji="1" lang="en-US" altLang="ko-KR" sz="1600" b="1" dirty="0" smtClean="0">
              <a:solidFill>
                <a:srgbClr val="0000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1" lang="ko-KR" altLang="en-US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정지를 부과하도록 조치 </a:t>
            </a:r>
            <a:r>
              <a:rPr kumimoji="1" lang="en-US" altLang="ko-KR" sz="16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(*</a:t>
            </a:r>
            <a:r>
              <a:rPr kumimoji="1" lang="ko-KR" altLang="en-US" sz="16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벌점은 통합 부과</a:t>
            </a:r>
            <a:r>
              <a:rPr kumimoji="1" lang="en-US" altLang="ko-KR" sz="1600" b="1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b="1" dirty="0" smtClean="0">
                <a:solidFill>
                  <a:srgbClr val="000099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1" lang="en-US" altLang="ko-KR" sz="1600" b="1" dirty="0" smtClean="0">
                <a:solidFill>
                  <a:srgbClr val="003399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1" lang="ko-KR" altLang="en-US" sz="1600" b="1" dirty="0" smtClean="0">
                <a:solidFill>
                  <a:srgbClr val="003399"/>
                </a:solidFill>
                <a:latin typeface="맑은 고딕" pitchFamily="50" charset="-127"/>
                <a:ea typeface="맑은 고딕" pitchFamily="50" charset="-127"/>
              </a:rPr>
              <a:t>설계 등 용역업</a:t>
            </a:r>
            <a:r>
              <a:rPr kumimoji="1" lang="en-US" altLang="ko-KR" sz="14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400" dirty="0" err="1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계획ㆍ조사ㆍ설계</a:t>
            </a:r>
            <a:r>
              <a:rPr kumimoji="1" lang="en-US" altLang="ko-KR" sz="14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1" lang="ko-KR" altLang="en-US" sz="14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600" b="1" dirty="0" smtClean="0">
                <a:solidFill>
                  <a:srgbClr val="003399"/>
                </a:solidFill>
                <a:latin typeface="맑은 고딕" pitchFamily="50" charset="-127"/>
                <a:ea typeface="맑은 고딕" pitchFamily="50" charset="-127"/>
              </a:rPr>
              <a:t>등록 시 </a:t>
            </a:r>
            <a:r>
              <a:rPr kumimoji="1" lang="en-US" altLang="ko-KR" sz="1600" b="1" dirty="0" smtClean="0">
                <a:solidFill>
                  <a:srgbClr val="003399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1" lang="ko-KR" altLang="en-US" sz="1600" b="1" dirty="0" err="1" smtClean="0">
                <a:solidFill>
                  <a:srgbClr val="003399"/>
                </a:solidFill>
                <a:latin typeface="맑은 고딕" pitchFamily="50" charset="-127"/>
                <a:ea typeface="맑은 고딕" pitchFamily="50" charset="-127"/>
              </a:rPr>
              <a:t>엔법</a:t>
            </a:r>
            <a:r>
              <a:rPr kumimoji="1" lang="en-US" altLang="ko-KR" sz="1600" b="1" dirty="0" smtClean="0">
                <a:solidFill>
                  <a:srgbClr val="003399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1" lang="ko-KR" altLang="en-US" sz="1600" b="1" dirty="0" smtClean="0">
                <a:solidFill>
                  <a:srgbClr val="003399"/>
                </a:solidFill>
                <a:latin typeface="맑은 고딕" pitchFamily="50" charset="-127"/>
                <a:ea typeface="맑은 고딕" pitchFamily="50" charset="-127"/>
              </a:rPr>
              <a:t>에 따른 </a:t>
            </a:r>
            <a:r>
              <a:rPr kumimoji="1" lang="ko-KR" altLang="en-US" sz="16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엔지니어링사업자</a:t>
            </a:r>
            <a:r>
              <a:rPr kumimoji="1" lang="ko-KR" altLang="en-US" sz="1500" b="1" dirty="0" smtClean="0">
                <a:solidFill>
                  <a:srgbClr val="003399"/>
                </a:solidFill>
                <a:latin typeface="맑은 고딕" pitchFamily="50" charset="-127"/>
                <a:ea typeface="맑은 고딕" pitchFamily="50" charset="-127"/>
              </a:rPr>
              <a:t> 또는</a:t>
            </a:r>
            <a:endParaRPr kumimoji="1" lang="en-US" altLang="ko-KR" sz="1500" b="1" dirty="0" smtClean="0">
              <a:solidFill>
                <a:srgbClr val="003399"/>
              </a:solidFill>
              <a:latin typeface="맑은 고딕" pitchFamily="50" charset="-127"/>
              <a:ea typeface="맑은 고딕" pitchFamily="50" charset="-127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1" lang="en-US" altLang="ko-KR" sz="1500" b="1" dirty="0" smtClean="0">
                <a:solidFill>
                  <a:srgbClr val="003399"/>
                </a:solidFill>
                <a:latin typeface="맑은 고딕" pitchFamily="50" charset="-127"/>
                <a:ea typeface="맑은 고딕" pitchFamily="50" charset="-127"/>
              </a:rPr>
              <a:t>“</a:t>
            </a:r>
            <a:r>
              <a:rPr kumimoji="1" lang="ko-KR" altLang="en-US" sz="1500" b="1" dirty="0" smtClean="0">
                <a:solidFill>
                  <a:srgbClr val="003399"/>
                </a:solidFill>
                <a:latin typeface="맑은 고딕" pitchFamily="50" charset="-127"/>
                <a:ea typeface="맑은 고딕" pitchFamily="50" charset="-127"/>
              </a:rPr>
              <a:t>기술사법</a:t>
            </a:r>
            <a:r>
              <a:rPr kumimoji="1" lang="en-US" altLang="ko-KR" sz="1500" b="1" dirty="0" smtClean="0">
                <a:solidFill>
                  <a:srgbClr val="003399"/>
                </a:solidFill>
                <a:latin typeface="맑은 고딕" pitchFamily="50" charset="-127"/>
                <a:ea typeface="맑은 고딕" pitchFamily="50" charset="-127"/>
              </a:rPr>
              <a:t>”</a:t>
            </a:r>
            <a:r>
              <a:rPr kumimoji="1" lang="ko-KR" altLang="en-US" sz="1500" b="1" dirty="0" smtClean="0">
                <a:solidFill>
                  <a:srgbClr val="003399"/>
                </a:solidFill>
                <a:latin typeface="맑은 고딕" pitchFamily="50" charset="-127"/>
                <a:ea typeface="맑은 고딕" pitchFamily="50" charset="-127"/>
              </a:rPr>
              <a:t>에 따른 </a:t>
            </a:r>
            <a:r>
              <a:rPr kumimoji="1" lang="ko-KR" altLang="en-US" sz="16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기술사 신고자 </a:t>
            </a:r>
            <a:r>
              <a:rPr kumimoji="1" lang="ko-KR" altLang="en-US" sz="1500" b="1" dirty="0" smtClean="0">
                <a:solidFill>
                  <a:srgbClr val="003399"/>
                </a:solidFill>
                <a:latin typeface="맑은 고딕" pitchFamily="50" charset="-127"/>
                <a:ea typeface="맑은 고딕" pitchFamily="50" charset="-127"/>
              </a:rPr>
              <a:t>이어야 함</a:t>
            </a:r>
            <a:r>
              <a:rPr kumimoji="1" lang="en-US" altLang="ko-KR" sz="1500" b="1" dirty="0" smtClean="0">
                <a:solidFill>
                  <a:srgbClr val="003399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6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187992" y="1799999"/>
            <a:ext cx="32399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협회 교육기관 현황</a:t>
            </a:r>
            <a:endParaRPr lang="ko-KR" altLang="en-US" sz="28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96957" y="2708920"/>
            <a:ext cx="25346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협회 교육 과정</a:t>
            </a:r>
            <a:endParaRPr lang="ko-KR" altLang="en-US" sz="28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05922" y="3697868"/>
            <a:ext cx="52261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협회 교육 이수 시</a:t>
            </a:r>
            <a:r>
              <a:rPr lang="en-US" altLang="ko-KR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, </a:t>
            </a:r>
            <a:r>
              <a:rPr lang="ko-KR" altLang="en-US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효과 및 장점</a:t>
            </a:r>
            <a:endParaRPr lang="ko-KR" altLang="en-US" sz="2800" b="1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24140" y="4633972"/>
            <a:ext cx="51010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800" b="1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교육비 환급 및 후불제 신청 등</a:t>
            </a:r>
          </a:p>
        </p:txBody>
      </p:sp>
      <p:sp>
        <p:nvSpPr>
          <p:cNvPr id="19" name="눈물 방울 18"/>
          <p:cNvSpPr/>
          <p:nvPr/>
        </p:nvSpPr>
        <p:spPr>
          <a:xfrm>
            <a:off x="1314931" y="1727991"/>
            <a:ext cx="720080" cy="720080"/>
          </a:xfrm>
          <a:prstGeom prst="teardrop">
            <a:avLst/>
          </a:prstGeom>
          <a:gradFill rotWithShape="1">
            <a:gsLst>
              <a:gs pos="0">
                <a:srgbClr val="F79646">
                  <a:shade val="51000"/>
                  <a:satMod val="130000"/>
                </a:srgbClr>
              </a:gs>
              <a:gs pos="80000">
                <a:srgbClr val="F79646">
                  <a:shade val="93000"/>
                  <a:satMod val="130000"/>
                </a:srgbClr>
              </a:gs>
              <a:gs pos="100000">
                <a:srgbClr val="F7964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latinLnBrk="0">
              <a:defRPr/>
            </a:pPr>
            <a:r>
              <a:rPr lang="en-US" altLang="ko-KR" sz="2800" kern="0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latin typeface="궁서체" pitchFamily="17" charset="-127"/>
                <a:ea typeface="궁서체" pitchFamily="17" charset="-127"/>
              </a:rPr>
              <a:t>1</a:t>
            </a:r>
            <a:endParaRPr lang="ko-KR" altLang="en-US" sz="2800" kern="0" dirty="0" smtClean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20" name="눈물 방울 19"/>
          <p:cNvSpPr/>
          <p:nvPr/>
        </p:nvSpPr>
        <p:spPr>
          <a:xfrm>
            <a:off x="1314931" y="2708920"/>
            <a:ext cx="720080" cy="720080"/>
          </a:xfrm>
          <a:prstGeom prst="teardrop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latinLnBrk="0">
              <a:defRPr/>
            </a:pPr>
            <a:r>
              <a:rPr lang="en-US" altLang="ko-KR" sz="2800" kern="0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latin typeface="궁서체" pitchFamily="17" charset="-127"/>
                <a:ea typeface="궁서체" pitchFamily="17" charset="-127"/>
              </a:rPr>
              <a:t>2</a:t>
            </a:r>
            <a:endParaRPr lang="ko-KR" altLang="en-US" sz="2800" kern="0" dirty="0" smtClean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21" name="눈물 방울 20"/>
          <p:cNvSpPr/>
          <p:nvPr/>
        </p:nvSpPr>
        <p:spPr>
          <a:xfrm>
            <a:off x="1314931" y="3645024"/>
            <a:ext cx="720080" cy="720080"/>
          </a:xfrm>
          <a:prstGeom prst="teardrop">
            <a:avLst/>
          </a:prstGeom>
          <a:gradFill rotWithShape="1">
            <a:gsLst>
              <a:gs pos="0">
                <a:srgbClr val="8064A2">
                  <a:shade val="51000"/>
                  <a:satMod val="130000"/>
                </a:srgbClr>
              </a:gs>
              <a:gs pos="80000">
                <a:srgbClr val="8064A2">
                  <a:shade val="93000"/>
                  <a:satMod val="130000"/>
                </a:srgbClr>
              </a:gs>
              <a:gs pos="100000">
                <a:srgbClr val="8064A2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latinLnBrk="0">
              <a:defRPr/>
            </a:pPr>
            <a:r>
              <a:rPr lang="en-US" altLang="ko-KR" sz="2800" kern="0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latin typeface="궁서체" pitchFamily="17" charset="-127"/>
                <a:ea typeface="궁서체" pitchFamily="17" charset="-127"/>
              </a:rPr>
              <a:t>3</a:t>
            </a:r>
            <a:endParaRPr lang="ko-KR" altLang="en-US" sz="2800" kern="0" dirty="0" smtClean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22" name="눈물 방울 21"/>
          <p:cNvSpPr/>
          <p:nvPr/>
        </p:nvSpPr>
        <p:spPr>
          <a:xfrm>
            <a:off x="1314931" y="4581128"/>
            <a:ext cx="720080" cy="720080"/>
          </a:xfrm>
          <a:prstGeom prst="teardrop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latinLnBrk="0">
              <a:defRPr/>
            </a:pPr>
            <a:r>
              <a:rPr lang="en-US" altLang="ko-KR" sz="2800" kern="0" dirty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latin typeface="궁서체" pitchFamily="17" charset="-127"/>
                <a:ea typeface="궁서체" pitchFamily="17" charset="-127"/>
              </a:rPr>
              <a:t>4</a:t>
            </a:r>
            <a:endParaRPr lang="ko-KR" altLang="en-US" sz="2800" kern="0" dirty="0" smtClean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latin typeface="궁서체" pitchFamily="17" charset="-127"/>
              <a:ea typeface="궁서체" pitchFamily="17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61362" y="764704"/>
            <a:ext cx="2146742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atinLnBrk="0">
              <a:defRPr/>
            </a:pPr>
            <a:r>
              <a:rPr lang="ko-KR" altLang="en-US" sz="4400" b="1" kern="0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목    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07228" y="5642084"/>
            <a:ext cx="4341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ko-KR" altLang="en-US" sz="2800" b="1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2014</a:t>
            </a:r>
            <a:r>
              <a:rPr lang="ko-KR" altLang="en-US" sz="2800" b="1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HY수평선B" pitchFamily="18" charset="-127"/>
                <a:ea typeface="HY수평선B" pitchFamily="18" charset="-127"/>
              </a:rPr>
              <a:t>년 하반기 교육 일정</a:t>
            </a:r>
          </a:p>
        </p:txBody>
      </p:sp>
      <p:sp>
        <p:nvSpPr>
          <p:cNvPr id="12" name="눈물 방울 11"/>
          <p:cNvSpPr/>
          <p:nvPr/>
        </p:nvSpPr>
        <p:spPr>
          <a:xfrm>
            <a:off x="1298019" y="5589240"/>
            <a:ext cx="720080" cy="720080"/>
          </a:xfrm>
          <a:prstGeom prst="teardrop">
            <a:avLst/>
          </a:prstGeom>
          <a:solidFill>
            <a:srgbClr val="0070C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latinLnBrk="0">
              <a:defRPr/>
            </a:pPr>
            <a:r>
              <a:rPr lang="en-US" altLang="ko-KR" sz="2800" kern="0" smtClean="0"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latin typeface="궁서체" pitchFamily="17" charset="-127"/>
                <a:ea typeface="궁서체" pitchFamily="17" charset="-127"/>
              </a:rPr>
              <a:t>5</a:t>
            </a:r>
            <a:endParaRPr lang="ko-KR" altLang="en-US" sz="2800" kern="0" dirty="0" smtClean="0"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latin typeface="궁서체" pitchFamily="17" charset="-127"/>
              <a:ea typeface="궁서체" pitchFamily="17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82"/>
          <p:cNvSpPr>
            <a:spLocks noChangeArrowheads="1"/>
          </p:cNvSpPr>
          <p:nvPr/>
        </p:nvSpPr>
        <p:spPr bwMode="auto">
          <a:xfrm>
            <a:off x="395536" y="1772816"/>
            <a:ext cx="8424936" cy="1656184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5" name="Text Box 83"/>
          <p:cNvSpPr txBox="1">
            <a:spLocks noChangeArrowheads="1"/>
          </p:cNvSpPr>
          <p:nvPr/>
        </p:nvSpPr>
        <p:spPr bwMode="auto">
          <a:xfrm>
            <a:off x="932658" y="1772816"/>
            <a:ext cx="8065738" cy="1460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>
              <a:lnSpc>
                <a:spcPts val="4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교육수요자의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Needs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에 부응하는 교육서비스 제공</a:t>
            </a:r>
          </a:p>
          <a:p>
            <a:pPr>
              <a:lnSpc>
                <a:spcPts val="4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감리 및 건설사업관리분야의 전문가 육성</a:t>
            </a:r>
          </a:p>
          <a:p>
            <a:pPr>
              <a:lnSpc>
                <a:spcPts val="4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건설사업관리현장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, 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실무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사례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)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중심의 차별화 및 전문화 교육</a:t>
            </a:r>
          </a:p>
        </p:txBody>
      </p:sp>
      <p:sp>
        <p:nvSpPr>
          <p:cNvPr id="27" name="AutoShape 545"/>
          <p:cNvSpPr>
            <a:spLocks noChangeArrowheads="1"/>
          </p:cNvSpPr>
          <p:nvPr/>
        </p:nvSpPr>
        <p:spPr bwMode="auto">
          <a:xfrm>
            <a:off x="317564" y="1136892"/>
            <a:ext cx="633515" cy="49190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8" name="AutoShape 546"/>
          <p:cNvSpPr>
            <a:spLocks noChangeArrowheads="1"/>
          </p:cNvSpPr>
          <p:nvPr/>
        </p:nvSpPr>
        <p:spPr bwMode="auto">
          <a:xfrm>
            <a:off x="1052500" y="1136892"/>
            <a:ext cx="1719300" cy="491908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9" name="AutoShape 555"/>
          <p:cNvSpPr>
            <a:spLocks noChangeArrowheads="1"/>
          </p:cNvSpPr>
          <p:nvPr/>
        </p:nvSpPr>
        <p:spPr bwMode="auto">
          <a:xfrm>
            <a:off x="351371" y="1161884"/>
            <a:ext cx="567370" cy="266912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0" name="WordArt 560"/>
          <p:cNvSpPr>
            <a:spLocks noChangeArrowheads="1" noChangeShapeType="1" noTextEdit="1"/>
          </p:cNvSpPr>
          <p:nvPr/>
        </p:nvSpPr>
        <p:spPr bwMode="auto">
          <a:xfrm>
            <a:off x="518936" y="1237087"/>
            <a:ext cx="198433" cy="266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2000" kern="10" spc="-70" dirty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1</a:t>
            </a:r>
            <a:endParaRPr lang="ko-KR" altLang="en-US" sz="20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31" name="AutoShape 565"/>
          <p:cNvSpPr>
            <a:spLocks noChangeArrowheads="1"/>
          </p:cNvSpPr>
          <p:nvPr/>
        </p:nvSpPr>
        <p:spPr bwMode="auto">
          <a:xfrm>
            <a:off x="1084837" y="1134365"/>
            <a:ext cx="4100878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2" name="Text Box 574"/>
          <p:cNvSpPr txBox="1">
            <a:spLocks noChangeArrowheads="1"/>
          </p:cNvSpPr>
          <p:nvPr/>
        </p:nvSpPr>
        <p:spPr bwMode="auto">
          <a:xfrm>
            <a:off x="1153716" y="1143794"/>
            <a:ext cx="14414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교 육 목 표</a:t>
            </a:r>
            <a:endParaRPr lang="en-US" altLang="ko-KR" sz="20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3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55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56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52189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    협회 교육기관 현황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57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52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3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Ⅰ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pic>
        <p:nvPicPr>
          <p:cNvPr id="37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007890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496824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000880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AutoShape 82"/>
          <p:cNvSpPr>
            <a:spLocks noChangeArrowheads="1"/>
          </p:cNvSpPr>
          <p:nvPr/>
        </p:nvSpPr>
        <p:spPr bwMode="auto">
          <a:xfrm>
            <a:off x="401500" y="4653136"/>
            <a:ext cx="8424936" cy="1512168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5" name="Text Box 83"/>
          <p:cNvSpPr txBox="1">
            <a:spLocks noChangeArrowheads="1"/>
          </p:cNvSpPr>
          <p:nvPr/>
        </p:nvSpPr>
        <p:spPr bwMode="auto">
          <a:xfrm>
            <a:off x="938622" y="4774793"/>
            <a:ext cx="8065738" cy="1191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+mn-ea"/>
              </a:rPr>
              <a:t> 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건설기술진흥법 제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20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조제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2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항 및 동법 시행령 제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42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조제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2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항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 고용보험법 제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22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조 및 근로자 직업훈련촉진법 제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28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조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 </a:t>
            </a:r>
            <a:r>
              <a:rPr lang="ko-KR" altLang="en-US" b="1" dirty="0" err="1" smtClean="0">
                <a:solidFill>
                  <a:srgbClr val="002060"/>
                </a:solidFill>
                <a:latin typeface="+mn-ea"/>
              </a:rPr>
              <a:t>지방공무원교육훈련법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 시행령 제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16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조 및 지방공무원 평정규칙 제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18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조</a:t>
            </a:r>
          </a:p>
        </p:txBody>
      </p:sp>
      <p:sp>
        <p:nvSpPr>
          <p:cNvPr id="50" name="AutoShape 545"/>
          <p:cNvSpPr>
            <a:spLocks noChangeArrowheads="1"/>
          </p:cNvSpPr>
          <p:nvPr/>
        </p:nvSpPr>
        <p:spPr bwMode="auto">
          <a:xfrm>
            <a:off x="323528" y="4017212"/>
            <a:ext cx="633515" cy="49190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1" name="AutoShape 546"/>
          <p:cNvSpPr>
            <a:spLocks noChangeArrowheads="1"/>
          </p:cNvSpPr>
          <p:nvPr/>
        </p:nvSpPr>
        <p:spPr bwMode="auto">
          <a:xfrm>
            <a:off x="1058464" y="4017212"/>
            <a:ext cx="2073376" cy="491908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8" name="AutoShape 555"/>
          <p:cNvSpPr>
            <a:spLocks noChangeArrowheads="1"/>
          </p:cNvSpPr>
          <p:nvPr/>
        </p:nvSpPr>
        <p:spPr bwMode="auto">
          <a:xfrm>
            <a:off x="357335" y="4042204"/>
            <a:ext cx="567370" cy="266912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9" name="WordArt 560"/>
          <p:cNvSpPr>
            <a:spLocks noChangeArrowheads="1" noChangeShapeType="1" noTextEdit="1"/>
          </p:cNvSpPr>
          <p:nvPr/>
        </p:nvSpPr>
        <p:spPr bwMode="auto">
          <a:xfrm>
            <a:off x="524900" y="4117407"/>
            <a:ext cx="198433" cy="266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2000" kern="10" spc="-70" dirty="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2</a:t>
            </a:r>
            <a:endParaRPr lang="ko-KR" altLang="en-US" sz="20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60" name="AutoShape 565"/>
          <p:cNvSpPr>
            <a:spLocks noChangeArrowheads="1"/>
          </p:cNvSpPr>
          <p:nvPr/>
        </p:nvSpPr>
        <p:spPr bwMode="auto">
          <a:xfrm>
            <a:off x="1090801" y="4014685"/>
            <a:ext cx="4945421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1" name="Text Box 574"/>
          <p:cNvSpPr txBox="1">
            <a:spLocks noChangeArrowheads="1"/>
          </p:cNvSpPr>
          <p:nvPr/>
        </p:nvSpPr>
        <p:spPr bwMode="auto">
          <a:xfrm>
            <a:off x="1178099" y="4043164"/>
            <a:ext cx="20909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교육실시 근거</a:t>
            </a:r>
            <a:endParaRPr lang="en-US" altLang="ko-KR" sz="20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62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524" y="4888210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524" y="5305136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524" y="5737184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utoShape 545"/>
          <p:cNvSpPr>
            <a:spLocks noChangeArrowheads="1"/>
          </p:cNvSpPr>
          <p:nvPr/>
        </p:nvSpPr>
        <p:spPr bwMode="auto">
          <a:xfrm>
            <a:off x="317564" y="1136892"/>
            <a:ext cx="633515" cy="49190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8" name="AutoShape 546"/>
          <p:cNvSpPr>
            <a:spLocks noChangeArrowheads="1"/>
          </p:cNvSpPr>
          <p:nvPr/>
        </p:nvSpPr>
        <p:spPr bwMode="auto">
          <a:xfrm>
            <a:off x="1052500" y="1136892"/>
            <a:ext cx="2079340" cy="491908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9" name="AutoShape 555"/>
          <p:cNvSpPr>
            <a:spLocks noChangeArrowheads="1"/>
          </p:cNvSpPr>
          <p:nvPr/>
        </p:nvSpPr>
        <p:spPr bwMode="auto">
          <a:xfrm>
            <a:off x="351371" y="1161884"/>
            <a:ext cx="567370" cy="266912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0" name="WordArt 560"/>
          <p:cNvSpPr>
            <a:spLocks noChangeArrowheads="1" noChangeShapeType="1" noTextEdit="1"/>
          </p:cNvSpPr>
          <p:nvPr/>
        </p:nvSpPr>
        <p:spPr bwMode="auto">
          <a:xfrm>
            <a:off x="518936" y="1237087"/>
            <a:ext cx="198433" cy="266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2000" kern="10" spc="-7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1</a:t>
            </a:r>
            <a:endParaRPr lang="ko-KR" altLang="en-US" sz="20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31" name="AutoShape 565"/>
          <p:cNvSpPr>
            <a:spLocks noChangeArrowheads="1"/>
          </p:cNvSpPr>
          <p:nvPr/>
        </p:nvSpPr>
        <p:spPr bwMode="auto">
          <a:xfrm>
            <a:off x="1084837" y="1134365"/>
            <a:ext cx="4100878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2" name="Text Box 574"/>
          <p:cNvSpPr txBox="1">
            <a:spLocks noChangeArrowheads="1"/>
          </p:cNvSpPr>
          <p:nvPr/>
        </p:nvSpPr>
        <p:spPr bwMode="auto">
          <a:xfrm>
            <a:off x="1153716" y="1143794"/>
            <a:ext cx="20501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법정 직무 교육</a:t>
            </a:r>
            <a:endParaRPr lang="en-US" altLang="ko-KR" sz="20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3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55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56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52189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    </a:t>
                </a:r>
                <a:r>
                  <a:rPr kumimoji="1" lang="en-US" altLang="ko-KR" sz="2400" b="1" dirty="0" smtClean="0">
                    <a:solidFill>
                      <a:srgbClr val="000000"/>
                    </a:solidFill>
                    <a:latin typeface="+mn-ea"/>
                  </a:rPr>
                  <a:t>2014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년도</a:t>
                </a:r>
                <a:r>
                  <a:rPr kumimoji="1" lang="en-US" altLang="ko-KR" sz="2400" b="1" dirty="0" smtClean="0">
                    <a:solidFill>
                      <a:srgbClr val="000000"/>
                    </a:solidFill>
                    <a:latin typeface="+mn-ea"/>
                  </a:rPr>
                  <a:t> 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협회 교육 과정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57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52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3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Ⅱ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graphicFrame>
        <p:nvGraphicFramePr>
          <p:cNvPr id="33" name="표 32"/>
          <p:cNvGraphicFramePr>
            <a:graphicFrameLocks noGrp="1"/>
          </p:cNvGraphicFramePr>
          <p:nvPr/>
        </p:nvGraphicFramePr>
        <p:xfrm>
          <a:off x="323526" y="1844827"/>
          <a:ext cx="8640962" cy="4248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8"/>
                <a:gridCol w="2472512"/>
                <a:gridCol w="2652176"/>
                <a:gridCol w="2652176"/>
              </a:tblGrid>
              <a:tr h="83001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교   육</a:t>
                      </a:r>
                      <a:endParaRPr lang="en-US" altLang="ko-KR" sz="1400" b="1" i="0" spc="0" baseline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과정별</a:t>
                      </a:r>
                      <a:endParaRPr lang="ko-KR" altLang="en-US" sz="1400" b="0" i="0" spc="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건설기술자</a:t>
                      </a:r>
                      <a:r>
                        <a:rPr lang="en-US" altLang="ko-KR" sz="1400" b="1" i="0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i="0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건설사업관리</a:t>
                      </a:r>
                      <a:endParaRPr lang="en-US" altLang="ko-KR" sz="1400" b="1" i="0" spc="0" baseline="0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기술자</a:t>
                      </a:r>
                      <a:r>
                        <a:rPr lang="en-US" altLang="ko-KR" sz="1400" b="1" i="0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b="1" i="0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 전문교육</a:t>
                      </a:r>
                      <a:endParaRPr lang="ko-KR" altLang="en-US" sz="1400" b="0" i="0" spc="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안전관리담당자</a:t>
                      </a:r>
                      <a:endParaRPr lang="ko-KR" altLang="en-US" sz="1400" b="0" i="0" spc="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전문과정</a:t>
                      </a:r>
                      <a:endParaRPr lang="ko-KR" altLang="en-US" sz="1400" b="0" i="0" spc="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업체 </a:t>
                      </a:r>
                      <a:r>
                        <a:rPr lang="ko-KR" altLang="en-US" sz="1400" b="1" i="0" spc="0" baseline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맞춤식</a:t>
                      </a:r>
                      <a:r>
                        <a:rPr lang="ko-KR" altLang="en-US" sz="1400" b="1" i="0" spc="0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위탁교육</a:t>
                      </a:r>
                      <a:endParaRPr lang="ko-KR" altLang="en-US" sz="1400" b="0" i="0" spc="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i="0" spc="0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i="0" spc="0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출장교육</a:t>
                      </a:r>
                      <a:r>
                        <a:rPr lang="en-US" altLang="ko-KR" sz="1400" b="1" i="0" spc="0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 </a:t>
                      </a:r>
                      <a:endParaRPr lang="ko-KR" altLang="en-US" sz="1400" b="0" i="0" spc="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</a:tr>
              <a:tr h="57565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교육주기</a:t>
                      </a:r>
                      <a:endParaRPr lang="ko-KR" altLang="en-US" sz="1400" b="0" i="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연중 계속 실시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연중 계속 실시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645160" marR="0" indent="-64516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회사단위 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임직원 연수로 </a:t>
                      </a: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실시</a:t>
                      </a:r>
                      <a:endParaRPr lang="en-US" altLang="ko-KR" sz="1400" b="1" i="0" spc="0" baseline="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645160" marR="0" indent="-64516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회사 요청 시</a:t>
                      </a:r>
                      <a:r>
                        <a:rPr lang="en-US" altLang="ko-KR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실시</a:t>
                      </a:r>
                      <a:r>
                        <a:rPr lang="en-US" altLang="ko-KR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b="1" i="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780" marR="17780" marT="17780" marB="17780" anchor="ctr"/>
                </a:tc>
              </a:tr>
              <a:tr h="83001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교육장소</a:t>
                      </a:r>
                      <a:endParaRPr lang="ko-KR" altLang="en-US" sz="1400" b="0" i="0" spc="0" baseline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건설기술관리협회 강의실 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건설기술관리협회 </a:t>
                      </a:r>
                    </a:p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강의실 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회사가 원하는 장소 선정</a:t>
                      </a:r>
                    </a:p>
                  </a:txBody>
                  <a:tcPr marL="17780" marR="17780" marT="17780" marB="17780" anchor="ctr"/>
                </a:tc>
              </a:tr>
              <a:tr h="776463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교육기간</a:t>
                      </a:r>
                      <a:endParaRPr lang="ko-KR" altLang="en-US" sz="1400" b="0" i="0" spc="0" baseline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i="0" spc="0" baseline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400" b="1" i="0" spc="0" baseline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400" b="1" i="0" spc="0" baseline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(35</a:t>
                      </a:r>
                      <a:r>
                        <a:rPr lang="ko-KR" altLang="en-US" sz="1400" b="1" i="0" spc="0" baseline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sz="1400" b="1" i="0" spc="0" baseline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b="1" i="0" spc="0" baseline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(16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b="1" i="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i="0" spc="0" baseline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400" b="1" i="0" spc="0" baseline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400" b="1" i="0" spc="0" baseline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(35</a:t>
                      </a:r>
                      <a:r>
                        <a:rPr lang="ko-KR" altLang="en-US" sz="1400" b="1" i="0" spc="0" baseline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sz="1400" b="1" i="0" spc="0" baseline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b="1" i="0" spc="0" baseline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780" marR="17780" marT="17780" marB="17780" anchor="ctr"/>
                </a:tc>
              </a:tr>
              <a:tr h="123633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이수효과</a:t>
                      </a:r>
                      <a:endParaRPr lang="ko-KR" altLang="en-US" sz="1400" b="0" i="0" spc="0" baseline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108000" marR="0" indent="0" algn="l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i="0" spc="0" baseline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최초ㆍ승급ㆍ계속</a:t>
                      </a: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교육 </a:t>
                      </a: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및</a:t>
                      </a:r>
                      <a:endParaRPr lang="en-US" altLang="ko-KR" sz="1400" b="1" i="0" spc="0" baseline="0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108000" marR="0" indent="0" algn="l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기타교육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  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(PQ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가점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이수</a:t>
                      </a: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108000" marR="0" indent="0" algn="l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사업수행능력평가 시</a:t>
                      </a:r>
                      <a:r>
                        <a:rPr lang="en-US" altLang="ko-KR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</a:t>
                      </a:r>
                    </a:p>
                    <a:p>
                      <a:pPr marL="108000" marR="0" indent="0" algn="l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안전관리담당자로지정</a:t>
                      </a:r>
                      <a:endParaRPr lang="ko-KR" altLang="en-US" sz="1400" b="1" i="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108000" marR="0" indent="0" algn="l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 err="1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최초ㆍ승급ㆍ계속교육</a:t>
                      </a: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및 </a:t>
                      </a:r>
                    </a:p>
                    <a:p>
                      <a:pPr marL="108000" marR="0" indent="0" algn="l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기타교육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(PQ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가점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이수</a:t>
                      </a:r>
                      <a:r>
                        <a:rPr lang="en-US" altLang="ko-KR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</a:t>
                      </a:r>
                    </a:p>
                    <a:p>
                      <a:pPr marL="108000" marR="0" indent="0" algn="l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임직원의 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사기진작 도모</a:t>
                      </a:r>
                    </a:p>
                  </a:txBody>
                  <a:tcPr marL="17780" marR="17780" marT="17780" marB="17780" anchor="ctr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utoShape 545"/>
          <p:cNvSpPr>
            <a:spLocks noChangeArrowheads="1"/>
          </p:cNvSpPr>
          <p:nvPr/>
        </p:nvSpPr>
        <p:spPr bwMode="auto">
          <a:xfrm>
            <a:off x="317564" y="1136892"/>
            <a:ext cx="633515" cy="49190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8" name="AutoShape 546"/>
          <p:cNvSpPr>
            <a:spLocks noChangeArrowheads="1"/>
          </p:cNvSpPr>
          <p:nvPr/>
        </p:nvSpPr>
        <p:spPr bwMode="auto">
          <a:xfrm>
            <a:off x="1052500" y="1136892"/>
            <a:ext cx="1647292" cy="491908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9" name="AutoShape 555"/>
          <p:cNvSpPr>
            <a:spLocks noChangeArrowheads="1"/>
          </p:cNvSpPr>
          <p:nvPr/>
        </p:nvSpPr>
        <p:spPr bwMode="auto">
          <a:xfrm>
            <a:off x="351371" y="1161884"/>
            <a:ext cx="567370" cy="266912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0" name="WordArt 560"/>
          <p:cNvSpPr>
            <a:spLocks noChangeArrowheads="1" noChangeShapeType="1" noTextEdit="1"/>
          </p:cNvSpPr>
          <p:nvPr/>
        </p:nvSpPr>
        <p:spPr bwMode="auto">
          <a:xfrm>
            <a:off x="518936" y="1237087"/>
            <a:ext cx="198433" cy="266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2000" kern="10" spc="-70" dirty="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2</a:t>
            </a:r>
            <a:endParaRPr lang="ko-KR" altLang="en-US" sz="20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31" name="AutoShape 565"/>
          <p:cNvSpPr>
            <a:spLocks noChangeArrowheads="1"/>
          </p:cNvSpPr>
          <p:nvPr/>
        </p:nvSpPr>
        <p:spPr bwMode="auto">
          <a:xfrm>
            <a:off x="1084837" y="1134365"/>
            <a:ext cx="4100878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2" name="Text Box 574"/>
          <p:cNvSpPr txBox="1">
            <a:spLocks noChangeArrowheads="1"/>
          </p:cNvSpPr>
          <p:nvPr/>
        </p:nvSpPr>
        <p:spPr bwMode="auto">
          <a:xfrm>
            <a:off x="1153716" y="1143794"/>
            <a:ext cx="20501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000" b="1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특</a:t>
            </a:r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별 교 육</a:t>
            </a:r>
            <a:endParaRPr lang="en-US" altLang="ko-KR" sz="20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3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55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56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52189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    </a:t>
                </a:r>
                <a:r>
                  <a:rPr kumimoji="1" lang="en-US" altLang="ko-KR" sz="2400" b="1" dirty="0" smtClean="0">
                    <a:solidFill>
                      <a:srgbClr val="000000"/>
                    </a:solidFill>
                    <a:latin typeface="+mn-ea"/>
                  </a:rPr>
                  <a:t>2014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년도 협회 교육 과정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57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52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3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Ⅱ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graphicFrame>
        <p:nvGraphicFramePr>
          <p:cNvPr id="33" name="표 32"/>
          <p:cNvGraphicFramePr>
            <a:graphicFrameLocks noGrp="1"/>
          </p:cNvGraphicFramePr>
          <p:nvPr/>
        </p:nvGraphicFramePr>
        <p:xfrm>
          <a:off x="323526" y="1844825"/>
          <a:ext cx="8640962" cy="482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2507"/>
                <a:gridCol w="6868455"/>
              </a:tblGrid>
              <a:tr h="364883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200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구  분</a:t>
                      </a:r>
                      <a:endParaRPr lang="ko-KR" altLang="en-US" sz="1400" b="1" kern="1200" spc="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200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주 요 내 용</a:t>
                      </a:r>
                      <a:endParaRPr lang="ko-KR" altLang="en-US" sz="1400" b="1" kern="1200" spc="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</a:tr>
              <a:tr h="121304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공개 강좌</a:t>
                      </a:r>
                      <a:endParaRPr lang="ko-KR" altLang="en-US" sz="1400" b="0" i="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63500" marR="63500" indent="0" algn="just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건설사업관리관련 정책 또는 제도 변경사항과 업계이수사항 등을 </a:t>
                      </a:r>
                      <a:r>
                        <a:rPr lang="ko-KR" altLang="en-US" sz="1400" b="1" i="0" spc="0" baseline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회원사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및 건설기술자에게 전달하기 위하여 공개강좌를 연중 수시 실시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무료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b="1" i="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63500" marR="63500" indent="0" algn="just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예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 ‘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현장실무를 위한 지반공학’특별교육</a:t>
                      </a:r>
                    </a:p>
                  </a:txBody>
                  <a:tcPr marL="13430" marR="13430" marT="13430" marB="13430" anchor="ctr"/>
                </a:tc>
              </a:tr>
              <a:tr h="121304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건설실무영어교육</a:t>
                      </a:r>
                      <a:endParaRPr lang="ko-KR" altLang="en-US" sz="1400" b="0" i="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63500" marR="63500" indent="0" algn="just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-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회원사의 해외진출 지원 및 건설기술자 경쟁력향상을 위하여 실무영어 </a:t>
                      </a:r>
                      <a:r>
                        <a:rPr lang="ko-KR" altLang="en-US" sz="1400" b="1" i="0" spc="-10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교육실시</a:t>
                      </a:r>
                      <a:r>
                        <a:rPr lang="en-US" altLang="ko-KR" sz="1400" b="1" i="0" spc="-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i="0" spc="-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무료</a:t>
                      </a:r>
                      <a:r>
                        <a:rPr lang="en-US" altLang="ko-KR" sz="1400" b="1" i="0" spc="-10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63500" marR="63500" indent="0" algn="just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· 2014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. 10. 22~12. </a:t>
                      </a:r>
                      <a:r>
                        <a:rPr lang="en-US" altLang="ko-KR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11                   · </a:t>
                      </a: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수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목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 18:30~20:30</a:t>
                      </a:r>
                      <a:endParaRPr lang="ko-KR" altLang="en-US" sz="1400" b="1" i="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63500" marR="63500" indent="0" algn="just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교재비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만원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                        </a:t>
                      </a:r>
                      <a:r>
                        <a:rPr lang="en-US" altLang="ko-KR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특급기술자 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및 기술사 </a:t>
                      </a:r>
                      <a:r>
                        <a:rPr lang="ko-KR" altLang="en-US" sz="1400" b="1" i="0" spc="0" baseline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계속교육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학점인정</a:t>
                      </a:r>
                    </a:p>
                  </a:txBody>
                  <a:tcPr marL="13430" marR="13430" marT="13430" marB="13430" anchor="ctr"/>
                </a:tc>
              </a:tr>
              <a:tr h="203355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감리 및 </a:t>
                      </a: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건설사업관리업무보고서 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작성 </a:t>
                      </a:r>
                      <a:endParaRPr lang="ko-KR" altLang="en-US" sz="1400" b="0" i="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ctr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및 관리요령 교육</a:t>
                      </a:r>
                      <a:endParaRPr lang="ko-KR" altLang="en-US" sz="1400" b="0" i="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30" marB="13430" anchor="ctr"/>
                </a:tc>
                <a:tc>
                  <a:txBody>
                    <a:bodyPr/>
                    <a:lstStyle/>
                    <a:p>
                      <a:pPr marL="63500" marR="63500" indent="0" algn="just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건설기술자 및 </a:t>
                      </a:r>
                      <a:r>
                        <a:rPr lang="ko-KR" altLang="en-US" sz="1400" b="1" i="0" spc="0" baseline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발주청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담당자의 감리 및 건설사업관리업무보고서 작성 및 관리요령 교육 실시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무료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b="1" i="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63500" marR="63500" indent="0" algn="just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· 2014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. 9. ~ 2014. 11</a:t>
                      </a:r>
                      <a:endParaRPr lang="ko-KR" altLang="en-US" sz="1400" b="1" i="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63500" marR="63500" indent="0" algn="just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감리보고서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(SPRS) : 9</a:t>
                      </a:r>
                      <a:r>
                        <a:rPr lang="ko-KR" altLang="en-US" sz="1400" b="1" i="0" spc="0" baseline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월중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(1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b="1" i="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63500" marR="63500" indent="0" algn="just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· </a:t>
                      </a:r>
                      <a:r>
                        <a:rPr lang="ko-KR" altLang="en-US" sz="1400" b="1" i="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건설사업관리업무보고서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(CMRS) : 10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(1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), 11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(1</a:t>
                      </a:r>
                      <a:r>
                        <a:rPr lang="ko-KR" altLang="en-US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1400" b="1" i="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b="1" i="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3430" marR="13430" marT="13430" marB="13430" anchor="ctr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utoShape 545"/>
          <p:cNvSpPr>
            <a:spLocks noChangeArrowheads="1"/>
          </p:cNvSpPr>
          <p:nvPr/>
        </p:nvSpPr>
        <p:spPr bwMode="auto">
          <a:xfrm>
            <a:off x="317564" y="1496932"/>
            <a:ext cx="633515" cy="49190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8" name="AutoShape 546"/>
          <p:cNvSpPr>
            <a:spLocks noChangeArrowheads="1"/>
          </p:cNvSpPr>
          <p:nvPr/>
        </p:nvSpPr>
        <p:spPr bwMode="auto">
          <a:xfrm>
            <a:off x="1052500" y="1496932"/>
            <a:ext cx="2079340" cy="491908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9" name="AutoShape 555"/>
          <p:cNvSpPr>
            <a:spLocks noChangeArrowheads="1"/>
          </p:cNvSpPr>
          <p:nvPr/>
        </p:nvSpPr>
        <p:spPr bwMode="auto">
          <a:xfrm>
            <a:off x="351371" y="1521924"/>
            <a:ext cx="567370" cy="266912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0" name="WordArt 560"/>
          <p:cNvSpPr>
            <a:spLocks noChangeArrowheads="1" noChangeShapeType="1" noTextEdit="1"/>
          </p:cNvSpPr>
          <p:nvPr/>
        </p:nvSpPr>
        <p:spPr bwMode="auto">
          <a:xfrm>
            <a:off x="518936" y="1597127"/>
            <a:ext cx="198433" cy="266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2000" kern="10" spc="-70" dirty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1</a:t>
            </a:r>
            <a:endParaRPr lang="ko-KR" altLang="en-US" sz="20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31" name="AutoShape 565"/>
          <p:cNvSpPr>
            <a:spLocks noChangeArrowheads="1"/>
          </p:cNvSpPr>
          <p:nvPr/>
        </p:nvSpPr>
        <p:spPr bwMode="auto">
          <a:xfrm>
            <a:off x="1084837" y="1494405"/>
            <a:ext cx="4100878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2" name="Text Box 574"/>
          <p:cNvSpPr txBox="1">
            <a:spLocks noChangeArrowheads="1"/>
          </p:cNvSpPr>
          <p:nvPr/>
        </p:nvSpPr>
        <p:spPr bwMode="auto">
          <a:xfrm>
            <a:off x="1153716" y="1503834"/>
            <a:ext cx="20501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교육 이수 효과</a:t>
            </a:r>
            <a:endParaRPr lang="en-US" altLang="ko-KR" sz="20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3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55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56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52189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    협회 교육 이수 시</a:t>
                </a:r>
                <a:r>
                  <a:rPr kumimoji="1" lang="en-US" altLang="ko-KR" sz="2400" b="1" dirty="0" smtClean="0">
                    <a:solidFill>
                      <a:srgbClr val="000000"/>
                    </a:solidFill>
                    <a:latin typeface="+mn-ea"/>
                  </a:rPr>
                  <a:t>, 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효과 및 장점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57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52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3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Ⅲ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34" name="AutoShape 82"/>
          <p:cNvSpPr>
            <a:spLocks noChangeArrowheads="1"/>
          </p:cNvSpPr>
          <p:nvPr/>
        </p:nvSpPr>
        <p:spPr bwMode="auto">
          <a:xfrm>
            <a:off x="395536" y="2276872"/>
            <a:ext cx="8424936" cy="3456384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5" name="Text Box 83"/>
          <p:cNvSpPr txBox="1">
            <a:spLocks noChangeArrowheads="1"/>
          </p:cNvSpPr>
          <p:nvPr/>
        </p:nvSpPr>
        <p:spPr bwMode="auto">
          <a:xfrm>
            <a:off x="932658" y="2429710"/>
            <a:ext cx="8065738" cy="29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>
              <a:lnSpc>
                <a:spcPts val="4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선정평가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(PQ) 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참여시 교육가점 부여</a:t>
            </a:r>
          </a:p>
          <a:p>
            <a:pPr>
              <a:lnSpc>
                <a:spcPts val="4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교육비 환급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b="1" dirty="0" err="1" smtClean="0">
                <a:solidFill>
                  <a:srgbClr val="002060"/>
                </a:solidFill>
                <a:latin typeface="+mn-ea"/>
              </a:rPr>
              <a:t>회원사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 최대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76%, </a:t>
            </a:r>
            <a:r>
              <a:rPr lang="ko-KR" altLang="en-US" b="1" dirty="0" err="1" smtClean="0">
                <a:solidFill>
                  <a:srgbClr val="002060"/>
                </a:solidFill>
                <a:latin typeface="+mn-ea"/>
              </a:rPr>
              <a:t>비회원사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 등 약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58%)</a:t>
            </a:r>
            <a:endParaRPr lang="ko-KR" altLang="en-US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ts val="4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건설기술자의 의무교육으로 인정</a:t>
            </a:r>
          </a:p>
          <a:p>
            <a:pPr>
              <a:lnSpc>
                <a:spcPts val="4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시간당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1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학점씩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(1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주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35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학점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) 3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년간 최고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100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학점까지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APEC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엔지니어</a:t>
            </a:r>
            <a:endParaRPr lang="en-US" altLang="ko-KR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ts val="3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수강교육으로 인정</a:t>
            </a:r>
          </a:p>
          <a:p>
            <a:pPr>
              <a:lnSpc>
                <a:spcPts val="4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기술사법에 의한 기술사 </a:t>
            </a:r>
            <a:r>
              <a:rPr lang="ko-KR" altLang="en-US" b="1" dirty="0" err="1" smtClean="0">
                <a:solidFill>
                  <a:srgbClr val="002060"/>
                </a:solidFill>
                <a:latin typeface="+mn-ea"/>
              </a:rPr>
              <a:t>계속교육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 학점 인정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최대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60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학점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)</a:t>
            </a:r>
            <a:endParaRPr lang="ko-KR" altLang="en-US" b="1" dirty="0" smtClean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36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55962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144896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648952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153008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032226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utoShape 545"/>
          <p:cNvSpPr>
            <a:spLocks noChangeArrowheads="1"/>
          </p:cNvSpPr>
          <p:nvPr/>
        </p:nvSpPr>
        <p:spPr bwMode="auto">
          <a:xfrm>
            <a:off x="317564" y="1127271"/>
            <a:ext cx="633515" cy="49190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8" name="AutoShape 546"/>
          <p:cNvSpPr>
            <a:spLocks noChangeArrowheads="1"/>
          </p:cNvSpPr>
          <p:nvPr/>
        </p:nvSpPr>
        <p:spPr bwMode="auto">
          <a:xfrm>
            <a:off x="1052500" y="1127271"/>
            <a:ext cx="2079340" cy="491908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29" name="AutoShape 555"/>
          <p:cNvSpPr>
            <a:spLocks noChangeArrowheads="1"/>
          </p:cNvSpPr>
          <p:nvPr/>
        </p:nvSpPr>
        <p:spPr bwMode="auto">
          <a:xfrm>
            <a:off x="351371" y="1152263"/>
            <a:ext cx="567370" cy="266912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0" name="WordArt 560"/>
          <p:cNvSpPr>
            <a:spLocks noChangeArrowheads="1" noChangeShapeType="1" noTextEdit="1"/>
          </p:cNvSpPr>
          <p:nvPr/>
        </p:nvSpPr>
        <p:spPr bwMode="auto">
          <a:xfrm>
            <a:off x="518936" y="1227466"/>
            <a:ext cx="198433" cy="266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2000" kern="10" spc="-70" dirty="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2</a:t>
            </a:r>
            <a:endParaRPr lang="ko-KR" altLang="en-US" sz="20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31" name="AutoShape 565"/>
          <p:cNvSpPr>
            <a:spLocks noChangeArrowheads="1"/>
          </p:cNvSpPr>
          <p:nvPr/>
        </p:nvSpPr>
        <p:spPr bwMode="auto">
          <a:xfrm>
            <a:off x="1084837" y="1124744"/>
            <a:ext cx="4100878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2" name="Text Box 574"/>
          <p:cNvSpPr txBox="1">
            <a:spLocks noChangeArrowheads="1"/>
          </p:cNvSpPr>
          <p:nvPr/>
        </p:nvSpPr>
        <p:spPr bwMode="auto">
          <a:xfrm>
            <a:off x="1153716" y="1134173"/>
            <a:ext cx="20501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협회 교육 장점</a:t>
            </a:r>
            <a:endParaRPr lang="en-US" altLang="ko-KR" sz="20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3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55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56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52189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    협회 교육 이수 효과 및 장점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57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52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3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Ⅲ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34" name="AutoShape 82"/>
          <p:cNvSpPr>
            <a:spLocks noChangeArrowheads="1"/>
          </p:cNvSpPr>
          <p:nvPr/>
        </p:nvSpPr>
        <p:spPr bwMode="auto">
          <a:xfrm>
            <a:off x="395536" y="1907211"/>
            <a:ext cx="8424936" cy="4330102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dirty="0">
              <a:solidFill>
                <a:srgbClr val="000000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5" name="Text Box 83"/>
          <p:cNvSpPr txBox="1">
            <a:spLocks noChangeArrowheads="1"/>
          </p:cNvSpPr>
          <p:nvPr/>
        </p:nvSpPr>
        <p:spPr bwMode="auto">
          <a:xfrm>
            <a:off x="1008858" y="2018407"/>
            <a:ext cx="8065738" cy="3911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ctr" rotWithShape="0">
              <a:schemeClr val="bg1"/>
            </a:outerShdw>
          </a:effectLst>
        </p:spPr>
        <p:txBody>
          <a:bodyPr wrap="square" lIns="0" tIns="0" rIns="0" bIns="0">
            <a:spAutoFit/>
          </a:bodyPr>
          <a:lstStyle/>
          <a:p>
            <a:pPr>
              <a:lnSpc>
                <a:spcPts val="4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현장 실무에 필요한 업무와 사례중심으로 편성된 교육 프로그램</a:t>
            </a:r>
          </a:p>
          <a:p>
            <a:pPr>
              <a:lnSpc>
                <a:spcPts val="4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건설관련 교육기관 중 인터넷교육을 최초 도입</a:t>
            </a:r>
            <a:endParaRPr lang="en-US" altLang="ko-KR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ts val="4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쾌적한 교육환경 제공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강의장과 휴게실 및 </a:t>
            </a:r>
            <a:r>
              <a:rPr lang="ko-KR" altLang="en-US" b="1" dirty="0" err="1" smtClean="0">
                <a:solidFill>
                  <a:srgbClr val="002060"/>
                </a:solidFill>
                <a:latin typeface="+mn-ea"/>
              </a:rPr>
              <a:t>옥상정원등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 편의시설 확충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)</a:t>
            </a:r>
          </a:p>
          <a:p>
            <a:pPr>
              <a:lnSpc>
                <a:spcPts val="4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교육수료 시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,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 별도의 신고 없이 경력확인서에 교육사항 기록</a:t>
            </a:r>
            <a:endParaRPr lang="en-US" altLang="ko-KR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ts val="4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현장 실무경험이 풍부한 강사진 구성</a:t>
            </a:r>
            <a:endParaRPr lang="en-US" altLang="ko-KR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ts val="4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타 기관 대비 저렴한 교육비</a:t>
            </a:r>
          </a:p>
          <a:p>
            <a:pPr>
              <a:lnSpc>
                <a:spcPts val="4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협회 교육 이수 시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, 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각종 업무개발에 따른 우선권 혜택 부여</a:t>
            </a:r>
            <a:endParaRPr lang="en-US" altLang="ko-KR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ts val="2500"/>
              </a:lnSpc>
            </a:pP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- ex) 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건설실무영어교육 등록 우선권 등</a:t>
            </a:r>
          </a:p>
        </p:txBody>
      </p:sp>
      <p:pic>
        <p:nvPicPr>
          <p:cNvPr id="36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08792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97726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201782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705838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297024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801080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305136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utoShape 565"/>
          <p:cNvSpPr>
            <a:spLocks noChangeArrowheads="1"/>
          </p:cNvSpPr>
          <p:nvPr/>
        </p:nvSpPr>
        <p:spPr bwMode="auto">
          <a:xfrm>
            <a:off x="1084837" y="2060848"/>
            <a:ext cx="4100878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+mn-ea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3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55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56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521896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    교육비 환급 및 후불제 신청 등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57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52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3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Ⅳ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34" name="AutoShape 82"/>
          <p:cNvSpPr>
            <a:spLocks noChangeArrowheads="1"/>
          </p:cNvSpPr>
          <p:nvPr/>
        </p:nvSpPr>
        <p:spPr bwMode="auto">
          <a:xfrm>
            <a:off x="395536" y="1916832"/>
            <a:ext cx="8424936" cy="1080120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b="1" dirty="0">
              <a:latin typeface="+mn-ea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467544" y="1988840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 우리협회에서 실시하고 있는 “건설기술자 전문교육” 과정은 노동부의 직업능력개발훈련 지원금을 지급함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.</a:t>
            </a:r>
            <a:endParaRPr lang="ko-KR" altLang="en-US" b="1" dirty="0">
              <a:solidFill>
                <a:srgbClr val="002060"/>
              </a:solidFill>
              <a:latin typeface="+mn-ea"/>
            </a:endParaRPr>
          </a:p>
        </p:txBody>
      </p:sp>
      <p:graphicFrame>
        <p:nvGraphicFramePr>
          <p:cNvPr id="37" name="표 36"/>
          <p:cNvGraphicFramePr>
            <a:graphicFrameLocks noGrp="1"/>
          </p:cNvGraphicFramePr>
          <p:nvPr/>
        </p:nvGraphicFramePr>
        <p:xfrm>
          <a:off x="1475656" y="3695546"/>
          <a:ext cx="5616624" cy="1051560"/>
        </p:xfrm>
        <a:graphic>
          <a:graphicData uri="http://schemas.openxmlformats.org/drawingml/2006/table">
            <a:tbl>
              <a:tblPr/>
              <a:tblGrid>
                <a:gridCol w="1872208"/>
                <a:gridCol w="1728192"/>
                <a:gridCol w="2016224"/>
              </a:tblGrid>
              <a:tr h="704850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i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   </a:t>
                      </a:r>
                      <a:r>
                        <a:rPr lang="ko-KR" altLang="en-US" sz="1800" b="1" i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  </a:t>
                      </a:r>
                      <a:r>
                        <a:rPr lang="en-US" altLang="ko-KR" sz="1800" b="1" i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&lt;</a:t>
                      </a:r>
                      <a:r>
                        <a:rPr lang="ko-KR" altLang="en-US" sz="1800" b="1" i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기 업</a:t>
                      </a:r>
                      <a:r>
                        <a:rPr lang="en-US" altLang="ko-KR" sz="1800" b="1" i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&gt;</a:t>
                      </a:r>
                      <a:endParaRPr lang="ko-KR" altLang="en-US" sz="1050" b="0" i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780" marR="17780" marT="17780" marB="17780" anchor="ctr">
                    <a:lnL w="1778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778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778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  </a:t>
                      </a:r>
                      <a:r>
                        <a:rPr lang="ko-KR" altLang="en-US" sz="1400" b="1" i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 ① 환급신청</a:t>
                      </a:r>
                      <a:endParaRPr lang="ko-KR" altLang="en-US" sz="1050" b="1" i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just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0" i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  </a:t>
                      </a:r>
                      <a:r>
                        <a:rPr lang="en-US" altLang="ko-KR" sz="1400" b="0" i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---------------&gt;</a:t>
                      </a:r>
                      <a:endParaRPr lang="ko-KR" altLang="en-US" sz="1050" b="0" i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just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i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  </a:t>
                      </a:r>
                      <a:r>
                        <a:rPr lang="en-US" altLang="ko-KR" sz="1400" b="0" i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&lt;---------------</a:t>
                      </a:r>
                      <a:endParaRPr lang="ko-KR" altLang="en-US" sz="1050" b="0" i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indent="0" algn="just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   </a:t>
                      </a:r>
                      <a:r>
                        <a:rPr lang="ko-KR" altLang="en-US" sz="1400" b="1" i="0" spc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② 환</a:t>
                      </a:r>
                      <a:r>
                        <a:rPr lang="ko-KR" altLang="en-US" sz="1400" b="1" i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    급</a:t>
                      </a:r>
                      <a:endParaRPr lang="ko-KR" altLang="en-US" sz="1050" b="0" i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780" marR="17780" marT="17780" marB="17780" anchor="ctr">
                    <a:lnL>
                      <a:noFill/>
                    </a:lnL>
                    <a:lnR>
                      <a:noFill/>
                    </a:lnR>
                    <a:lnT w="1778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778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&lt;</a:t>
                      </a:r>
                      <a:r>
                        <a:rPr lang="ko-KR" altLang="en-US" sz="1800" b="1" i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지방노동관서</a:t>
                      </a:r>
                      <a:r>
                        <a:rPr lang="en-US" altLang="ko-KR" sz="1800" b="1" i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&gt;</a:t>
                      </a:r>
                      <a:endParaRPr lang="ko-KR" altLang="en-US" sz="1050" b="0" i="0" spc="0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17780" marR="17780" marT="17780" marB="17780" anchor="ctr">
                    <a:lnL>
                      <a:noFill/>
                    </a:lnL>
                    <a:lnR w="1778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778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7780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1338400" y="3140968"/>
            <a:ext cx="6051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latin typeface="+mn-ea"/>
              </a:rPr>
              <a:t>  </a:t>
            </a:r>
            <a:r>
              <a:rPr lang="en-US" altLang="ko-KR" b="1" dirty="0" smtClean="0">
                <a:latin typeface="+mn-ea"/>
              </a:rPr>
              <a:t>[ </a:t>
            </a:r>
            <a:r>
              <a:rPr lang="ko-KR" altLang="en-US" b="1" dirty="0" smtClean="0">
                <a:latin typeface="+mn-ea"/>
              </a:rPr>
              <a:t>훈련비용 지원신청 </a:t>
            </a:r>
            <a:r>
              <a:rPr lang="en-US" altLang="ko-KR" sz="1600" b="1" dirty="0" smtClean="0">
                <a:latin typeface="+mn-ea"/>
              </a:rPr>
              <a:t>(</a:t>
            </a:r>
            <a:r>
              <a:rPr lang="ko-KR" altLang="en-US" sz="1600" b="1" dirty="0" smtClean="0">
                <a:latin typeface="+mn-ea"/>
              </a:rPr>
              <a:t>대상자 </a:t>
            </a:r>
            <a:r>
              <a:rPr lang="en-US" altLang="ko-KR" sz="1600" b="1" dirty="0" smtClean="0">
                <a:latin typeface="+mn-ea"/>
              </a:rPr>
              <a:t>: </a:t>
            </a:r>
            <a:r>
              <a:rPr lang="ko-KR" altLang="en-US" sz="1600" b="1" dirty="0" smtClean="0">
                <a:latin typeface="+mn-ea"/>
              </a:rPr>
              <a:t>고용보험에 가입된 교육생</a:t>
            </a:r>
            <a:r>
              <a:rPr lang="en-US" altLang="ko-KR" sz="1600" b="1" dirty="0" smtClean="0">
                <a:latin typeface="+mn-ea"/>
              </a:rPr>
              <a:t>)</a:t>
            </a:r>
            <a:r>
              <a:rPr lang="en-US" altLang="ko-KR" b="1" dirty="0" smtClean="0">
                <a:latin typeface="+mn-ea"/>
              </a:rPr>
              <a:t> ]</a:t>
            </a:r>
            <a:endParaRPr lang="ko-KR" altLang="en-US" dirty="0">
              <a:latin typeface="+mn-ea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1043608" y="4970457"/>
            <a:ext cx="8280920" cy="1518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+mn-ea"/>
              </a:rPr>
              <a:t>① 훈련비용지원신청서</a:t>
            </a:r>
            <a:r>
              <a:rPr lang="en-US" altLang="ko-KR" sz="1600" b="1" dirty="0" smtClean="0">
                <a:latin typeface="+mn-ea"/>
              </a:rPr>
              <a:t>(</a:t>
            </a:r>
            <a:r>
              <a:rPr lang="ko-KR" altLang="en-US" sz="1600" b="1" dirty="0" smtClean="0">
                <a:latin typeface="+mn-ea"/>
              </a:rPr>
              <a:t>고용보험법 시행령 별지 제</a:t>
            </a:r>
            <a:r>
              <a:rPr lang="en-US" altLang="ko-KR" sz="1600" b="1" dirty="0" smtClean="0">
                <a:latin typeface="+mn-ea"/>
              </a:rPr>
              <a:t>58</a:t>
            </a:r>
            <a:r>
              <a:rPr lang="ko-KR" altLang="en-US" sz="1600" b="1" dirty="0" err="1" smtClean="0">
                <a:latin typeface="+mn-ea"/>
              </a:rPr>
              <a:t>호서식</a:t>
            </a:r>
            <a:r>
              <a:rPr lang="en-US" altLang="ko-KR" sz="1600" b="1" dirty="0" smtClean="0"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+mn-ea"/>
              </a:rPr>
              <a:t>    - </a:t>
            </a:r>
            <a:r>
              <a:rPr lang="ko-KR" altLang="en-US" sz="1600" b="1" dirty="0" smtClean="0">
                <a:latin typeface="+mn-ea"/>
              </a:rPr>
              <a:t>첨부 </a:t>
            </a:r>
            <a:r>
              <a:rPr lang="en-US" altLang="ko-KR" sz="1600" b="1" dirty="0" smtClean="0">
                <a:latin typeface="+mn-ea"/>
              </a:rPr>
              <a:t>: </a:t>
            </a:r>
            <a:r>
              <a:rPr lang="ko-KR" altLang="en-US" sz="1600" b="1" dirty="0" smtClean="0">
                <a:latin typeface="+mn-ea"/>
              </a:rPr>
              <a:t>세금계산서 및 수료증 </a:t>
            </a:r>
            <a:r>
              <a:rPr lang="en-US" altLang="ko-KR" sz="1600" b="1" dirty="0" smtClean="0">
                <a:latin typeface="+mn-ea"/>
              </a:rPr>
              <a:t>(※ </a:t>
            </a:r>
            <a:r>
              <a:rPr lang="ko-KR" altLang="en-US" sz="1600" b="1" dirty="0" smtClean="0">
                <a:latin typeface="+mn-ea"/>
              </a:rPr>
              <a:t>교육수료 후 </a:t>
            </a:r>
            <a:r>
              <a:rPr lang="en-US" altLang="ko-KR" sz="1600" b="1" dirty="0" smtClean="0">
                <a:latin typeface="+mn-ea"/>
              </a:rPr>
              <a:t>14</a:t>
            </a:r>
            <a:r>
              <a:rPr lang="ko-KR" altLang="en-US" sz="1600" b="1" dirty="0" smtClean="0">
                <a:latin typeface="+mn-ea"/>
              </a:rPr>
              <a:t>일 이후 신청가능</a:t>
            </a:r>
            <a:r>
              <a:rPr lang="en-US" altLang="ko-KR" sz="1600" b="1" dirty="0" smtClean="0">
                <a:latin typeface="+mn-ea"/>
              </a:rPr>
              <a:t>)</a:t>
            </a:r>
            <a:endParaRPr lang="ko-KR" altLang="en-US" b="1" dirty="0" smtClean="0">
              <a:latin typeface="+mn-ea"/>
            </a:endParaRPr>
          </a:p>
          <a:p>
            <a:pPr>
              <a:lnSpc>
                <a:spcPts val="5000"/>
              </a:lnSpc>
            </a:pPr>
            <a:r>
              <a:rPr lang="ko-KR" altLang="en-US" b="1" dirty="0" smtClean="0">
                <a:latin typeface="+mn-ea"/>
              </a:rPr>
              <a:t>② 훈련비용지원금 지급결정통지</a:t>
            </a:r>
            <a:r>
              <a:rPr lang="en-US" altLang="ko-KR" b="1" dirty="0" smtClean="0">
                <a:latin typeface="+mn-ea"/>
              </a:rPr>
              <a:t>(</a:t>
            </a:r>
            <a:r>
              <a:rPr lang="ko-KR" altLang="en-US" b="1" dirty="0" smtClean="0">
                <a:latin typeface="+mn-ea"/>
              </a:rPr>
              <a:t>처리기간 </a:t>
            </a:r>
            <a:r>
              <a:rPr lang="en-US" altLang="ko-KR" b="1" dirty="0" smtClean="0">
                <a:latin typeface="+mn-ea"/>
              </a:rPr>
              <a:t>: 10</a:t>
            </a:r>
            <a:r>
              <a:rPr lang="ko-KR" altLang="en-US" b="1" dirty="0" smtClean="0">
                <a:latin typeface="+mn-ea"/>
              </a:rPr>
              <a:t>일</a:t>
            </a:r>
            <a:r>
              <a:rPr lang="en-US" altLang="ko-KR" b="1" dirty="0" smtClean="0">
                <a:latin typeface="+mn-ea"/>
              </a:rPr>
              <a:t>)</a:t>
            </a:r>
            <a:endParaRPr lang="ko-KR" altLang="en-US" b="1" dirty="0">
              <a:latin typeface="+mn-ea"/>
            </a:endParaRPr>
          </a:p>
        </p:txBody>
      </p:sp>
      <p:sp>
        <p:nvSpPr>
          <p:cNvPr id="50" name="AutoShape 545"/>
          <p:cNvSpPr>
            <a:spLocks noChangeArrowheads="1"/>
          </p:cNvSpPr>
          <p:nvPr/>
        </p:nvSpPr>
        <p:spPr bwMode="auto">
          <a:xfrm>
            <a:off x="323528" y="1199279"/>
            <a:ext cx="633515" cy="49190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1" name="AutoShape 546"/>
          <p:cNvSpPr>
            <a:spLocks noChangeArrowheads="1"/>
          </p:cNvSpPr>
          <p:nvPr/>
        </p:nvSpPr>
        <p:spPr bwMode="auto">
          <a:xfrm>
            <a:off x="1058464" y="1199279"/>
            <a:ext cx="1857352" cy="491908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8" name="AutoShape 555"/>
          <p:cNvSpPr>
            <a:spLocks noChangeArrowheads="1"/>
          </p:cNvSpPr>
          <p:nvPr/>
        </p:nvSpPr>
        <p:spPr bwMode="auto">
          <a:xfrm>
            <a:off x="357335" y="1224271"/>
            <a:ext cx="567370" cy="266912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9" name="WordArt 560"/>
          <p:cNvSpPr>
            <a:spLocks noChangeArrowheads="1" noChangeShapeType="1" noTextEdit="1"/>
          </p:cNvSpPr>
          <p:nvPr/>
        </p:nvSpPr>
        <p:spPr bwMode="auto">
          <a:xfrm>
            <a:off x="524900" y="1299474"/>
            <a:ext cx="198433" cy="266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2000" kern="10" spc="-70" dirty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1</a:t>
            </a:r>
            <a:endParaRPr lang="ko-KR" altLang="en-US" sz="20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60" name="AutoShape 565"/>
          <p:cNvSpPr>
            <a:spLocks noChangeArrowheads="1"/>
          </p:cNvSpPr>
          <p:nvPr/>
        </p:nvSpPr>
        <p:spPr bwMode="auto">
          <a:xfrm>
            <a:off x="1090801" y="1196752"/>
            <a:ext cx="4100878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1" name="Text Box 574"/>
          <p:cNvSpPr txBox="1">
            <a:spLocks noChangeArrowheads="1"/>
          </p:cNvSpPr>
          <p:nvPr/>
        </p:nvSpPr>
        <p:spPr bwMode="auto">
          <a:xfrm>
            <a:off x="1172380" y="1218881"/>
            <a:ext cx="20501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000" b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교육비 환급</a:t>
            </a:r>
            <a:endParaRPr lang="en-US" altLang="ko-KR" sz="20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utoShape 565"/>
          <p:cNvSpPr>
            <a:spLocks noChangeArrowheads="1"/>
          </p:cNvSpPr>
          <p:nvPr/>
        </p:nvSpPr>
        <p:spPr bwMode="auto">
          <a:xfrm>
            <a:off x="1084837" y="2060848"/>
            <a:ext cx="4100878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+mn-ea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3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55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56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4901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    교육비 환급 및 교육 신청 등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57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52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3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Ⅳ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34" name="AutoShape 82"/>
          <p:cNvSpPr>
            <a:spLocks noChangeArrowheads="1"/>
          </p:cNvSpPr>
          <p:nvPr/>
        </p:nvSpPr>
        <p:spPr bwMode="auto">
          <a:xfrm>
            <a:off x="395536" y="1916832"/>
            <a:ext cx="8424936" cy="1656184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b="1" dirty="0">
              <a:latin typeface="+mn-ea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467544" y="1988840"/>
            <a:ext cx="835292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 교육 수강료는 입교 전까지 납부하도록 규정하고 있으나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, 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교육 수요인원이</a:t>
            </a:r>
            <a:endParaRPr lang="en-US" altLang="ko-KR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많은 회원사의 경우에는 협회와 사전 협의하여 교육 수료 이후 교육비를 일괄 </a:t>
            </a:r>
            <a:endParaRPr lang="en-US" altLang="ko-KR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납부 할 수 있도록 시행하고 있음 </a:t>
            </a:r>
            <a:r>
              <a:rPr lang="en-US" altLang="ko-KR" sz="1600" b="1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현재</a:t>
            </a:r>
            <a:r>
              <a:rPr lang="en-US" altLang="ko-KR" sz="1600" b="1" dirty="0" smtClean="0">
                <a:solidFill>
                  <a:srgbClr val="002060"/>
                </a:solidFill>
                <a:latin typeface="+mn-ea"/>
              </a:rPr>
              <a:t>, 5</a:t>
            </a:r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개사 후불제 운영 </a:t>
            </a:r>
            <a:r>
              <a:rPr lang="en-US" altLang="ko-KR" sz="1600" b="1" dirty="0" smtClean="0">
                <a:solidFill>
                  <a:srgbClr val="002060"/>
                </a:solidFill>
                <a:latin typeface="+mn-ea"/>
              </a:rPr>
              <a:t>/ </a:t>
            </a:r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월 또는 분기별 납부</a:t>
            </a:r>
            <a:r>
              <a:rPr lang="en-US" altLang="ko-KR" sz="1600" b="1" dirty="0" smtClean="0">
                <a:solidFill>
                  <a:srgbClr val="002060"/>
                </a:solidFill>
                <a:latin typeface="+mn-ea"/>
              </a:rPr>
              <a:t>)</a:t>
            </a:r>
            <a:endParaRPr lang="ko-KR" altLang="en-US" sz="1600" b="1" dirty="0" smtClean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50" name="AutoShape 545"/>
          <p:cNvSpPr>
            <a:spLocks noChangeArrowheads="1"/>
          </p:cNvSpPr>
          <p:nvPr/>
        </p:nvSpPr>
        <p:spPr bwMode="auto">
          <a:xfrm>
            <a:off x="323528" y="1199279"/>
            <a:ext cx="633515" cy="49190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1" name="AutoShape 546"/>
          <p:cNvSpPr>
            <a:spLocks noChangeArrowheads="1"/>
          </p:cNvSpPr>
          <p:nvPr/>
        </p:nvSpPr>
        <p:spPr bwMode="auto">
          <a:xfrm>
            <a:off x="1058464" y="1199279"/>
            <a:ext cx="2433416" cy="491908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8" name="AutoShape 555"/>
          <p:cNvSpPr>
            <a:spLocks noChangeArrowheads="1"/>
          </p:cNvSpPr>
          <p:nvPr/>
        </p:nvSpPr>
        <p:spPr bwMode="auto">
          <a:xfrm>
            <a:off x="357335" y="1224271"/>
            <a:ext cx="567370" cy="266912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59" name="WordArt 560"/>
          <p:cNvSpPr>
            <a:spLocks noChangeArrowheads="1" noChangeShapeType="1" noTextEdit="1"/>
          </p:cNvSpPr>
          <p:nvPr/>
        </p:nvSpPr>
        <p:spPr bwMode="auto">
          <a:xfrm>
            <a:off x="524900" y="1299474"/>
            <a:ext cx="198433" cy="266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2000" kern="10" spc="-70" dirty="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2</a:t>
            </a:r>
            <a:endParaRPr lang="ko-KR" altLang="en-US" sz="20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60" name="AutoShape 565"/>
          <p:cNvSpPr>
            <a:spLocks noChangeArrowheads="1"/>
          </p:cNvSpPr>
          <p:nvPr/>
        </p:nvSpPr>
        <p:spPr bwMode="auto">
          <a:xfrm>
            <a:off x="1090801" y="1196752"/>
            <a:ext cx="6077316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1" name="Text Box 574"/>
          <p:cNvSpPr txBox="1">
            <a:spLocks noChangeArrowheads="1"/>
          </p:cNvSpPr>
          <p:nvPr/>
        </p:nvSpPr>
        <p:spPr bwMode="auto">
          <a:xfrm>
            <a:off x="1172380" y="1218881"/>
            <a:ext cx="39036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교육 후불제  신청 </a:t>
            </a:r>
            <a:endParaRPr lang="en-US" altLang="ko-KR" sz="20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0" name="AutoShape 565"/>
          <p:cNvSpPr>
            <a:spLocks noChangeArrowheads="1"/>
          </p:cNvSpPr>
          <p:nvPr/>
        </p:nvSpPr>
        <p:spPr bwMode="auto">
          <a:xfrm>
            <a:off x="1228853" y="4797152"/>
            <a:ext cx="4100878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+mn-ea"/>
            </a:endParaRPr>
          </a:p>
        </p:txBody>
      </p:sp>
      <p:sp>
        <p:nvSpPr>
          <p:cNvPr id="41" name="AutoShape 82"/>
          <p:cNvSpPr>
            <a:spLocks noChangeArrowheads="1"/>
          </p:cNvSpPr>
          <p:nvPr/>
        </p:nvSpPr>
        <p:spPr bwMode="auto">
          <a:xfrm>
            <a:off x="539552" y="4653136"/>
            <a:ext cx="8424936" cy="1656184"/>
          </a:xfrm>
          <a:prstGeom prst="roundRect">
            <a:avLst>
              <a:gd name="adj" fmla="val 0"/>
            </a:avLst>
          </a:prstGeom>
          <a:solidFill>
            <a:srgbClr val="FFFFCC"/>
          </a:solidFill>
          <a:ln w="38100">
            <a:solidFill>
              <a:srgbClr val="454EFD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endParaRPr lang="ko-KR" altLang="en-US" b="1" dirty="0">
              <a:latin typeface="+mn-ea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683568" y="4763244"/>
            <a:ext cx="835292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 협회 홈페이지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(www.ekacem.or.kr) [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교육센터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] 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에서 온라인 신청 또는</a:t>
            </a:r>
            <a:endParaRPr lang="en-US" altLang="ko-KR" b="1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FAX(02-3463-3552)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신청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(2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개 반 별로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60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명 선착순 접수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※ 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문  의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: 02-3460-8661 ~ 2 </a:t>
            </a:r>
            <a:r>
              <a:rPr lang="en-US" altLang="ko-KR" sz="1600" b="1" dirty="0" smtClean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1600" b="1" dirty="0" smtClean="0">
                <a:solidFill>
                  <a:srgbClr val="002060"/>
                </a:solidFill>
                <a:latin typeface="+mn-ea"/>
              </a:rPr>
              <a:t>협회 인재개발실</a:t>
            </a:r>
            <a:r>
              <a:rPr lang="en-US" altLang="ko-KR" sz="1600" b="1" dirty="0" smtClean="0">
                <a:solidFill>
                  <a:srgbClr val="002060"/>
                </a:solidFill>
                <a:latin typeface="+mn-ea"/>
              </a:rPr>
              <a:t>)</a:t>
            </a:r>
            <a:endParaRPr lang="ko-KR" altLang="en-US" sz="1600" b="1" dirty="0" smtClean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43" name="AutoShape 545"/>
          <p:cNvSpPr>
            <a:spLocks noChangeArrowheads="1"/>
          </p:cNvSpPr>
          <p:nvPr/>
        </p:nvSpPr>
        <p:spPr bwMode="auto">
          <a:xfrm>
            <a:off x="467544" y="3935583"/>
            <a:ext cx="633515" cy="49190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4" name="AutoShape 546"/>
          <p:cNvSpPr>
            <a:spLocks noChangeArrowheads="1"/>
          </p:cNvSpPr>
          <p:nvPr/>
        </p:nvSpPr>
        <p:spPr bwMode="auto">
          <a:xfrm>
            <a:off x="1202480" y="3935583"/>
            <a:ext cx="1713336" cy="491908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5" name="AutoShape 555"/>
          <p:cNvSpPr>
            <a:spLocks noChangeArrowheads="1"/>
          </p:cNvSpPr>
          <p:nvPr/>
        </p:nvSpPr>
        <p:spPr bwMode="auto">
          <a:xfrm>
            <a:off x="501351" y="3960575"/>
            <a:ext cx="567370" cy="266912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6" name="WordArt 560"/>
          <p:cNvSpPr>
            <a:spLocks noChangeArrowheads="1" noChangeShapeType="1" noTextEdit="1"/>
          </p:cNvSpPr>
          <p:nvPr/>
        </p:nvSpPr>
        <p:spPr bwMode="auto">
          <a:xfrm>
            <a:off x="668916" y="4035778"/>
            <a:ext cx="198433" cy="266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2000" kern="10" spc="-70" dirty="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3</a:t>
            </a:r>
            <a:endParaRPr lang="ko-KR" altLang="en-US" sz="20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47" name="AutoShape 565"/>
          <p:cNvSpPr>
            <a:spLocks noChangeArrowheads="1"/>
          </p:cNvSpPr>
          <p:nvPr/>
        </p:nvSpPr>
        <p:spPr bwMode="auto">
          <a:xfrm>
            <a:off x="1234817" y="3933056"/>
            <a:ext cx="6077316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48" name="Text Box 574"/>
          <p:cNvSpPr txBox="1">
            <a:spLocks noChangeArrowheads="1"/>
          </p:cNvSpPr>
          <p:nvPr/>
        </p:nvSpPr>
        <p:spPr bwMode="auto">
          <a:xfrm>
            <a:off x="1316396" y="3955185"/>
            <a:ext cx="39036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000" b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교육 신청</a:t>
            </a:r>
            <a:endParaRPr lang="en-US" altLang="ko-KR" sz="20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직사각형 4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3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55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56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4901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    </a:t>
                </a:r>
                <a:r>
                  <a:rPr kumimoji="1" lang="en-US" altLang="ko-KR" sz="2400" b="1" dirty="0" smtClean="0">
                    <a:solidFill>
                      <a:srgbClr val="000000"/>
                    </a:solidFill>
                    <a:latin typeface="+mn-ea"/>
                  </a:rPr>
                  <a:t>2014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년 하반기 교육 일정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57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52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3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Ⅴ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37" name="AutoShape 545"/>
          <p:cNvSpPr>
            <a:spLocks noChangeArrowheads="1"/>
          </p:cNvSpPr>
          <p:nvPr/>
        </p:nvSpPr>
        <p:spPr bwMode="auto">
          <a:xfrm>
            <a:off x="323528" y="1199279"/>
            <a:ext cx="633515" cy="49190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8" name="AutoShape 546"/>
          <p:cNvSpPr>
            <a:spLocks noChangeArrowheads="1"/>
          </p:cNvSpPr>
          <p:nvPr/>
        </p:nvSpPr>
        <p:spPr bwMode="auto">
          <a:xfrm>
            <a:off x="1058464" y="1199279"/>
            <a:ext cx="5817792" cy="491908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9" name="AutoShape 555"/>
          <p:cNvSpPr>
            <a:spLocks noChangeArrowheads="1"/>
          </p:cNvSpPr>
          <p:nvPr/>
        </p:nvSpPr>
        <p:spPr bwMode="auto">
          <a:xfrm>
            <a:off x="357335" y="1224271"/>
            <a:ext cx="567370" cy="266912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2" name="WordArt 560"/>
          <p:cNvSpPr>
            <a:spLocks noChangeArrowheads="1" noChangeShapeType="1" noTextEdit="1"/>
          </p:cNvSpPr>
          <p:nvPr/>
        </p:nvSpPr>
        <p:spPr bwMode="auto">
          <a:xfrm>
            <a:off x="524900" y="1299474"/>
            <a:ext cx="198433" cy="266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2000" kern="10" spc="-70" dirty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1</a:t>
            </a:r>
            <a:endParaRPr lang="ko-KR" altLang="en-US" sz="20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63" name="AutoShape 565"/>
          <p:cNvSpPr>
            <a:spLocks noChangeArrowheads="1"/>
          </p:cNvSpPr>
          <p:nvPr/>
        </p:nvSpPr>
        <p:spPr bwMode="auto">
          <a:xfrm>
            <a:off x="1090801" y="1196752"/>
            <a:ext cx="7923502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4" name="Text Box 574"/>
          <p:cNvSpPr txBox="1">
            <a:spLocks noChangeArrowheads="1"/>
          </p:cNvSpPr>
          <p:nvPr/>
        </p:nvSpPr>
        <p:spPr bwMode="auto">
          <a:xfrm>
            <a:off x="1172380" y="1218881"/>
            <a:ext cx="59199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건설기술자</a:t>
            </a:r>
            <a:r>
              <a:rPr lang="en-US" altLang="ko-KR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건설사업관리자</a:t>
            </a:r>
            <a:r>
              <a:rPr lang="en-US" altLang="ko-KR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) </a:t>
            </a:r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전문과정 </a:t>
            </a:r>
            <a:r>
              <a:rPr lang="en-US" altLang="ko-KR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(35</a:t>
            </a:r>
            <a:r>
              <a:rPr lang="ko-KR" altLang="en-US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시간</a:t>
            </a:r>
            <a:r>
              <a:rPr lang="en-US" altLang="ko-KR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b="1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917848" y="1823616"/>
            <a:ext cx="7110536" cy="541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월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09:00~17:30  /  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화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~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목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10:00~17:30 / 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금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09:00~11:50 </a:t>
            </a:r>
            <a:endParaRPr lang="ko-KR" altLang="en-US" b="1" dirty="0" smtClean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66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5524" y="2014240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69" name="표 68"/>
          <p:cNvGraphicFramePr>
            <a:graphicFrameLocks noGrp="1"/>
          </p:cNvGraphicFramePr>
          <p:nvPr/>
        </p:nvGraphicFramePr>
        <p:xfrm>
          <a:off x="755576" y="2348880"/>
          <a:ext cx="7704856" cy="4032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4586"/>
                <a:gridCol w="3653926"/>
                <a:gridCol w="3096344"/>
              </a:tblGrid>
              <a:tr h="32991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kern="1200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구  분</a:t>
                      </a:r>
                      <a:endParaRPr lang="ko-KR" altLang="en-US" sz="1400" b="1" i="0" kern="1200" spc="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kern="1200" spc="0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교육기간</a:t>
                      </a: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kern="1200" spc="0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 </a:t>
                      </a:r>
                      <a:r>
                        <a:rPr lang="ko-KR" altLang="en-US" sz="1400" b="1" i="0" kern="1200" spc="0" baseline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과정명</a:t>
                      </a:r>
                      <a:endParaRPr lang="ko-KR" altLang="en-US" sz="1400" b="1" i="0" kern="1200" spc="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</a:tr>
              <a:tr h="92563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  <a:r>
                        <a:rPr lang="ko-KR" altLang="en-US" sz="1300" b="1" i="0" kern="120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월</a:t>
                      </a:r>
                      <a:endParaRPr lang="ko-KR" altLang="en-US" sz="1300" b="1" i="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9. 01.  ~  9. 05.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9. 15.  ~  9. 19.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9. 22.  ~  9. 26.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9. 29.  ~ 10. 02.(4</a:t>
                      </a: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3(</a:t>
                      </a: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1)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</a:tr>
              <a:tr h="92563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300" b="1" i="0" kern="120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월</a:t>
                      </a:r>
                      <a:endParaRPr lang="ko-KR" altLang="en-US" sz="1300" b="1" i="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10. 06.  ~ 10. 10.(4</a:t>
                      </a: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10. 13.  ~ 10. 17.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10. 20.  ~ 10. 24.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10. 27.  ~ 10. 31.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3(</a:t>
                      </a: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2)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</a:tr>
              <a:tr h="92563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  <a:r>
                        <a:rPr lang="ko-KR" altLang="en-US" sz="1300" b="1" i="0" kern="120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월</a:t>
                      </a:r>
                      <a:endParaRPr lang="ko-KR" altLang="en-US" sz="1300" b="1" i="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11. 03.  ~ 11. 07.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11. 10.  ~ 11. 14.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11. 17.  ~ 11. 21.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11. 24.  ~ 11. 28.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</a:tr>
              <a:tr h="92563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12</a:t>
                      </a:r>
                      <a:r>
                        <a:rPr lang="ko-KR" altLang="en-US" sz="1300" b="1" i="0" kern="120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월</a:t>
                      </a:r>
                      <a:endParaRPr lang="ko-KR" altLang="en-US" sz="1300" b="1" i="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12. 01.  ~ 12. 05.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12. 08.  ~ 12. 12.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12. 15.  ~ 12. 19.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12. 22.  ~ 12. 26.(4</a:t>
                      </a: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3(</a:t>
                      </a: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전문 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1)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직사각형 48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dirty="0">
              <a:solidFill>
                <a:srgbClr val="FFFFFF"/>
              </a:solidFill>
              <a:latin typeface="Arial Unicode MS" pitchFamily="50" charset="-127"/>
              <a:ea typeface="Arial Unicode MS" pitchFamily="50" charset="-127"/>
            </a:endParaRPr>
          </a:p>
        </p:txBody>
      </p:sp>
      <p:grpSp>
        <p:nvGrpSpPr>
          <p:cNvPr id="2" name="그룹 20"/>
          <p:cNvGrpSpPr/>
          <p:nvPr/>
        </p:nvGrpSpPr>
        <p:grpSpPr>
          <a:xfrm>
            <a:off x="1605" y="-114250"/>
            <a:ext cx="6697868" cy="867165"/>
            <a:chOff x="1605" y="-129845"/>
            <a:chExt cx="4854496" cy="867165"/>
          </a:xfrm>
        </p:grpSpPr>
        <p:grpSp>
          <p:nvGrpSpPr>
            <p:cNvPr id="3" name="그룹 26"/>
            <p:cNvGrpSpPr/>
            <p:nvPr/>
          </p:nvGrpSpPr>
          <p:grpSpPr>
            <a:xfrm>
              <a:off x="1605" y="44624"/>
              <a:ext cx="4854496" cy="692696"/>
              <a:chOff x="0" y="928670"/>
              <a:chExt cx="8262633" cy="757808"/>
            </a:xfrm>
          </p:grpSpPr>
          <p:sp>
            <p:nvSpPr>
              <p:cNvPr id="55" name="AutoShape 87"/>
              <p:cNvSpPr>
                <a:spLocks noChangeArrowheads="1"/>
              </p:cNvSpPr>
              <p:nvPr/>
            </p:nvSpPr>
            <p:spPr bwMode="auto">
              <a:xfrm>
                <a:off x="0" y="928670"/>
                <a:ext cx="7858148" cy="757808"/>
              </a:xfrm>
              <a:prstGeom prst="homePlate">
                <a:avLst>
                  <a:gd name="adj" fmla="val 43942"/>
                </a:avLst>
              </a:prstGeom>
              <a:gradFill rotWithShape="1">
                <a:gsLst>
                  <a:gs pos="0">
                    <a:srgbClr val="FFC800"/>
                  </a:gs>
                  <a:gs pos="100000">
                    <a:srgbClr val="FF6400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56" name="Text Box 90"/>
              <p:cNvSpPr txBox="1">
                <a:spLocks noChangeArrowheads="1"/>
              </p:cNvSpPr>
              <p:nvPr/>
            </p:nvSpPr>
            <p:spPr bwMode="auto">
              <a:xfrm>
                <a:off x="618768" y="1052495"/>
                <a:ext cx="7643865" cy="49012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fontAlgn="base">
                  <a:lnSpc>
                    <a:spcPts val="3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    </a:t>
                </a:r>
                <a:r>
                  <a:rPr kumimoji="1" lang="en-US" altLang="ko-KR" sz="2400" b="1" dirty="0" smtClean="0">
                    <a:solidFill>
                      <a:srgbClr val="000000"/>
                    </a:solidFill>
                    <a:latin typeface="+mn-ea"/>
                  </a:rPr>
                  <a:t>2014</a:t>
                </a:r>
                <a:r>
                  <a:rPr kumimoji="1" lang="ko-KR" altLang="en-US" sz="2400" b="1" dirty="0" smtClean="0">
                    <a:solidFill>
                      <a:srgbClr val="000000"/>
                    </a:solidFill>
                    <a:latin typeface="+mn-ea"/>
                  </a:rPr>
                  <a:t>년 하반기 교육 일정</a:t>
                </a:r>
                <a:endParaRPr kumimoji="1" lang="en-US" altLang="ko-KR" sz="2400" b="1" spc="-1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57" name="AutoShape 98"/>
              <p:cNvSpPr>
                <a:spLocks noChangeArrowheads="1"/>
              </p:cNvSpPr>
              <p:nvPr/>
            </p:nvSpPr>
            <p:spPr bwMode="auto">
              <a:xfrm rot="5400000">
                <a:off x="7248545" y="1109645"/>
                <a:ext cx="685800" cy="323850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>
                      <a:alpha val="75000"/>
                    </a:schemeClr>
                  </a:gs>
                  <a:gs pos="100000">
                    <a:schemeClr val="bg1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ko-KR" altLang="en-US" dirty="0">
                  <a:solidFill>
                    <a:srgbClr val="000000"/>
                  </a:solidFill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</p:grpSp>
        <p:sp>
          <p:nvSpPr>
            <p:cNvPr id="52" name="Oval 16"/>
            <p:cNvSpPr>
              <a:spLocks noChangeArrowheads="1"/>
            </p:cNvSpPr>
            <p:nvPr/>
          </p:nvSpPr>
          <p:spPr bwMode="auto">
            <a:xfrm>
              <a:off x="149796" y="148662"/>
              <a:ext cx="450464" cy="544034"/>
            </a:xfrm>
            <a:prstGeom prst="ellipse">
              <a:avLst/>
            </a:prstGeom>
            <a:gradFill rotWithShape="1">
              <a:gsLst>
                <a:gs pos="0">
                  <a:srgbClr val="11C6FF"/>
                </a:gs>
                <a:gs pos="100000">
                  <a:srgbClr val="11C6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3" name="Oval 17"/>
            <p:cNvSpPr>
              <a:spLocks noChangeArrowheads="1"/>
            </p:cNvSpPr>
            <p:nvPr/>
          </p:nvSpPr>
          <p:spPr bwMode="auto">
            <a:xfrm>
              <a:off x="160462" y="-129845"/>
              <a:ext cx="504056" cy="63958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ko-KR" altLang="ko-KR" dirty="0">
                <a:solidFill>
                  <a:srgbClr val="000000"/>
                </a:solidFill>
                <a:latin typeface="Arial Unicode MS" pitchFamily="50" charset="-127"/>
                <a:ea typeface="Arial Unicode MS" pitchFamily="50" charset="-127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0948" y="111376"/>
              <a:ext cx="648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 smtClean="0">
                  <a:solidFill>
                    <a:srgbClr val="FFFFFF"/>
                  </a:solidFill>
                  <a:latin typeface="+mn-ea"/>
                </a:rPr>
                <a:t>Ⅴ</a:t>
              </a:r>
              <a:endParaRPr lang="ko-KR" altLang="en-US" sz="3200" b="1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37" name="AutoShape 545"/>
          <p:cNvSpPr>
            <a:spLocks noChangeArrowheads="1"/>
          </p:cNvSpPr>
          <p:nvPr/>
        </p:nvSpPr>
        <p:spPr bwMode="auto">
          <a:xfrm>
            <a:off x="323528" y="1271287"/>
            <a:ext cx="633515" cy="49190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8" name="AutoShape 546"/>
          <p:cNvSpPr>
            <a:spLocks noChangeArrowheads="1"/>
          </p:cNvSpPr>
          <p:nvPr/>
        </p:nvSpPr>
        <p:spPr bwMode="auto">
          <a:xfrm>
            <a:off x="1058464" y="1271287"/>
            <a:ext cx="4161608" cy="491908"/>
          </a:xfrm>
          <a:prstGeom prst="roundRect">
            <a:avLst>
              <a:gd name="adj" fmla="val 16667"/>
            </a:avLst>
          </a:prstGeom>
          <a:solidFill>
            <a:schemeClr val="tx1">
              <a:alpha val="60001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ko-KR" altLang="ko-KR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39" name="AutoShape 555"/>
          <p:cNvSpPr>
            <a:spLocks noChangeArrowheads="1"/>
          </p:cNvSpPr>
          <p:nvPr/>
        </p:nvSpPr>
        <p:spPr bwMode="auto">
          <a:xfrm>
            <a:off x="357335" y="1296279"/>
            <a:ext cx="567370" cy="266912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75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2" name="WordArt 560"/>
          <p:cNvSpPr>
            <a:spLocks noChangeArrowheads="1" noChangeShapeType="1" noTextEdit="1"/>
          </p:cNvSpPr>
          <p:nvPr/>
        </p:nvSpPr>
        <p:spPr bwMode="auto">
          <a:xfrm>
            <a:off x="524900" y="1371482"/>
            <a:ext cx="198433" cy="266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ko-KR" sz="2000" kern="10" spc="-70" smtClean="0">
                <a:ln w="9525">
                  <a:noFill/>
                  <a:round/>
                  <a:headEnd/>
                  <a:tailEnd/>
                </a:ln>
                <a:latin typeface="Arial Black"/>
                <a:ea typeface="Arial Unicode MS" pitchFamily="50" charset="-127"/>
              </a:rPr>
              <a:t>2</a:t>
            </a:r>
            <a:endParaRPr lang="ko-KR" altLang="en-US" sz="2000" kern="10" spc="-70" dirty="0">
              <a:ln w="9525">
                <a:noFill/>
                <a:round/>
                <a:headEnd/>
                <a:tailEnd/>
              </a:ln>
              <a:latin typeface="Arial Black"/>
              <a:ea typeface="Arial Unicode MS" pitchFamily="50" charset="-127"/>
            </a:endParaRPr>
          </a:p>
        </p:txBody>
      </p:sp>
      <p:sp>
        <p:nvSpPr>
          <p:cNvPr id="63" name="AutoShape 565"/>
          <p:cNvSpPr>
            <a:spLocks noChangeArrowheads="1"/>
          </p:cNvSpPr>
          <p:nvPr/>
        </p:nvSpPr>
        <p:spPr bwMode="auto">
          <a:xfrm>
            <a:off x="1090801" y="1268760"/>
            <a:ext cx="7923502" cy="278411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>
              <a:latin typeface="Arial Unicode MS" pitchFamily="50" charset="-127"/>
              <a:ea typeface="Arial Unicode MS" pitchFamily="50" charset="-127"/>
            </a:endParaRPr>
          </a:p>
        </p:txBody>
      </p:sp>
      <p:sp>
        <p:nvSpPr>
          <p:cNvPr id="64" name="Text Box 574"/>
          <p:cNvSpPr txBox="1">
            <a:spLocks noChangeArrowheads="1"/>
          </p:cNvSpPr>
          <p:nvPr/>
        </p:nvSpPr>
        <p:spPr bwMode="auto">
          <a:xfrm>
            <a:off x="1172380" y="1290889"/>
            <a:ext cx="59199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안전관리담당자 전문과정 </a:t>
            </a:r>
            <a:r>
              <a:rPr lang="en-US" altLang="ko-KR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(16</a:t>
            </a:r>
            <a:r>
              <a:rPr lang="ko-KR" altLang="en-US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시간</a:t>
            </a:r>
            <a:r>
              <a:rPr lang="en-US" altLang="ko-KR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b="1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917848" y="1895624"/>
            <a:ext cx="7110536" cy="541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주 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2</a:t>
            </a:r>
            <a:r>
              <a:rPr lang="ko-KR" altLang="en-US" b="1" dirty="0" smtClean="0">
                <a:solidFill>
                  <a:srgbClr val="002060"/>
                </a:solidFill>
                <a:latin typeface="+mn-ea"/>
              </a:rPr>
              <a:t>일 교육</a:t>
            </a:r>
            <a:r>
              <a:rPr lang="en-US" altLang="ko-KR" b="1" dirty="0" smtClean="0">
                <a:solidFill>
                  <a:srgbClr val="002060"/>
                </a:solidFill>
                <a:latin typeface="+mn-ea"/>
              </a:rPr>
              <a:t>, 09:00~17:30</a:t>
            </a:r>
            <a:endParaRPr lang="ko-KR" altLang="en-US" b="1" dirty="0" smtClean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66" name="Picture 49" descr="0901_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5524" y="2086248"/>
            <a:ext cx="224068" cy="21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69" name="표 68"/>
          <p:cNvGraphicFramePr>
            <a:graphicFrameLocks noGrp="1"/>
          </p:cNvGraphicFramePr>
          <p:nvPr/>
        </p:nvGraphicFramePr>
        <p:xfrm>
          <a:off x="755576" y="2420887"/>
          <a:ext cx="7704856" cy="3528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4586"/>
                <a:gridCol w="3653926"/>
                <a:gridCol w="3096344"/>
              </a:tblGrid>
              <a:tr h="35378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kern="1200" spc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구  분</a:t>
                      </a:r>
                      <a:endParaRPr lang="ko-KR" altLang="en-US" sz="1400" b="1" i="0" kern="1200" spc="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kern="1200" spc="0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교육기간</a:t>
                      </a: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i="0" kern="1200" spc="0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 </a:t>
                      </a:r>
                      <a:r>
                        <a:rPr lang="ko-KR" altLang="en-US" sz="1400" b="1" i="0" kern="1200" spc="0" baseline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과정명</a:t>
                      </a:r>
                      <a:endParaRPr lang="ko-KR" altLang="en-US" sz="1400" b="1" i="0" kern="1200" spc="0" baseline="0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</a:tr>
              <a:tr h="118939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  <a:r>
                        <a:rPr lang="ko-KR" altLang="en-US" sz="1300" b="1" i="0" kern="120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월</a:t>
                      </a:r>
                      <a:endParaRPr lang="ko-KR" altLang="en-US" sz="1300" b="1" i="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9. 02.  ~  9. 03.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9. 11.  ~  9. 12.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9. 16.  ~  9. 17.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9. 23.  ~  9. 24.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9. 30.  ~ 10. 01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300" b="1" i="0" kern="1200" spc="10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안전관리담당자 전문교육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</a:tr>
              <a:tr h="99260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en-US" sz="1300" b="1" i="0" kern="120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월</a:t>
                      </a:r>
                      <a:endParaRPr lang="ko-KR" altLang="en-US" sz="1300" b="1" i="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10. 07.  ~ 10. 08.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10. 14.  ~ 10. 15.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10. 21.  ~ 10. 22.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10. 28.  ~ 10. 29.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</a:tr>
              <a:tr h="992602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11</a:t>
                      </a:r>
                      <a:r>
                        <a:rPr lang="ko-KR" altLang="en-US" sz="1300" b="1" i="0" kern="1200" spc="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월</a:t>
                      </a:r>
                      <a:endParaRPr lang="ko-KR" altLang="en-US" sz="1300" b="1" i="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11. 04.  ~ 11. 05.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11. 11.  ~ 11. 12.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5240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11. 18.  ~ 11. 19</a:t>
                      </a:r>
                      <a:r>
                        <a:rPr lang="en-US" altLang="ko-KR" sz="1300" b="1" i="0" kern="1200" spc="10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.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0" kern="1200" spc="100" baseline="0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</a:rPr>
                        <a:t>"</a:t>
                      </a:r>
                      <a:endParaRPr lang="ko-KR" altLang="en-US" sz="1300" b="1" i="0" kern="1200" spc="10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디자인 사용자 지정">
  <a:themeElements>
    <a:clrScheme name="1_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디자인 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ub1">
  <a:themeElements>
    <a:clrScheme name="sub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ub1">
      <a:majorFont>
        <a:latin typeface="Times New Roman"/>
        <a:ea typeface="굴림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ub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업무설명회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Times New Roman"/>
        <a:ea typeface="굴림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1406</TotalTime>
  <Words>7734</Words>
  <Application>Microsoft Office PowerPoint</Application>
  <PresentationFormat>화면 슬라이드 쇼(4:3)</PresentationFormat>
  <Paragraphs>1668</Paragraphs>
  <Slides>100</Slides>
  <Notes>39</Notes>
  <HiddenSlides>0</HiddenSlides>
  <MMClips>0</MMClips>
  <ScaleCrop>false</ScaleCrop>
  <HeadingPairs>
    <vt:vector size="4" baseType="variant">
      <vt:variant>
        <vt:lpstr>테마</vt:lpstr>
      </vt:variant>
      <vt:variant>
        <vt:i4>7</vt:i4>
      </vt:variant>
      <vt:variant>
        <vt:lpstr>슬라이드 제목</vt:lpstr>
      </vt:variant>
      <vt:variant>
        <vt:i4>100</vt:i4>
      </vt:variant>
    </vt:vector>
  </HeadingPairs>
  <TitlesOfParts>
    <vt:vector size="107" baseType="lpstr">
      <vt:lpstr>1_Office 테마</vt:lpstr>
      <vt:lpstr>1_디자인 사용자 지정</vt:lpstr>
      <vt:lpstr>2_sub1</vt:lpstr>
      <vt:lpstr>업무설명회</vt:lpstr>
      <vt:lpstr>기본 디자인</vt:lpstr>
      <vt:lpstr>1_기본 디자인</vt:lpstr>
      <vt:lpstr>2_기본 디자인</vt:lpstr>
      <vt:lpstr>「건설기술진흥법  시행관련」  업 무  설 명 회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  <vt:lpstr>슬라이드 46</vt:lpstr>
      <vt:lpstr>슬라이드 47</vt:lpstr>
      <vt:lpstr>슬라이드 48</vt:lpstr>
      <vt:lpstr>슬라이드 49</vt:lpstr>
      <vt:lpstr>슬라이드 50</vt:lpstr>
      <vt:lpstr>슬라이드 51</vt:lpstr>
      <vt:lpstr>슬라이드 52</vt:lpstr>
      <vt:lpstr>슬라이드 53</vt:lpstr>
      <vt:lpstr>슬라이드 54</vt:lpstr>
      <vt:lpstr>슬라이드 55</vt:lpstr>
      <vt:lpstr>슬라이드 56</vt:lpstr>
      <vt:lpstr>슬라이드 57</vt:lpstr>
      <vt:lpstr>슬라이드 58</vt:lpstr>
      <vt:lpstr>슬라이드 59</vt:lpstr>
      <vt:lpstr>슬라이드 60</vt:lpstr>
      <vt:lpstr>슬라이드 61</vt:lpstr>
      <vt:lpstr>슬라이드 62</vt:lpstr>
      <vt:lpstr>슬라이드 63</vt:lpstr>
      <vt:lpstr>슬라이드 64</vt:lpstr>
      <vt:lpstr>슬라이드 65</vt:lpstr>
      <vt:lpstr>슬라이드 66</vt:lpstr>
      <vt:lpstr>슬라이드 67</vt:lpstr>
      <vt:lpstr>슬라이드 68</vt:lpstr>
      <vt:lpstr>슬라이드 69</vt:lpstr>
      <vt:lpstr>슬라이드 70</vt:lpstr>
      <vt:lpstr>슬라이드 71</vt:lpstr>
      <vt:lpstr>슬라이드 72</vt:lpstr>
      <vt:lpstr>슬라이드 73</vt:lpstr>
      <vt:lpstr>슬라이드 74</vt:lpstr>
      <vt:lpstr>슬라이드 75</vt:lpstr>
      <vt:lpstr>슬라이드 76</vt:lpstr>
      <vt:lpstr>슬라이드 77</vt:lpstr>
      <vt:lpstr>슬라이드 78</vt:lpstr>
      <vt:lpstr>슬라이드 79</vt:lpstr>
      <vt:lpstr>슬라이드 80</vt:lpstr>
      <vt:lpstr>슬라이드 81</vt:lpstr>
      <vt:lpstr>슬라이드 82</vt:lpstr>
      <vt:lpstr>슬라이드 83</vt:lpstr>
      <vt:lpstr>슬라이드 84</vt:lpstr>
      <vt:lpstr>슬라이드 85</vt:lpstr>
      <vt:lpstr>슬라이드 86</vt:lpstr>
      <vt:lpstr>슬라이드 87</vt:lpstr>
      <vt:lpstr>슬라이드 88</vt:lpstr>
      <vt:lpstr>슬라이드 89</vt:lpstr>
      <vt:lpstr>슬라이드 90</vt:lpstr>
      <vt:lpstr>슬라이드 91</vt:lpstr>
      <vt:lpstr>슬라이드 92</vt:lpstr>
      <vt:lpstr>슬라이드 93</vt:lpstr>
      <vt:lpstr>슬라이드 94</vt:lpstr>
      <vt:lpstr>슬라이드 95</vt:lpstr>
      <vt:lpstr>슬라이드 96</vt:lpstr>
      <vt:lpstr>슬라이드 97</vt:lpstr>
      <vt:lpstr>슬라이드 98</vt:lpstr>
      <vt:lpstr>슬라이드 99</vt:lpstr>
      <vt:lpstr>슬라이드 100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CYJ</dc:creator>
  <cp:lastModifiedBy>CYJ</cp:lastModifiedBy>
  <cp:revision>170</cp:revision>
  <dcterms:created xsi:type="dcterms:W3CDTF">2014-08-18T00:11:32Z</dcterms:created>
  <dcterms:modified xsi:type="dcterms:W3CDTF">2014-09-01T00:20:39Z</dcterms:modified>
</cp:coreProperties>
</file>